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84" r:id="rId1"/>
    <p:sldMasterId id="2147483677" r:id="rId2"/>
    <p:sldMasterId id="2147483686" r:id="rId3"/>
    <p:sldMasterId id="2147483652" r:id="rId4"/>
    <p:sldMasterId id="2147484000" r:id="rId5"/>
  </p:sldMasterIdLst>
  <p:notesMasterIdLst>
    <p:notesMasterId r:id="rId182"/>
  </p:notesMasterIdLst>
  <p:handoutMasterIdLst>
    <p:handoutMasterId r:id="rId183"/>
  </p:handoutMasterIdLst>
  <p:sldIdLst>
    <p:sldId id="1148" r:id="rId6"/>
    <p:sldId id="260" r:id="rId7"/>
    <p:sldId id="884" r:id="rId8"/>
    <p:sldId id="1083" r:id="rId9"/>
    <p:sldId id="473" r:id="rId10"/>
    <p:sldId id="474" r:id="rId11"/>
    <p:sldId id="475" r:id="rId12"/>
    <p:sldId id="476" r:id="rId13"/>
    <p:sldId id="477" r:id="rId14"/>
    <p:sldId id="478" r:id="rId15"/>
    <p:sldId id="479" r:id="rId16"/>
    <p:sldId id="480" r:id="rId17"/>
    <p:sldId id="481" r:id="rId18"/>
    <p:sldId id="482" r:id="rId19"/>
    <p:sldId id="483" r:id="rId20"/>
    <p:sldId id="885" r:id="rId21"/>
    <p:sldId id="400" r:id="rId22"/>
    <p:sldId id="401" r:id="rId23"/>
    <p:sldId id="402" r:id="rId24"/>
    <p:sldId id="1084" r:id="rId25"/>
    <p:sldId id="1085" r:id="rId26"/>
    <p:sldId id="405" r:id="rId27"/>
    <p:sldId id="406" r:id="rId28"/>
    <p:sldId id="407" r:id="rId29"/>
    <p:sldId id="408" r:id="rId30"/>
    <p:sldId id="409" r:id="rId31"/>
    <p:sldId id="410" r:id="rId32"/>
    <p:sldId id="411" r:id="rId33"/>
    <p:sldId id="412" r:id="rId34"/>
    <p:sldId id="413" r:id="rId35"/>
    <p:sldId id="414" r:id="rId36"/>
    <p:sldId id="484" r:id="rId37"/>
    <p:sldId id="485" r:id="rId38"/>
    <p:sldId id="486" r:id="rId39"/>
    <p:sldId id="487" r:id="rId40"/>
    <p:sldId id="488" r:id="rId41"/>
    <p:sldId id="1086" r:id="rId42"/>
    <p:sldId id="421" r:id="rId43"/>
    <p:sldId id="422" r:id="rId44"/>
    <p:sldId id="423" r:id="rId45"/>
    <p:sldId id="424" r:id="rId46"/>
    <p:sldId id="425" r:id="rId47"/>
    <p:sldId id="426" r:id="rId48"/>
    <p:sldId id="427" r:id="rId49"/>
    <p:sldId id="1087"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1088" r:id="rId66"/>
    <p:sldId id="445" r:id="rId67"/>
    <p:sldId id="446" r:id="rId68"/>
    <p:sldId id="447" r:id="rId69"/>
    <p:sldId id="448" r:id="rId70"/>
    <p:sldId id="449" r:id="rId71"/>
    <p:sldId id="450" r:id="rId72"/>
    <p:sldId id="451" r:id="rId73"/>
    <p:sldId id="452" r:id="rId74"/>
    <p:sldId id="453" r:id="rId75"/>
    <p:sldId id="454" r:id="rId76"/>
    <p:sldId id="455" r:id="rId77"/>
    <p:sldId id="456" r:id="rId78"/>
    <p:sldId id="457" r:id="rId79"/>
    <p:sldId id="458" r:id="rId80"/>
    <p:sldId id="459" r:id="rId81"/>
    <p:sldId id="1089" r:id="rId82"/>
    <p:sldId id="461" r:id="rId83"/>
    <p:sldId id="462" r:id="rId84"/>
    <p:sldId id="463" r:id="rId85"/>
    <p:sldId id="1090" r:id="rId86"/>
    <p:sldId id="465" r:id="rId87"/>
    <p:sldId id="466" r:id="rId88"/>
    <p:sldId id="467" r:id="rId89"/>
    <p:sldId id="468" r:id="rId90"/>
    <p:sldId id="469" r:id="rId91"/>
    <p:sldId id="489" r:id="rId92"/>
    <p:sldId id="1091" r:id="rId93"/>
    <p:sldId id="491" r:id="rId94"/>
    <p:sldId id="492" r:id="rId95"/>
    <p:sldId id="493" r:id="rId96"/>
    <p:sldId id="494" r:id="rId97"/>
    <p:sldId id="495" r:id="rId98"/>
    <p:sldId id="496" r:id="rId99"/>
    <p:sldId id="497" r:id="rId100"/>
    <p:sldId id="498" r:id="rId101"/>
    <p:sldId id="499" r:id="rId102"/>
    <p:sldId id="500" r:id="rId103"/>
    <p:sldId id="501" r:id="rId104"/>
    <p:sldId id="502" r:id="rId105"/>
    <p:sldId id="503" r:id="rId106"/>
    <p:sldId id="504" r:id="rId107"/>
    <p:sldId id="505" r:id="rId108"/>
    <p:sldId id="506" r:id="rId109"/>
    <p:sldId id="507" r:id="rId110"/>
    <p:sldId id="508" r:id="rId111"/>
    <p:sldId id="509" r:id="rId112"/>
    <p:sldId id="510" r:id="rId113"/>
    <p:sldId id="511" r:id="rId114"/>
    <p:sldId id="512" r:id="rId115"/>
    <p:sldId id="513" r:id="rId116"/>
    <p:sldId id="514" r:id="rId117"/>
    <p:sldId id="515" r:id="rId118"/>
    <p:sldId id="516" r:id="rId119"/>
    <p:sldId id="517" r:id="rId120"/>
    <p:sldId id="518" r:id="rId121"/>
    <p:sldId id="519" r:id="rId122"/>
    <p:sldId id="520" r:id="rId123"/>
    <p:sldId id="521" r:id="rId124"/>
    <p:sldId id="522" r:id="rId125"/>
    <p:sldId id="523" r:id="rId126"/>
    <p:sldId id="524" r:id="rId127"/>
    <p:sldId id="525" r:id="rId128"/>
    <p:sldId id="526" r:id="rId129"/>
    <p:sldId id="527" r:id="rId130"/>
    <p:sldId id="529" r:id="rId131"/>
    <p:sldId id="531" r:id="rId132"/>
    <p:sldId id="532" r:id="rId133"/>
    <p:sldId id="1092" r:id="rId134"/>
    <p:sldId id="534" r:id="rId135"/>
    <p:sldId id="535" r:id="rId136"/>
    <p:sldId id="536" r:id="rId137"/>
    <p:sldId id="537" r:id="rId138"/>
    <p:sldId id="538" r:id="rId139"/>
    <p:sldId id="539" r:id="rId140"/>
    <p:sldId id="540" r:id="rId141"/>
    <p:sldId id="541" r:id="rId142"/>
    <p:sldId id="542" r:id="rId143"/>
    <p:sldId id="543" r:id="rId144"/>
    <p:sldId id="544" r:id="rId145"/>
    <p:sldId id="545" r:id="rId146"/>
    <p:sldId id="546" r:id="rId147"/>
    <p:sldId id="547" r:id="rId148"/>
    <p:sldId id="548" r:id="rId149"/>
    <p:sldId id="549" r:id="rId150"/>
    <p:sldId id="550" r:id="rId151"/>
    <p:sldId id="551" r:id="rId152"/>
    <p:sldId id="552" r:id="rId153"/>
    <p:sldId id="1093" r:id="rId154"/>
    <p:sldId id="554" r:id="rId155"/>
    <p:sldId id="555" r:id="rId156"/>
    <p:sldId id="1094" r:id="rId157"/>
    <p:sldId id="557" r:id="rId158"/>
    <p:sldId id="558" r:id="rId159"/>
    <p:sldId id="1095" r:id="rId160"/>
    <p:sldId id="560" r:id="rId161"/>
    <p:sldId id="561" r:id="rId162"/>
    <p:sldId id="1096" r:id="rId163"/>
    <p:sldId id="563" r:id="rId164"/>
    <p:sldId id="1097" r:id="rId165"/>
    <p:sldId id="567" r:id="rId166"/>
    <p:sldId id="890" r:id="rId167"/>
    <p:sldId id="1098" r:id="rId168"/>
    <p:sldId id="892" r:id="rId169"/>
    <p:sldId id="893" r:id="rId170"/>
    <p:sldId id="894" r:id="rId171"/>
    <p:sldId id="895" r:id="rId172"/>
    <p:sldId id="896" r:id="rId173"/>
    <p:sldId id="897" r:id="rId174"/>
    <p:sldId id="898" r:id="rId175"/>
    <p:sldId id="899" r:id="rId176"/>
    <p:sldId id="900" r:id="rId177"/>
    <p:sldId id="901" r:id="rId178"/>
    <p:sldId id="902" r:id="rId179"/>
    <p:sldId id="903" r:id="rId180"/>
    <p:sldId id="757" r:id="rId181"/>
  </p:sldIdLst>
  <p:sldSz cx="9144000" cy="6858000" type="screen4x3"/>
  <p:notesSz cx="6797675" cy="9926638"/>
  <p:embeddedFontLst>
    <p:embeddedFont>
      <p:font typeface="Georgia" panose="02040502050405020303" pitchFamily="18" charset="0"/>
      <p:regular r:id="rId184"/>
      <p:bold r:id="rId185"/>
      <p:italic r:id="rId186"/>
      <p:boldItalic r:id="rId187"/>
    </p:embeddedFont>
    <p:embeddedFont>
      <p:font typeface="Arial Narrow" panose="020B0606020202030204" pitchFamily="34" charset="0"/>
      <p:regular r:id="rId188"/>
      <p:bold r:id="rId189"/>
      <p:italic r:id="rId190"/>
      <p:boldItalic r:id="rId191"/>
    </p:embeddedFont>
  </p:embeddedFontLst>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D9"/>
    <a:srgbClr val="002D5B"/>
    <a:srgbClr val="D5EAFE"/>
    <a:srgbClr val="D5EAFF"/>
    <a:srgbClr val="9FCBED"/>
    <a:srgbClr val="6B6684"/>
    <a:srgbClr val="706684"/>
    <a:srgbClr val="A39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7" autoAdjust="0"/>
    <p:restoredTop sz="94710" autoAdjust="0"/>
  </p:normalViewPr>
  <p:slideViewPr>
    <p:cSldViewPr snapToObjects="1">
      <p:cViewPr varScale="1">
        <p:scale>
          <a:sx n="97" d="100"/>
          <a:sy n="97" d="100"/>
        </p:scale>
        <p:origin x="-114" y="-414"/>
      </p:cViewPr>
      <p:guideLst>
        <p:guide orient="horz" pos="2160"/>
        <p:guide orient="horz" pos="527"/>
        <p:guide pos="2699"/>
        <p:guide pos="249"/>
        <p:guide pos="385"/>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91" Type="http://schemas.openxmlformats.org/officeDocument/2006/relationships/font" Target="fonts/font8.fntdata"/><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font" Target="fonts/font3.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notesMaster" Target="notesMasters/notesMaster1.xml"/><Relationship Id="rId187"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72" Type="http://schemas.openxmlformats.org/officeDocument/2006/relationships/slide" Target="slides/slide167.xml"/><Relationship Id="rId193"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font" Target="fonts/font5.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font" Target="fonts/font1.fntdata"/><Relationship Id="rId189" Type="http://schemas.openxmlformats.org/officeDocument/2006/relationships/font" Target="fonts/font6.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tableStyles" Target="tableStyles.xml"/><Relationship Id="rId190" Type="http://schemas.openxmlformats.org/officeDocument/2006/relationships/font" Target="fonts/font7.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4" name="Rectangle 2"/>
          <p:cNvSpPr>
            <a:spLocks noGrp="1" noChangeArrowheads="1"/>
          </p:cNvSpPr>
          <p:nvPr>
            <p:ph type="hdr" sz="quarter"/>
          </p:nvPr>
        </p:nvSpPr>
        <p:spPr bwMode="auto">
          <a:xfrm>
            <a:off x="342900" y="347608"/>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55675">
              <a:defRPr sz="1000">
                <a:solidFill>
                  <a:srgbClr val="0B1A40"/>
                </a:solidFill>
                <a:latin typeface="Arial" charset="0"/>
                <a:cs typeface="Arial" charset="0"/>
              </a:defRPr>
            </a:lvl1pPr>
          </a:lstStyle>
          <a:p>
            <a:pPr>
              <a:defRPr/>
            </a:pPr>
            <a:endParaRPr lang="en-GB" altLang="en-US"/>
          </a:p>
        </p:txBody>
      </p:sp>
      <p:sp>
        <p:nvSpPr>
          <p:cNvPr id="504836" name="Rectangle 4"/>
          <p:cNvSpPr>
            <a:spLocks noGrp="1" noChangeArrowheads="1"/>
          </p:cNvSpPr>
          <p:nvPr>
            <p:ph type="ftr" sz="quarter" idx="2"/>
          </p:nvPr>
        </p:nvSpPr>
        <p:spPr bwMode="auto">
          <a:xfrm>
            <a:off x="2376489" y="9153649"/>
            <a:ext cx="202088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55675">
              <a:defRPr sz="1000">
                <a:solidFill>
                  <a:srgbClr val="0B1A40"/>
                </a:solidFill>
                <a:latin typeface="Arial" charset="0"/>
                <a:cs typeface="Arial" charset="0"/>
              </a:defRPr>
            </a:lvl1pPr>
          </a:lstStyle>
          <a:p>
            <a:pPr>
              <a:defRPr/>
            </a:pPr>
            <a:r>
              <a:rPr lang="en-GB" altLang="en-US"/>
              <a:t>Freshfields Bruckhaus Deringer LLP</a:t>
            </a:r>
          </a:p>
        </p:txBody>
      </p:sp>
      <p:sp>
        <p:nvSpPr>
          <p:cNvPr id="504837" name="Rectangle 5"/>
          <p:cNvSpPr>
            <a:spLocks noGrp="1" noChangeArrowheads="1"/>
          </p:cNvSpPr>
          <p:nvPr>
            <p:ph type="sldNum" sz="quarter" idx="3"/>
          </p:nvPr>
        </p:nvSpPr>
        <p:spPr bwMode="auto">
          <a:xfrm>
            <a:off x="5673725" y="9153649"/>
            <a:ext cx="769938"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955675">
              <a:defRPr sz="1000">
                <a:solidFill>
                  <a:srgbClr val="0B1A40"/>
                </a:solidFill>
                <a:latin typeface="Arial" charset="0"/>
                <a:cs typeface="Arial" charset="0"/>
              </a:defRPr>
            </a:lvl1pPr>
          </a:lstStyle>
          <a:p>
            <a:pPr>
              <a:defRPr/>
            </a:pPr>
            <a:fld id="{A5B339D0-1617-4A8E-9BFD-2719ECA59AB3}" type="slidenum">
              <a:rPr lang="en-GB" altLang="en-US"/>
              <a:pPr>
                <a:defRPr/>
              </a:pPr>
              <a:t>‹#›</a:t>
            </a:fld>
            <a:endParaRPr lang="en-GB" altLang="en-US"/>
          </a:p>
        </p:txBody>
      </p:sp>
      <p:sp>
        <p:nvSpPr>
          <p:cNvPr id="504839" name="Rectangle 7"/>
          <p:cNvSpPr>
            <a:spLocks noGrp="1" noChangeArrowheads="1"/>
          </p:cNvSpPr>
          <p:nvPr>
            <p:ph type="dt" sz="quarter" idx="1"/>
          </p:nvPr>
        </p:nvSpPr>
        <p:spPr bwMode="auto">
          <a:xfrm>
            <a:off x="342900" y="9153649"/>
            <a:ext cx="12430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882650">
              <a:defRPr sz="1200">
                <a:solidFill>
                  <a:srgbClr val="0B1A40"/>
                </a:solidFill>
                <a:latin typeface="Arial" charset="0"/>
                <a:cs typeface="Arial" charset="0"/>
              </a:defRPr>
            </a:lvl1pPr>
          </a:lstStyle>
          <a:p>
            <a:pPr>
              <a:defRPr/>
            </a:pPr>
            <a:endParaRPr lang="en-GB" altLang="en-US"/>
          </a:p>
        </p:txBody>
      </p:sp>
    </p:spTree>
    <p:extLst>
      <p:ext uri="{BB962C8B-B14F-4D97-AF65-F5344CB8AC3E}">
        <p14:creationId xmlns:p14="http://schemas.microsoft.com/office/powerpoint/2010/main" val="1700482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0" tIns="47768" rIns="95540" bIns="47768" numCol="1" anchor="t" anchorCtr="0" compatLnSpc="1">
            <a:prstTxWarp prst="textNoShape">
              <a:avLst/>
            </a:prstTxWarp>
          </a:bodyPr>
          <a:lstStyle>
            <a:lvl1pPr defTabSz="955675">
              <a:defRPr sz="1100">
                <a:latin typeface="Arial" charset="0"/>
                <a:cs typeface="Arial" charset="0"/>
              </a:defRPr>
            </a:lvl1pPr>
          </a:lstStyle>
          <a:p>
            <a:pPr>
              <a:defRPr/>
            </a:pPr>
            <a:endParaRPr lang="en-GB" altLang="en-US"/>
          </a:p>
        </p:txBody>
      </p:sp>
      <p:sp>
        <p:nvSpPr>
          <p:cNvPr id="43011" name="Rectangle 3"/>
          <p:cNvSpPr>
            <a:spLocks noGrp="1" noChangeArrowheads="1"/>
          </p:cNvSpPr>
          <p:nvPr>
            <p:ph type="dt" idx="1"/>
          </p:nvPr>
        </p:nvSpPr>
        <p:spPr bwMode="auto">
          <a:xfrm>
            <a:off x="3849688" y="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0" tIns="47768" rIns="95540" bIns="47768" numCol="1" anchor="t" anchorCtr="0" compatLnSpc="1">
            <a:prstTxWarp prst="textNoShape">
              <a:avLst/>
            </a:prstTxWarp>
          </a:bodyPr>
          <a:lstStyle>
            <a:lvl1pPr algn="r" defTabSz="955675">
              <a:defRPr sz="1100">
                <a:latin typeface="Arial" charset="0"/>
                <a:cs typeface="Arial" charset="0"/>
              </a:defRPr>
            </a:lvl1pPr>
          </a:lstStyle>
          <a:p>
            <a:pPr>
              <a:defRPr/>
            </a:pPr>
            <a:endParaRPr lang="en-GB" altLang="en-US"/>
          </a:p>
        </p:txBody>
      </p:sp>
      <p:sp>
        <p:nvSpPr>
          <p:cNvPr id="203780" name="Rectangle 4"/>
          <p:cNvSpPr>
            <a:spLocks noGrp="1" noRot="1" noChangeAspect="1" noChangeArrowheads="1" noTextEdit="1"/>
          </p:cNvSpPr>
          <p:nvPr>
            <p:ph type="sldImg" idx="2"/>
          </p:nvPr>
        </p:nvSpPr>
        <p:spPr bwMode="auto">
          <a:xfrm>
            <a:off x="920750" y="746125"/>
            <a:ext cx="4960938"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1038" y="4714122"/>
            <a:ext cx="5435600"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0" tIns="47768" rIns="95540" bIns="47768"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3014" name="Rectangle 6"/>
          <p:cNvSpPr>
            <a:spLocks noGrp="1" noChangeArrowheads="1"/>
          </p:cNvSpPr>
          <p:nvPr>
            <p:ph type="ftr" sz="quarter" idx="4"/>
          </p:nvPr>
        </p:nvSpPr>
        <p:spPr bwMode="auto">
          <a:xfrm>
            <a:off x="0" y="942983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0" tIns="47768" rIns="95540" bIns="47768" numCol="1" anchor="b" anchorCtr="0" compatLnSpc="1">
            <a:prstTxWarp prst="textNoShape">
              <a:avLst/>
            </a:prstTxWarp>
          </a:bodyPr>
          <a:lstStyle>
            <a:lvl1pPr defTabSz="955675">
              <a:defRPr sz="1100">
                <a:latin typeface="Arial" charset="0"/>
                <a:cs typeface="Arial" charset="0"/>
              </a:defRPr>
            </a:lvl1pPr>
          </a:lstStyle>
          <a:p>
            <a:pPr>
              <a:defRPr/>
            </a:pPr>
            <a:endParaRPr lang="en-GB" altLang="en-US"/>
          </a:p>
        </p:txBody>
      </p:sp>
      <p:sp>
        <p:nvSpPr>
          <p:cNvPr id="43015" name="Rectangle 7"/>
          <p:cNvSpPr>
            <a:spLocks noGrp="1" noChangeArrowheads="1"/>
          </p:cNvSpPr>
          <p:nvPr>
            <p:ph type="sldNum" sz="quarter" idx="5"/>
          </p:nvPr>
        </p:nvSpPr>
        <p:spPr bwMode="auto">
          <a:xfrm>
            <a:off x="3849688" y="942983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0" tIns="47768" rIns="95540" bIns="47768" numCol="1" anchor="b" anchorCtr="0" compatLnSpc="1">
            <a:prstTxWarp prst="textNoShape">
              <a:avLst/>
            </a:prstTxWarp>
          </a:bodyPr>
          <a:lstStyle>
            <a:lvl1pPr algn="r" defTabSz="955675">
              <a:defRPr sz="1100">
                <a:latin typeface="Arial" charset="0"/>
                <a:cs typeface="Arial" charset="0"/>
              </a:defRPr>
            </a:lvl1pPr>
          </a:lstStyle>
          <a:p>
            <a:pPr>
              <a:defRPr/>
            </a:pPr>
            <a:fld id="{3A730293-3925-4ED6-BAA2-2165443AAF35}" type="slidenum">
              <a:rPr lang="en-GB" altLang="en-US"/>
              <a:pPr>
                <a:defRPr/>
              </a:pPr>
              <a:t>‹#›</a:t>
            </a:fld>
            <a:endParaRPr lang="en-GB" altLang="en-US"/>
          </a:p>
        </p:txBody>
      </p:sp>
    </p:spTree>
    <p:extLst>
      <p:ext uri="{BB962C8B-B14F-4D97-AF65-F5344CB8AC3E}">
        <p14:creationId xmlns:p14="http://schemas.microsoft.com/office/powerpoint/2010/main" val="3656367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1C31CCB7-3D99-47F1-9116-E983EC32BBB9}" type="slidenum">
              <a:rPr lang="en-GB" altLang="en-US" sz="1100" smtClean="0"/>
              <a:pPr eaLnBrk="1" hangingPunct="1">
                <a:spcBef>
                  <a:spcPct val="0"/>
                </a:spcBef>
              </a:pPr>
              <a:t>8</a:t>
            </a:fld>
            <a:endParaRPr lang="en-GB" altLang="en-US" sz="1100" smtClean="0"/>
          </a:p>
        </p:txBody>
      </p:sp>
      <p:sp>
        <p:nvSpPr>
          <p:cNvPr id="204803" name="Rectangle 2"/>
          <p:cNvSpPr>
            <a:spLocks noGrp="1" noRot="1" noChangeAspect="1" noChangeArrowheads="1" noTextEdit="1"/>
          </p:cNvSpPr>
          <p:nvPr>
            <p:ph type="sldImg"/>
          </p:nvPr>
        </p:nvSpPr>
        <p:spPr>
          <a:xfrm>
            <a:off x="915988" y="741363"/>
            <a:ext cx="4965700" cy="3724275"/>
          </a:xfrm>
          <a:ln/>
        </p:spPr>
      </p:sp>
      <p:sp>
        <p:nvSpPr>
          <p:cNvPr id="204804" name="Rectangle 3"/>
          <p:cNvSpPr>
            <a:spLocks noGrp="1" noChangeArrowheads="1"/>
          </p:cNvSpPr>
          <p:nvPr>
            <p:ph type="body" idx="1"/>
          </p:nvPr>
        </p:nvSpPr>
        <p:spPr>
          <a:xfrm>
            <a:off x="906463" y="4714122"/>
            <a:ext cx="4984750" cy="4466511"/>
          </a:xfrm>
          <a:noFill/>
        </p:spPr>
        <p:txBody>
          <a:bodyPr lIns="91995" tIns="45998" rIns="91995" bIns="45998"/>
          <a:lstStyle/>
          <a:p>
            <a:pPr eaLnBrk="1" hangingPunct="1"/>
            <a:endParaRPr lang="de-DE" altLang="en-US"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025BAE9-33B1-4AD6-8812-F3728E79DD82}" type="slidenum">
              <a:rPr lang="en-GB" altLang="en-US" sz="1100" smtClean="0"/>
              <a:pPr eaLnBrk="1" hangingPunct="1">
                <a:spcBef>
                  <a:spcPct val="0"/>
                </a:spcBef>
              </a:pPr>
              <a:t>53</a:t>
            </a:fld>
            <a:endParaRPr lang="en-GB" altLang="en-US" sz="1100" smtClean="0"/>
          </a:p>
        </p:txBody>
      </p:sp>
      <p:sp>
        <p:nvSpPr>
          <p:cNvPr id="214019" name="Rectangle 2"/>
          <p:cNvSpPr>
            <a:spLocks noGrp="1" noRot="1" noChangeAspect="1" noChangeArrowheads="1" noTextEdit="1"/>
          </p:cNvSpPr>
          <p:nvPr>
            <p:ph type="sldImg"/>
          </p:nvPr>
        </p:nvSpPr>
        <p:spPr>
          <a:xfrm>
            <a:off x="920750" y="746125"/>
            <a:ext cx="4959350" cy="3719513"/>
          </a:xfrm>
          <a:ln/>
        </p:spPr>
      </p:sp>
      <p:sp>
        <p:nvSpPr>
          <p:cNvPr id="214020" name="Rectangle 3"/>
          <p:cNvSpPr>
            <a:spLocks noGrp="1" noChangeArrowheads="1"/>
          </p:cNvSpPr>
          <p:nvPr>
            <p:ph type="body" idx="1"/>
          </p:nvPr>
        </p:nvSpPr>
        <p:spPr>
          <a:xfrm>
            <a:off x="904875" y="4714122"/>
            <a:ext cx="4987925" cy="4466511"/>
          </a:xfrm>
          <a:noFill/>
        </p:spPr>
        <p:txBody>
          <a:bodyPr lIns="88217" tIns="44108" rIns="88217" bIns="44108"/>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1AD2912-1553-45FE-AE76-1D89455BCA3D}" type="slidenum">
              <a:rPr lang="en-GB" altLang="en-US" sz="1100" smtClean="0"/>
              <a:pPr eaLnBrk="1" hangingPunct="1">
                <a:spcBef>
                  <a:spcPct val="0"/>
                </a:spcBef>
              </a:pPr>
              <a:t>55</a:t>
            </a:fld>
            <a:endParaRPr lang="en-GB" altLang="en-US" sz="1100" smtClean="0"/>
          </a:p>
        </p:txBody>
      </p:sp>
      <p:sp>
        <p:nvSpPr>
          <p:cNvPr id="215043" name="Rectangle 2"/>
          <p:cNvSpPr>
            <a:spLocks noGrp="1" noRot="1" noChangeAspect="1" noChangeArrowheads="1" noTextEdit="1"/>
          </p:cNvSpPr>
          <p:nvPr>
            <p:ph type="sldImg"/>
          </p:nvPr>
        </p:nvSpPr>
        <p:spPr>
          <a:xfrm>
            <a:off x="928688" y="752475"/>
            <a:ext cx="4945062" cy="3708400"/>
          </a:xfrm>
          <a:ln/>
        </p:spPr>
      </p:sp>
      <p:sp>
        <p:nvSpPr>
          <p:cNvPr id="215044" name="Rectangle 3"/>
          <p:cNvSpPr>
            <a:spLocks noGrp="1" noChangeArrowheads="1"/>
          </p:cNvSpPr>
          <p:nvPr>
            <p:ph type="body" idx="1"/>
          </p:nvPr>
        </p:nvSpPr>
        <p:spPr>
          <a:xfrm>
            <a:off x="636588" y="4714122"/>
            <a:ext cx="5637212" cy="4466511"/>
          </a:xfrm>
          <a:noFill/>
        </p:spPr>
        <p:txBody>
          <a:bodyPr lIns="95571" tIns="47786" rIns="95571" bIns="47786"/>
          <a:lstStyle/>
          <a:p>
            <a:pPr defTabSz="911225" eaLnBrk="1" hangingPunct="1"/>
            <a:endParaRPr lang="de-DE" altLang="en-US" sz="180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AE7C999-820C-4942-8A45-D5213A72EB5A}" type="slidenum">
              <a:rPr lang="en-GB" altLang="en-US" sz="1100" smtClean="0"/>
              <a:pPr eaLnBrk="1" hangingPunct="1">
                <a:spcBef>
                  <a:spcPct val="0"/>
                </a:spcBef>
              </a:pPr>
              <a:t>56</a:t>
            </a:fld>
            <a:endParaRPr lang="en-GB" altLang="en-US" sz="1100" smtClean="0"/>
          </a:p>
        </p:txBody>
      </p:sp>
      <p:sp>
        <p:nvSpPr>
          <p:cNvPr id="216067" name="Rectangle 2"/>
          <p:cNvSpPr>
            <a:spLocks noGrp="1" noRot="1" noChangeAspect="1" noChangeArrowheads="1" noTextEdit="1"/>
          </p:cNvSpPr>
          <p:nvPr>
            <p:ph type="sldImg"/>
          </p:nvPr>
        </p:nvSpPr>
        <p:spPr>
          <a:xfrm>
            <a:off x="928688" y="752475"/>
            <a:ext cx="4945062" cy="3708400"/>
          </a:xfrm>
          <a:ln/>
        </p:spPr>
      </p:sp>
      <p:sp>
        <p:nvSpPr>
          <p:cNvPr id="216068" name="Rectangle 3"/>
          <p:cNvSpPr>
            <a:spLocks noGrp="1" noChangeArrowheads="1"/>
          </p:cNvSpPr>
          <p:nvPr>
            <p:ph type="body" idx="1"/>
          </p:nvPr>
        </p:nvSpPr>
        <p:spPr>
          <a:xfrm>
            <a:off x="906463" y="4714122"/>
            <a:ext cx="4984750" cy="4466511"/>
          </a:xfrm>
          <a:noFill/>
        </p:spPr>
        <p:txBody>
          <a:bodyPr lIns="95571" tIns="47786" rIns="95571" bIns="47786"/>
          <a:lstStyle/>
          <a:p>
            <a:pPr defTabSz="911225" eaLnBrk="1" hangingPunct="1"/>
            <a:endParaRPr lang="de-DE"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DAF70B4-4679-4A13-A1CE-E03FD59992C9}" type="slidenum">
              <a:rPr lang="en-GB" altLang="en-US" sz="1100" smtClean="0"/>
              <a:pPr eaLnBrk="1" hangingPunct="1">
                <a:spcBef>
                  <a:spcPct val="0"/>
                </a:spcBef>
              </a:pPr>
              <a:t>57</a:t>
            </a:fld>
            <a:endParaRPr lang="en-GB" altLang="en-US" sz="1100" smtClean="0"/>
          </a:p>
        </p:txBody>
      </p:sp>
      <p:sp>
        <p:nvSpPr>
          <p:cNvPr id="217091" name="Rectangle 2"/>
          <p:cNvSpPr>
            <a:spLocks noGrp="1" noRot="1" noChangeAspect="1" noChangeArrowheads="1" noTextEdit="1"/>
          </p:cNvSpPr>
          <p:nvPr>
            <p:ph type="sldImg"/>
          </p:nvPr>
        </p:nvSpPr>
        <p:spPr>
          <a:xfrm>
            <a:off x="928688" y="750888"/>
            <a:ext cx="4946650" cy="3709987"/>
          </a:xfrm>
          <a:ln/>
        </p:spPr>
      </p:sp>
      <p:sp>
        <p:nvSpPr>
          <p:cNvPr id="217092" name="Rectangle 3"/>
          <p:cNvSpPr>
            <a:spLocks noGrp="1" noChangeArrowheads="1"/>
          </p:cNvSpPr>
          <p:nvPr>
            <p:ph type="body" idx="1"/>
          </p:nvPr>
        </p:nvSpPr>
        <p:spPr>
          <a:xfrm>
            <a:off x="908050" y="4714122"/>
            <a:ext cx="4981575" cy="4466511"/>
          </a:xfrm>
          <a:noFill/>
        </p:spPr>
        <p:txBody>
          <a:bodyPr lIns="95571" tIns="47786" rIns="95571" bIns="47786"/>
          <a:lstStyle/>
          <a:p>
            <a:pPr defTabSz="911225" eaLnBrk="1" hangingPunct="1"/>
            <a:endParaRPr lang="de-DE"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2795A71-CF76-43DB-86BA-31EAC9DD4E18}" type="slidenum">
              <a:rPr lang="en-GB" altLang="en-US" sz="1100" smtClean="0"/>
              <a:pPr eaLnBrk="1" hangingPunct="1">
                <a:spcBef>
                  <a:spcPct val="0"/>
                </a:spcBef>
              </a:pPr>
              <a:t>58</a:t>
            </a:fld>
            <a:endParaRPr lang="en-GB" altLang="en-US" sz="1100" smtClean="0"/>
          </a:p>
        </p:txBody>
      </p:sp>
      <p:sp>
        <p:nvSpPr>
          <p:cNvPr id="218115"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692" rIns="95382" bIns="47692" anchor="b"/>
          <a:lstStyle>
            <a:lvl1pPr defTabSz="954088" eaLnBrk="0" hangingPunct="0">
              <a:spcBef>
                <a:spcPct val="30000"/>
              </a:spcBef>
              <a:defRPr sz="1200">
                <a:solidFill>
                  <a:schemeClr val="tx1"/>
                </a:solidFill>
                <a:latin typeface="Arial" pitchFamily="34" charset="0"/>
                <a:cs typeface="Arial" pitchFamily="34" charset="0"/>
              </a:defRPr>
            </a:lvl1pPr>
            <a:lvl2pPr marL="776288" indent="-298450" defTabSz="954088" eaLnBrk="0" hangingPunct="0">
              <a:spcBef>
                <a:spcPct val="30000"/>
              </a:spcBef>
              <a:defRPr sz="1200">
                <a:solidFill>
                  <a:schemeClr val="tx1"/>
                </a:solidFill>
                <a:latin typeface="Arial" pitchFamily="34" charset="0"/>
                <a:cs typeface="Arial" pitchFamily="34" charset="0"/>
              </a:defRPr>
            </a:lvl2pPr>
            <a:lvl3pPr marL="1195388" indent="-239713" defTabSz="954088" eaLnBrk="0" hangingPunct="0">
              <a:spcBef>
                <a:spcPct val="30000"/>
              </a:spcBef>
              <a:defRPr sz="1200">
                <a:solidFill>
                  <a:schemeClr val="tx1"/>
                </a:solidFill>
                <a:latin typeface="Arial" pitchFamily="34" charset="0"/>
                <a:cs typeface="Arial" pitchFamily="34" charset="0"/>
              </a:defRPr>
            </a:lvl3pPr>
            <a:lvl4pPr marL="1673225" indent="-239713" defTabSz="954088" eaLnBrk="0" hangingPunct="0">
              <a:spcBef>
                <a:spcPct val="30000"/>
              </a:spcBef>
              <a:defRPr sz="1200">
                <a:solidFill>
                  <a:schemeClr val="tx1"/>
                </a:solidFill>
                <a:latin typeface="Arial" pitchFamily="34" charset="0"/>
                <a:cs typeface="Arial" pitchFamily="34" charset="0"/>
              </a:defRPr>
            </a:lvl4pPr>
            <a:lvl5pPr marL="2151063" indent="-239713" defTabSz="954088" eaLnBrk="0" hangingPunct="0">
              <a:spcBef>
                <a:spcPct val="30000"/>
              </a:spcBef>
              <a:defRPr sz="1200">
                <a:solidFill>
                  <a:schemeClr val="tx1"/>
                </a:solidFill>
                <a:latin typeface="Arial" pitchFamily="34" charset="0"/>
                <a:cs typeface="Arial" pitchFamily="34" charset="0"/>
              </a:defRPr>
            </a:lvl5pPr>
            <a:lvl6pPr marL="26082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6pPr>
            <a:lvl7pPr marL="30654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7pPr>
            <a:lvl8pPr marL="35226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8pPr>
            <a:lvl9pPr marL="39798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a:t> </a:t>
            </a:r>
          </a:p>
        </p:txBody>
      </p:sp>
      <p:sp>
        <p:nvSpPr>
          <p:cNvPr id="218116"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82" tIns="47692" rIns="0" bIns="47692" anchor="b"/>
          <a:lstStyle>
            <a:lvl1pPr defTabSz="954088" eaLnBrk="0" hangingPunct="0">
              <a:spcBef>
                <a:spcPct val="30000"/>
              </a:spcBef>
              <a:defRPr sz="1200">
                <a:solidFill>
                  <a:schemeClr val="tx1"/>
                </a:solidFill>
                <a:latin typeface="Arial" pitchFamily="34" charset="0"/>
                <a:cs typeface="Arial" pitchFamily="34" charset="0"/>
              </a:defRPr>
            </a:lvl1pPr>
            <a:lvl2pPr marL="776288" indent="-298450" defTabSz="954088" eaLnBrk="0" hangingPunct="0">
              <a:spcBef>
                <a:spcPct val="30000"/>
              </a:spcBef>
              <a:defRPr sz="1200">
                <a:solidFill>
                  <a:schemeClr val="tx1"/>
                </a:solidFill>
                <a:latin typeface="Arial" pitchFamily="34" charset="0"/>
                <a:cs typeface="Arial" pitchFamily="34" charset="0"/>
              </a:defRPr>
            </a:lvl2pPr>
            <a:lvl3pPr marL="1195388" indent="-239713" defTabSz="954088" eaLnBrk="0" hangingPunct="0">
              <a:spcBef>
                <a:spcPct val="30000"/>
              </a:spcBef>
              <a:defRPr sz="1200">
                <a:solidFill>
                  <a:schemeClr val="tx1"/>
                </a:solidFill>
                <a:latin typeface="Arial" pitchFamily="34" charset="0"/>
                <a:cs typeface="Arial" pitchFamily="34" charset="0"/>
              </a:defRPr>
            </a:lvl3pPr>
            <a:lvl4pPr marL="1673225" indent="-239713" defTabSz="954088" eaLnBrk="0" hangingPunct="0">
              <a:spcBef>
                <a:spcPct val="30000"/>
              </a:spcBef>
              <a:defRPr sz="1200">
                <a:solidFill>
                  <a:schemeClr val="tx1"/>
                </a:solidFill>
                <a:latin typeface="Arial" pitchFamily="34" charset="0"/>
                <a:cs typeface="Arial" pitchFamily="34" charset="0"/>
              </a:defRPr>
            </a:lvl4pPr>
            <a:lvl5pPr marL="2151063" indent="-239713" defTabSz="954088" eaLnBrk="0" hangingPunct="0">
              <a:spcBef>
                <a:spcPct val="30000"/>
              </a:spcBef>
              <a:defRPr sz="1200">
                <a:solidFill>
                  <a:schemeClr val="tx1"/>
                </a:solidFill>
                <a:latin typeface="Arial" pitchFamily="34" charset="0"/>
                <a:cs typeface="Arial" pitchFamily="34" charset="0"/>
              </a:defRPr>
            </a:lvl5pPr>
            <a:lvl6pPr marL="26082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6pPr>
            <a:lvl7pPr marL="30654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7pPr>
            <a:lvl8pPr marL="35226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8pPr>
            <a:lvl9pPr marL="39798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DAADCCC8-8A93-438C-813F-C737F2AC0236}" type="slidenum">
              <a:rPr lang="de-DE" altLang="en-US"/>
              <a:pPr algn="r" eaLnBrk="1" hangingPunct="1">
                <a:spcBef>
                  <a:spcPct val="0"/>
                </a:spcBef>
              </a:pPr>
              <a:t>58</a:t>
            </a:fld>
            <a:endParaRPr lang="de-DE" altLang="en-US"/>
          </a:p>
        </p:txBody>
      </p:sp>
      <p:sp>
        <p:nvSpPr>
          <p:cNvPr id="218117" name="Rectangle 2"/>
          <p:cNvSpPr>
            <a:spLocks noGrp="1" noRot="1" noChangeAspect="1" noChangeArrowheads="1" noTextEdit="1"/>
          </p:cNvSpPr>
          <p:nvPr>
            <p:ph type="sldImg"/>
          </p:nvPr>
        </p:nvSpPr>
        <p:spPr>
          <a:xfrm>
            <a:off x="885825" y="423863"/>
            <a:ext cx="5029200" cy="3771900"/>
          </a:xfrm>
          <a:ln/>
        </p:spPr>
      </p:sp>
      <p:sp>
        <p:nvSpPr>
          <p:cNvPr id="218118" name="Rectangle 3"/>
          <p:cNvSpPr>
            <a:spLocks noGrp="1" noChangeArrowheads="1"/>
          </p:cNvSpPr>
          <p:nvPr>
            <p:ph type="body" idx="1"/>
          </p:nvPr>
        </p:nvSpPr>
        <p:spPr>
          <a:xfrm>
            <a:off x="777875" y="4403022"/>
            <a:ext cx="5241925" cy="4777611"/>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AB69FE0-FB38-49CC-9B7C-C5EB7D78BECA}" type="slidenum">
              <a:rPr lang="en-GB" altLang="en-US" sz="1100" smtClean="0"/>
              <a:pPr eaLnBrk="1" hangingPunct="1">
                <a:spcBef>
                  <a:spcPct val="0"/>
                </a:spcBef>
              </a:pPr>
              <a:t>63</a:t>
            </a:fld>
            <a:endParaRPr lang="en-GB" altLang="en-US" sz="1100" smtClean="0"/>
          </a:p>
        </p:txBody>
      </p:sp>
      <p:sp>
        <p:nvSpPr>
          <p:cNvPr id="219139" name="Rectangle 2"/>
          <p:cNvSpPr>
            <a:spLocks noGrp="1" noRot="1" noChangeAspect="1" noChangeArrowheads="1" noTextEdit="1"/>
          </p:cNvSpPr>
          <p:nvPr>
            <p:ph type="sldImg"/>
          </p:nvPr>
        </p:nvSpPr>
        <p:spPr>
          <a:xfrm>
            <a:off x="920750" y="746125"/>
            <a:ext cx="4959350" cy="3719513"/>
          </a:xfrm>
          <a:ln/>
        </p:spPr>
      </p:sp>
      <p:sp>
        <p:nvSpPr>
          <p:cNvPr id="219140" name="Rectangle 3"/>
          <p:cNvSpPr>
            <a:spLocks noGrp="1" noChangeArrowheads="1"/>
          </p:cNvSpPr>
          <p:nvPr>
            <p:ph type="body" idx="1"/>
          </p:nvPr>
        </p:nvSpPr>
        <p:spPr>
          <a:xfrm>
            <a:off x="906463" y="4714122"/>
            <a:ext cx="4984750" cy="4466511"/>
          </a:xfrm>
          <a:noFill/>
        </p:spPr>
        <p:txBody>
          <a:bodyPr lIns="91848" tIns="45924" rIns="91848" bIns="45924"/>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0F1EFCB-EFF3-43C3-BC60-5BB9D6622101}" type="slidenum">
              <a:rPr lang="en-GB" altLang="en-US" sz="1100" smtClean="0"/>
              <a:pPr eaLnBrk="1" hangingPunct="1">
                <a:spcBef>
                  <a:spcPct val="0"/>
                </a:spcBef>
              </a:pPr>
              <a:t>64</a:t>
            </a:fld>
            <a:endParaRPr lang="en-GB" altLang="en-US" sz="1100" smtClean="0"/>
          </a:p>
        </p:txBody>
      </p:sp>
      <p:sp>
        <p:nvSpPr>
          <p:cNvPr id="220163" name="Rectangle 2"/>
          <p:cNvSpPr>
            <a:spLocks noGrp="1" noRot="1" noChangeAspect="1" noChangeArrowheads="1" noTextEdit="1"/>
          </p:cNvSpPr>
          <p:nvPr>
            <p:ph type="sldImg"/>
          </p:nvPr>
        </p:nvSpPr>
        <p:spPr>
          <a:xfrm>
            <a:off x="920750" y="746125"/>
            <a:ext cx="4959350" cy="3719513"/>
          </a:xfrm>
          <a:ln/>
        </p:spPr>
      </p:sp>
      <p:sp>
        <p:nvSpPr>
          <p:cNvPr id="220164" name="Rectangle 3"/>
          <p:cNvSpPr>
            <a:spLocks noGrp="1" noChangeArrowheads="1"/>
          </p:cNvSpPr>
          <p:nvPr>
            <p:ph type="body" idx="1"/>
          </p:nvPr>
        </p:nvSpPr>
        <p:spPr>
          <a:xfrm>
            <a:off x="906463" y="4714122"/>
            <a:ext cx="4984750" cy="4466511"/>
          </a:xfrm>
          <a:noFill/>
        </p:spPr>
        <p:txBody>
          <a:bodyPr lIns="91848" tIns="45924" rIns="91848" bIns="45924"/>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47E4704-A79B-4269-AB4D-1611A5336538}" type="slidenum">
              <a:rPr lang="en-GB" altLang="en-US" sz="1100" smtClean="0"/>
              <a:pPr eaLnBrk="1" hangingPunct="1">
                <a:spcBef>
                  <a:spcPct val="0"/>
                </a:spcBef>
              </a:pPr>
              <a:t>65</a:t>
            </a:fld>
            <a:endParaRPr lang="en-GB" altLang="en-US" sz="1100" smtClean="0"/>
          </a:p>
        </p:txBody>
      </p:sp>
      <p:sp>
        <p:nvSpPr>
          <p:cNvPr id="221187" name="Rectangle 2"/>
          <p:cNvSpPr>
            <a:spLocks noGrp="1" noRot="1" noChangeAspect="1" noChangeArrowheads="1" noTextEdit="1"/>
          </p:cNvSpPr>
          <p:nvPr>
            <p:ph type="sldImg"/>
          </p:nvPr>
        </p:nvSpPr>
        <p:spPr>
          <a:xfrm>
            <a:off x="920750" y="746125"/>
            <a:ext cx="4959350" cy="3719513"/>
          </a:xfrm>
          <a:ln/>
        </p:spPr>
      </p:sp>
      <p:sp>
        <p:nvSpPr>
          <p:cNvPr id="221188" name="Rectangle 3"/>
          <p:cNvSpPr>
            <a:spLocks noGrp="1" noChangeArrowheads="1"/>
          </p:cNvSpPr>
          <p:nvPr>
            <p:ph type="body" idx="1"/>
          </p:nvPr>
        </p:nvSpPr>
        <p:spPr>
          <a:xfrm>
            <a:off x="906463" y="4714122"/>
            <a:ext cx="4984750" cy="4466511"/>
          </a:xfrm>
          <a:noFill/>
        </p:spPr>
        <p:txBody>
          <a:bodyPr lIns="91848" tIns="45924" rIns="91848" bIns="45924"/>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0E988AB-42E2-4492-86A8-A5FE2F8CE1BB}" type="slidenum">
              <a:rPr lang="en-GB" altLang="en-US" sz="1100" smtClean="0"/>
              <a:pPr eaLnBrk="1" hangingPunct="1">
                <a:spcBef>
                  <a:spcPct val="0"/>
                </a:spcBef>
              </a:pPr>
              <a:t>66</a:t>
            </a:fld>
            <a:endParaRPr lang="en-GB" altLang="en-US" sz="1100" smtClean="0"/>
          </a:p>
        </p:txBody>
      </p:sp>
      <p:sp>
        <p:nvSpPr>
          <p:cNvPr id="222211" name="Rectangle 2"/>
          <p:cNvSpPr>
            <a:spLocks noGrp="1" noRot="1" noChangeAspect="1" noChangeArrowheads="1" noTextEdit="1"/>
          </p:cNvSpPr>
          <p:nvPr>
            <p:ph type="sldImg"/>
          </p:nvPr>
        </p:nvSpPr>
        <p:spPr>
          <a:xfrm>
            <a:off x="920750" y="746125"/>
            <a:ext cx="4959350" cy="3719513"/>
          </a:xfrm>
          <a:ln/>
        </p:spPr>
      </p:sp>
      <p:sp>
        <p:nvSpPr>
          <p:cNvPr id="222212" name="Rectangle 3"/>
          <p:cNvSpPr>
            <a:spLocks noGrp="1" noChangeArrowheads="1"/>
          </p:cNvSpPr>
          <p:nvPr>
            <p:ph type="body" idx="1"/>
          </p:nvPr>
        </p:nvSpPr>
        <p:spPr>
          <a:xfrm>
            <a:off x="906463" y="4714122"/>
            <a:ext cx="4984750" cy="4466511"/>
          </a:xfrm>
          <a:noFill/>
        </p:spPr>
        <p:txBody>
          <a:bodyPr lIns="91848" tIns="45924" rIns="91848" bIns="45924"/>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E2030BA-8FCD-4FE3-9AD4-61D3E6694279}" type="slidenum">
              <a:rPr lang="en-GB" altLang="en-US" sz="1100" smtClean="0"/>
              <a:pPr eaLnBrk="1" hangingPunct="1">
                <a:spcBef>
                  <a:spcPct val="0"/>
                </a:spcBef>
              </a:pPr>
              <a:t>67</a:t>
            </a:fld>
            <a:endParaRPr lang="en-GB" altLang="en-US" sz="1100" smtClean="0"/>
          </a:p>
        </p:txBody>
      </p:sp>
      <p:sp>
        <p:nvSpPr>
          <p:cNvPr id="223235" name="Rectangle 2"/>
          <p:cNvSpPr>
            <a:spLocks noGrp="1" noRot="1" noChangeAspect="1" noChangeArrowheads="1" noTextEdit="1"/>
          </p:cNvSpPr>
          <p:nvPr>
            <p:ph type="sldImg"/>
          </p:nvPr>
        </p:nvSpPr>
        <p:spPr>
          <a:xfrm>
            <a:off x="920750" y="746125"/>
            <a:ext cx="4959350" cy="3719513"/>
          </a:xfrm>
          <a:ln/>
        </p:spPr>
      </p:sp>
      <p:sp>
        <p:nvSpPr>
          <p:cNvPr id="223236" name="Rectangle 3"/>
          <p:cNvSpPr>
            <a:spLocks noGrp="1" noChangeArrowheads="1"/>
          </p:cNvSpPr>
          <p:nvPr>
            <p:ph type="body" idx="1"/>
          </p:nvPr>
        </p:nvSpPr>
        <p:spPr>
          <a:xfrm>
            <a:off x="906463" y="4714122"/>
            <a:ext cx="4984750" cy="4466511"/>
          </a:xfrm>
          <a:noFill/>
        </p:spPr>
        <p:txBody>
          <a:bodyPr lIns="91848" tIns="45924" rIns="91848" bIns="45924"/>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F5E4BEF-A68A-4702-8DFD-82C68724E048}" type="slidenum">
              <a:rPr lang="en-GB" altLang="en-US" sz="1100" smtClean="0"/>
              <a:pPr eaLnBrk="1" hangingPunct="1">
                <a:spcBef>
                  <a:spcPct val="0"/>
                </a:spcBef>
              </a:pPr>
              <a:t>18</a:t>
            </a:fld>
            <a:endParaRPr lang="en-GB" altLang="en-US" sz="1100" smtClean="0"/>
          </a:p>
        </p:txBody>
      </p:sp>
      <p:sp>
        <p:nvSpPr>
          <p:cNvPr id="205827" name="Rectangle 2"/>
          <p:cNvSpPr>
            <a:spLocks noGrp="1" noRot="1" noChangeAspect="1" noChangeArrowheads="1" noTextEdit="1"/>
          </p:cNvSpPr>
          <p:nvPr>
            <p:ph type="sldImg"/>
          </p:nvPr>
        </p:nvSpPr>
        <p:spPr>
          <a:xfrm>
            <a:off x="920750" y="746125"/>
            <a:ext cx="4959350" cy="3719513"/>
          </a:xfrm>
          <a:ln/>
        </p:spPr>
      </p:sp>
      <p:sp>
        <p:nvSpPr>
          <p:cNvPr id="205828" name="Rectangle 3"/>
          <p:cNvSpPr>
            <a:spLocks noGrp="1" noChangeArrowheads="1"/>
          </p:cNvSpPr>
          <p:nvPr>
            <p:ph type="body" idx="1"/>
          </p:nvPr>
        </p:nvSpPr>
        <p:spPr>
          <a:xfrm>
            <a:off x="904875" y="4714122"/>
            <a:ext cx="4987925" cy="4466511"/>
          </a:xfrm>
          <a:noFill/>
        </p:spPr>
        <p:txBody>
          <a:bodyPr lIns="92096" tIns="46049" rIns="92096" bIns="46049"/>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558CFA5-8575-49EE-BFCF-6A8E78CD7E36}" type="slidenum">
              <a:rPr lang="en-GB" altLang="en-US" sz="1100" smtClean="0"/>
              <a:pPr eaLnBrk="1" hangingPunct="1">
                <a:spcBef>
                  <a:spcPct val="0"/>
                </a:spcBef>
              </a:pPr>
              <a:t>69</a:t>
            </a:fld>
            <a:endParaRPr lang="en-GB" altLang="en-US" sz="1100" smtClean="0"/>
          </a:p>
        </p:txBody>
      </p:sp>
      <p:sp>
        <p:nvSpPr>
          <p:cNvPr id="224259"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758" rIns="95514"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sz="1100"/>
              <a:t> </a:t>
            </a:r>
          </a:p>
        </p:txBody>
      </p:sp>
      <p:sp>
        <p:nvSpPr>
          <p:cNvPr id="224260"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4" tIns="47758" rIns="0"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971DC2E0-4D9B-4B10-8668-4CEAD6ADB0C3}" type="slidenum">
              <a:rPr lang="de-DE" altLang="en-US" sz="1100"/>
              <a:pPr algn="r" eaLnBrk="1" hangingPunct="1">
                <a:spcBef>
                  <a:spcPct val="0"/>
                </a:spcBef>
              </a:pPr>
              <a:t>69</a:t>
            </a:fld>
            <a:endParaRPr lang="de-DE" altLang="en-US" sz="1100"/>
          </a:p>
        </p:txBody>
      </p:sp>
      <p:sp>
        <p:nvSpPr>
          <p:cNvPr id="224261" name="Rectangle 2"/>
          <p:cNvSpPr>
            <a:spLocks noGrp="1" noRot="1" noChangeAspect="1" noChangeArrowheads="1" noTextEdit="1"/>
          </p:cNvSpPr>
          <p:nvPr>
            <p:ph type="sldImg"/>
          </p:nvPr>
        </p:nvSpPr>
        <p:spPr>
          <a:xfrm>
            <a:off x="885825" y="423863"/>
            <a:ext cx="5027613" cy="3770312"/>
          </a:xfrm>
          <a:ln/>
        </p:spPr>
      </p:sp>
      <p:sp>
        <p:nvSpPr>
          <p:cNvPr id="224262" name="Rectangle 3"/>
          <p:cNvSpPr>
            <a:spLocks noGrp="1" noChangeArrowheads="1"/>
          </p:cNvSpPr>
          <p:nvPr>
            <p:ph type="body" idx="1"/>
          </p:nvPr>
        </p:nvSpPr>
        <p:spPr>
          <a:xfrm>
            <a:off x="777875" y="4403021"/>
            <a:ext cx="5241925" cy="4820467"/>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9EA415B-2EFB-45C5-8B39-28CF42167128}" type="slidenum">
              <a:rPr lang="en-GB" altLang="en-US" sz="1100" smtClean="0"/>
              <a:pPr eaLnBrk="1" hangingPunct="1">
                <a:spcBef>
                  <a:spcPct val="0"/>
                </a:spcBef>
              </a:pPr>
              <a:t>70</a:t>
            </a:fld>
            <a:endParaRPr lang="en-GB" altLang="en-US" sz="1100" smtClean="0"/>
          </a:p>
        </p:txBody>
      </p:sp>
      <p:sp>
        <p:nvSpPr>
          <p:cNvPr id="225283"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758" rIns="95514"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sz="1100"/>
              <a:t> </a:t>
            </a:r>
          </a:p>
        </p:txBody>
      </p:sp>
      <p:sp>
        <p:nvSpPr>
          <p:cNvPr id="225284"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4" tIns="47758" rIns="0"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946BD08D-807F-4A03-A73C-A075DD9C8F8A}" type="slidenum">
              <a:rPr lang="de-DE" altLang="en-US" sz="1100"/>
              <a:pPr algn="r" eaLnBrk="1" hangingPunct="1">
                <a:spcBef>
                  <a:spcPct val="0"/>
                </a:spcBef>
              </a:pPr>
              <a:t>70</a:t>
            </a:fld>
            <a:endParaRPr lang="de-DE" altLang="en-US" sz="1100"/>
          </a:p>
        </p:txBody>
      </p:sp>
      <p:sp>
        <p:nvSpPr>
          <p:cNvPr id="225285" name="Rectangle 2"/>
          <p:cNvSpPr>
            <a:spLocks noGrp="1" noRot="1" noChangeAspect="1" noChangeArrowheads="1" noTextEdit="1"/>
          </p:cNvSpPr>
          <p:nvPr>
            <p:ph type="sldImg"/>
          </p:nvPr>
        </p:nvSpPr>
        <p:spPr>
          <a:xfrm>
            <a:off x="885825" y="423863"/>
            <a:ext cx="5027613" cy="3770312"/>
          </a:xfrm>
          <a:ln/>
        </p:spPr>
      </p:sp>
      <p:sp>
        <p:nvSpPr>
          <p:cNvPr id="225286" name="Rectangle 3"/>
          <p:cNvSpPr>
            <a:spLocks noGrp="1" noChangeArrowheads="1"/>
          </p:cNvSpPr>
          <p:nvPr>
            <p:ph type="body" idx="1"/>
          </p:nvPr>
        </p:nvSpPr>
        <p:spPr>
          <a:xfrm>
            <a:off x="777875" y="4403021"/>
            <a:ext cx="5241925" cy="4820467"/>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583F39F-DC9B-4E69-8088-7CC8D3D874CC}" type="slidenum">
              <a:rPr lang="en-GB" altLang="en-US" sz="1100" smtClean="0"/>
              <a:pPr eaLnBrk="1" hangingPunct="1">
                <a:spcBef>
                  <a:spcPct val="0"/>
                </a:spcBef>
              </a:pPr>
              <a:t>71</a:t>
            </a:fld>
            <a:endParaRPr lang="en-GB" altLang="en-US" sz="1100" smtClean="0"/>
          </a:p>
        </p:txBody>
      </p:sp>
      <p:sp>
        <p:nvSpPr>
          <p:cNvPr id="226307"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758" rIns="95514"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sz="1100"/>
              <a:t> </a:t>
            </a:r>
          </a:p>
        </p:txBody>
      </p:sp>
      <p:sp>
        <p:nvSpPr>
          <p:cNvPr id="226308"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4" tIns="47758" rIns="0"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5C5AF5D-B20D-45D5-903E-E3A49CEA5940}" type="slidenum">
              <a:rPr lang="de-DE" altLang="en-US" sz="1100"/>
              <a:pPr algn="r" eaLnBrk="1" hangingPunct="1">
                <a:spcBef>
                  <a:spcPct val="0"/>
                </a:spcBef>
              </a:pPr>
              <a:t>71</a:t>
            </a:fld>
            <a:endParaRPr lang="de-DE" altLang="en-US" sz="1100"/>
          </a:p>
        </p:txBody>
      </p:sp>
      <p:sp>
        <p:nvSpPr>
          <p:cNvPr id="226309" name="Rectangle 2"/>
          <p:cNvSpPr>
            <a:spLocks noGrp="1" noRot="1" noChangeAspect="1" noChangeArrowheads="1" noTextEdit="1"/>
          </p:cNvSpPr>
          <p:nvPr>
            <p:ph type="sldImg"/>
          </p:nvPr>
        </p:nvSpPr>
        <p:spPr>
          <a:xfrm>
            <a:off x="885825" y="423863"/>
            <a:ext cx="5027613" cy="3770312"/>
          </a:xfrm>
          <a:ln/>
        </p:spPr>
      </p:sp>
      <p:sp>
        <p:nvSpPr>
          <p:cNvPr id="226310" name="Rectangle 3"/>
          <p:cNvSpPr>
            <a:spLocks noGrp="1" noChangeArrowheads="1"/>
          </p:cNvSpPr>
          <p:nvPr>
            <p:ph type="body" idx="1"/>
          </p:nvPr>
        </p:nvSpPr>
        <p:spPr>
          <a:xfrm>
            <a:off x="777875" y="4403021"/>
            <a:ext cx="5241925" cy="4820467"/>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CF4AB4E-6480-4089-B45B-A98B8028A676}" type="slidenum">
              <a:rPr lang="en-GB" altLang="en-US" sz="1100" smtClean="0"/>
              <a:pPr eaLnBrk="1" hangingPunct="1">
                <a:spcBef>
                  <a:spcPct val="0"/>
                </a:spcBef>
              </a:pPr>
              <a:t>72</a:t>
            </a:fld>
            <a:endParaRPr lang="en-GB" altLang="en-US" sz="1100" smtClean="0"/>
          </a:p>
        </p:txBody>
      </p:sp>
      <p:sp>
        <p:nvSpPr>
          <p:cNvPr id="227331"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758" rIns="95514"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sz="1100"/>
              <a:t> </a:t>
            </a:r>
          </a:p>
        </p:txBody>
      </p:sp>
      <p:sp>
        <p:nvSpPr>
          <p:cNvPr id="227332"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4" tIns="47758" rIns="0"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511B1551-B179-471E-BE58-EA0D850FCAC0}" type="slidenum">
              <a:rPr lang="de-DE" altLang="en-US" sz="1100"/>
              <a:pPr algn="r" eaLnBrk="1" hangingPunct="1">
                <a:spcBef>
                  <a:spcPct val="0"/>
                </a:spcBef>
              </a:pPr>
              <a:t>72</a:t>
            </a:fld>
            <a:endParaRPr lang="de-DE" altLang="en-US" sz="1100"/>
          </a:p>
        </p:txBody>
      </p:sp>
      <p:sp>
        <p:nvSpPr>
          <p:cNvPr id="227333" name="Rectangle 2"/>
          <p:cNvSpPr>
            <a:spLocks noGrp="1" noRot="1" noChangeAspect="1" noChangeArrowheads="1" noTextEdit="1"/>
          </p:cNvSpPr>
          <p:nvPr>
            <p:ph type="sldImg"/>
          </p:nvPr>
        </p:nvSpPr>
        <p:spPr>
          <a:xfrm>
            <a:off x="885825" y="423863"/>
            <a:ext cx="5027613" cy="3770312"/>
          </a:xfrm>
          <a:ln/>
        </p:spPr>
      </p:sp>
      <p:sp>
        <p:nvSpPr>
          <p:cNvPr id="227334" name="Rectangle 3"/>
          <p:cNvSpPr>
            <a:spLocks noGrp="1" noChangeArrowheads="1"/>
          </p:cNvSpPr>
          <p:nvPr>
            <p:ph type="body" idx="1"/>
          </p:nvPr>
        </p:nvSpPr>
        <p:spPr>
          <a:xfrm>
            <a:off x="777875" y="4403021"/>
            <a:ext cx="5241925" cy="4820467"/>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211F434-95D9-4662-B344-F7ECCA094050}" type="slidenum">
              <a:rPr lang="en-GB" altLang="en-US" sz="1100" smtClean="0"/>
              <a:pPr eaLnBrk="1" hangingPunct="1">
                <a:spcBef>
                  <a:spcPct val="0"/>
                </a:spcBef>
              </a:pPr>
              <a:t>73</a:t>
            </a:fld>
            <a:endParaRPr lang="en-GB" altLang="en-US" sz="1100" smtClean="0"/>
          </a:p>
        </p:txBody>
      </p:sp>
      <p:sp>
        <p:nvSpPr>
          <p:cNvPr id="228355"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758" rIns="95514"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sz="1100"/>
              <a:t> </a:t>
            </a:r>
          </a:p>
        </p:txBody>
      </p:sp>
      <p:sp>
        <p:nvSpPr>
          <p:cNvPr id="228356"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4" tIns="47758" rIns="0" bIns="47758" anchor="b"/>
          <a:lstStyle>
            <a:lvl1pPr defTabSz="955675" eaLnBrk="0" hangingPunct="0">
              <a:spcBef>
                <a:spcPct val="30000"/>
              </a:spcBef>
              <a:defRPr sz="1200">
                <a:solidFill>
                  <a:schemeClr val="tx1"/>
                </a:solidFill>
                <a:latin typeface="Arial" pitchFamily="34" charset="0"/>
                <a:cs typeface="Arial" pitchFamily="34" charset="0"/>
              </a:defRPr>
            </a:lvl1pPr>
            <a:lvl2pPr marL="757238" indent="-292100" defTabSz="955675" eaLnBrk="0" hangingPunct="0">
              <a:spcBef>
                <a:spcPct val="30000"/>
              </a:spcBef>
              <a:defRPr sz="1200">
                <a:solidFill>
                  <a:schemeClr val="tx1"/>
                </a:solidFill>
                <a:latin typeface="Arial" pitchFamily="34" charset="0"/>
                <a:cs typeface="Arial" pitchFamily="34" charset="0"/>
              </a:defRPr>
            </a:lvl2pPr>
            <a:lvl3pPr marL="1163638" indent="-231775" defTabSz="955675" eaLnBrk="0" hangingPunct="0">
              <a:spcBef>
                <a:spcPct val="30000"/>
              </a:spcBef>
              <a:defRPr sz="1200">
                <a:solidFill>
                  <a:schemeClr val="tx1"/>
                </a:solidFill>
                <a:latin typeface="Arial" pitchFamily="34" charset="0"/>
                <a:cs typeface="Arial" pitchFamily="34" charset="0"/>
              </a:defRPr>
            </a:lvl3pPr>
            <a:lvl4pPr marL="1630363" indent="-233363" defTabSz="955675" eaLnBrk="0" hangingPunct="0">
              <a:spcBef>
                <a:spcPct val="30000"/>
              </a:spcBef>
              <a:defRPr sz="1200">
                <a:solidFill>
                  <a:schemeClr val="tx1"/>
                </a:solidFill>
                <a:latin typeface="Arial" pitchFamily="34" charset="0"/>
                <a:cs typeface="Arial" pitchFamily="34" charset="0"/>
              </a:defRPr>
            </a:lvl4pPr>
            <a:lvl5pPr marL="2095500" indent="-234950" defTabSz="955675" eaLnBrk="0" hangingPunct="0">
              <a:spcBef>
                <a:spcPct val="30000"/>
              </a:spcBef>
              <a:defRPr sz="1200">
                <a:solidFill>
                  <a:schemeClr val="tx1"/>
                </a:solidFill>
                <a:latin typeface="Arial" pitchFamily="34" charset="0"/>
                <a:cs typeface="Arial" pitchFamily="34" charset="0"/>
              </a:defRPr>
            </a:lvl5pPr>
            <a:lvl6pPr marL="25527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30099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671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924300" indent="-23495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B2CC4B21-7767-4E5D-9112-A76AA22C9794}" type="slidenum">
              <a:rPr lang="de-DE" altLang="en-US" sz="1100"/>
              <a:pPr algn="r" eaLnBrk="1" hangingPunct="1">
                <a:spcBef>
                  <a:spcPct val="0"/>
                </a:spcBef>
              </a:pPr>
              <a:t>73</a:t>
            </a:fld>
            <a:endParaRPr lang="de-DE" altLang="en-US" sz="1100"/>
          </a:p>
        </p:txBody>
      </p:sp>
      <p:sp>
        <p:nvSpPr>
          <p:cNvPr id="228357" name="Rectangle 2"/>
          <p:cNvSpPr>
            <a:spLocks noGrp="1" noRot="1" noChangeAspect="1" noChangeArrowheads="1" noTextEdit="1"/>
          </p:cNvSpPr>
          <p:nvPr>
            <p:ph type="sldImg"/>
          </p:nvPr>
        </p:nvSpPr>
        <p:spPr>
          <a:xfrm>
            <a:off x="885825" y="423863"/>
            <a:ext cx="5027613" cy="3770312"/>
          </a:xfrm>
          <a:ln/>
        </p:spPr>
      </p:sp>
      <p:sp>
        <p:nvSpPr>
          <p:cNvPr id="228358" name="Rectangle 3"/>
          <p:cNvSpPr>
            <a:spLocks noGrp="1" noChangeArrowheads="1"/>
          </p:cNvSpPr>
          <p:nvPr>
            <p:ph type="body" idx="1"/>
          </p:nvPr>
        </p:nvSpPr>
        <p:spPr>
          <a:xfrm>
            <a:off x="777875" y="4403021"/>
            <a:ext cx="5241925" cy="4820467"/>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A6C0712-F80C-4E39-AC7E-3D3FF783C6A3}" type="slidenum">
              <a:rPr lang="en-GB" altLang="en-US" sz="1100" smtClean="0"/>
              <a:pPr eaLnBrk="1" hangingPunct="1">
                <a:spcBef>
                  <a:spcPct val="0"/>
                </a:spcBef>
              </a:pPr>
              <a:t>75</a:t>
            </a:fld>
            <a:endParaRPr lang="en-GB" altLang="en-US" sz="1100" smtClean="0"/>
          </a:p>
        </p:txBody>
      </p:sp>
      <p:sp>
        <p:nvSpPr>
          <p:cNvPr id="229379" name="Rectangle 6"/>
          <p:cNvSpPr txBox="1">
            <a:spLocks noGrp="1" noChangeArrowheads="1"/>
          </p:cNvSpPr>
          <p:nvPr/>
        </p:nvSpPr>
        <p:spPr bwMode="auto">
          <a:xfrm>
            <a:off x="777875" y="9429830"/>
            <a:ext cx="4276725"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692" rIns="95382" bIns="47692" anchor="b"/>
          <a:lstStyle>
            <a:lvl1pPr defTabSz="954088" eaLnBrk="0" hangingPunct="0">
              <a:spcBef>
                <a:spcPct val="30000"/>
              </a:spcBef>
              <a:defRPr sz="1200">
                <a:solidFill>
                  <a:schemeClr val="tx1"/>
                </a:solidFill>
                <a:latin typeface="Arial" pitchFamily="34" charset="0"/>
                <a:cs typeface="Arial" pitchFamily="34" charset="0"/>
              </a:defRPr>
            </a:lvl1pPr>
            <a:lvl2pPr marL="776288" indent="-298450" defTabSz="954088" eaLnBrk="0" hangingPunct="0">
              <a:spcBef>
                <a:spcPct val="30000"/>
              </a:spcBef>
              <a:defRPr sz="1200">
                <a:solidFill>
                  <a:schemeClr val="tx1"/>
                </a:solidFill>
                <a:latin typeface="Arial" pitchFamily="34" charset="0"/>
                <a:cs typeface="Arial" pitchFamily="34" charset="0"/>
              </a:defRPr>
            </a:lvl2pPr>
            <a:lvl3pPr marL="1195388" indent="-239713" defTabSz="954088" eaLnBrk="0" hangingPunct="0">
              <a:spcBef>
                <a:spcPct val="30000"/>
              </a:spcBef>
              <a:defRPr sz="1200">
                <a:solidFill>
                  <a:schemeClr val="tx1"/>
                </a:solidFill>
                <a:latin typeface="Arial" pitchFamily="34" charset="0"/>
                <a:cs typeface="Arial" pitchFamily="34" charset="0"/>
              </a:defRPr>
            </a:lvl3pPr>
            <a:lvl4pPr marL="1673225" indent="-239713" defTabSz="954088" eaLnBrk="0" hangingPunct="0">
              <a:spcBef>
                <a:spcPct val="30000"/>
              </a:spcBef>
              <a:defRPr sz="1200">
                <a:solidFill>
                  <a:schemeClr val="tx1"/>
                </a:solidFill>
                <a:latin typeface="Arial" pitchFamily="34" charset="0"/>
                <a:cs typeface="Arial" pitchFamily="34" charset="0"/>
              </a:defRPr>
            </a:lvl4pPr>
            <a:lvl5pPr marL="2151063" indent="-239713" defTabSz="954088" eaLnBrk="0" hangingPunct="0">
              <a:spcBef>
                <a:spcPct val="30000"/>
              </a:spcBef>
              <a:defRPr sz="1200">
                <a:solidFill>
                  <a:schemeClr val="tx1"/>
                </a:solidFill>
                <a:latin typeface="Arial" pitchFamily="34" charset="0"/>
                <a:cs typeface="Arial" pitchFamily="34" charset="0"/>
              </a:defRPr>
            </a:lvl5pPr>
            <a:lvl6pPr marL="26082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6pPr>
            <a:lvl7pPr marL="30654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7pPr>
            <a:lvl8pPr marL="35226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8pPr>
            <a:lvl9pPr marL="39798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de-DE" altLang="en-US"/>
              <a:t> </a:t>
            </a:r>
          </a:p>
        </p:txBody>
      </p:sp>
      <p:sp>
        <p:nvSpPr>
          <p:cNvPr id="229380" name="Rectangle 7"/>
          <p:cNvSpPr txBox="1">
            <a:spLocks noGrp="1" noChangeArrowheads="1"/>
          </p:cNvSpPr>
          <p:nvPr/>
        </p:nvSpPr>
        <p:spPr bwMode="auto">
          <a:xfrm>
            <a:off x="5119688" y="9429830"/>
            <a:ext cx="901700"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82" tIns="47692" rIns="0" bIns="47692" anchor="b"/>
          <a:lstStyle>
            <a:lvl1pPr defTabSz="954088" eaLnBrk="0" hangingPunct="0">
              <a:spcBef>
                <a:spcPct val="30000"/>
              </a:spcBef>
              <a:defRPr sz="1200">
                <a:solidFill>
                  <a:schemeClr val="tx1"/>
                </a:solidFill>
                <a:latin typeface="Arial" pitchFamily="34" charset="0"/>
                <a:cs typeface="Arial" pitchFamily="34" charset="0"/>
              </a:defRPr>
            </a:lvl1pPr>
            <a:lvl2pPr marL="776288" indent="-298450" defTabSz="954088" eaLnBrk="0" hangingPunct="0">
              <a:spcBef>
                <a:spcPct val="30000"/>
              </a:spcBef>
              <a:defRPr sz="1200">
                <a:solidFill>
                  <a:schemeClr val="tx1"/>
                </a:solidFill>
                <a:latin typeface="Arial" pitchFamily="34" charset="0"/>
                <a:cs typeface="Arial" pitchFamily="34" charset="0"/>
              </a:defRPr>
            </a:lvl2pPr>
            <a:lvl3pPr marL="1195388" indent="-239713" defTabSz="954088" eaLnBrk="0" hangingPunct="0">
              <a:spcBef>
                <a:spcPct val="30000"/>
              </a:spcBef>
              <a:defRPr sz="1200">
                <a:solidFill>
                  <a:schemeClr val="tx1"/>
                </a:solidFill>
                <a:latin typeface="Arial" pitchFamily="34" charset="0"/>
                <a:cs typeface="Arial" pitchFamily="34" charset="0"/>
              </a:defRPr>
            </a:lvl3pPr>
            <a:lvl4pPr marL="1673225" indent="-239713" defTabSz="954088" eaLnBrk="0" hangingPunct="0">
              <a:spcBef>
                <a:spcPct val="30000"/>
              </a:spcBef>
              <a:defRPr sz="1200">
                <a:solidFill>
                  <a:schemeClr val="tx1"/>
                </a:solidFill>
                <a:latin typeface="Arial" pitchFamily="34" charset="0"/>
                <a:cs typeface="Arial" pitchFamily="34" charset="0"/>
              </a:defRPr>
            </a:lvl4pPr>
            <a:lvl5pPr marL="2151063" indent="-239713" defTabSz="954088" eaLnBrk="0" hangingPunct="0">
              <a:spcBef>
                <a:spcPct val="30000"/>
              </a:spcBef>
              <a:defRPr sz="1200">
                <a:solidFill>
                  <a:schemeClr val="tx1"/>
                </a:solidFill>
                <a:latin typeface="Arial" pitchFamily="34" charset="0"/>
                <a:cs typeface="Arial" pitchFamily="34" charset="0"/>
              </a:defRPr>
            </a:lvl5pPr>
            <a:lvl6pPr marL="26082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6pPr>
            <a:lvl7pPr marL="30654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7pPr>
            <a:lvl8pPr marL="35226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8pPr>
            <a:lvl9pPr marL="3979863" indent="-239713" defTabSz="9540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466EAF2-15D1-40AB-B66F-BAE619FFEABE}" type="slidenum">
              <a:rPr lang="de-DE" altLang="en-US"/>
              <a:pPr algn="r" eaLnBrk="1" hangingPunct="1">
                <a:spcBef>
                  <a:spcPct val="0"/>
                </a:spcBef>
              </a:pPr>
              <a:t>75</a:t>
            </a:fld>
            <a:endParaRPr lang="de-DE" altLang="en-US"/>
          </a:p>
        </p:txBody>
      </p:sp>
      <p:sp>
        <p:nvSpPr>
          <p:cNvPr id="229381" name="Rectangle 2"/>
          <p:cNvSpPr>
            <a:spLocks noGrp="1" noRot="1" noChangeAspect="1" noChangeArrowheads="1" noTextEdit="1"/>
          </p:cNvSpPr>
          <p:nvPr>
            <p:ph type="sldImg"/>
          </p:nvPr>
        </p:nvSpPr>
        <p:spPr>
          <a:xfrm>
            <a:off x="885825" y="423863"/>
            <a:ext cx="5029200" cy="3771900"/>
          </a:xfrm>
          <a:ln/>
        </p:spPr>
      </p:sp>
      <p:sp>
        <p:nvSpPr>
          <p:cNvPr id="229382" name="Rectangle 3"/>
          <p:cNvSpPr>
            <a:spLocks noGrp="1" noChangeArrowheads="1"/>
          </p:cNvSpPr>
          <p:nvPr>
            <p:ph type="body" idx="1"/>
          </p:nvPr>
        </p:nvSpPr>
        <p:spPr>
          <a:xfrm>
            <a:off x="777875" y="4403022"/>
            <a:ext cx="5241925" cy="4777611"/>
          </a:xfrm>
          <a:noFill/>
        </p:spPr>
        <p:txBody>
          <a:bodyPr lIns="0" tIns="0" rIns="0" bIns="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60A348C-2DAF-4B45-95FA-8F7A950F4ED5}" type="slidenum">
              <a:rPr lang="en-GB" altLang="en-US" sz="1100" smtClean="0"/>
              <a:pPr eaLnBrk="1" hangingPunct="1">
                <a:spcBef>
                  <a:spcPct val="0"/>
                </a:spcBef>
              </a:pPr>
              <a:t>86</a:t>
            </a:fld>
            <a:endParaRPr lang="en-GB" altLang="en-US" sz="1100" smtClean="0"/>
          </a:p>
        </p:txBody>
      </p:sp>
      <p:sp>
        <p:nvSpPr>
          <p:cNvPr id="230403" name="Rectangle 2"/>
          <p:cNvSpPr>
            <a:spLocks noGrp="1" noRot="1" noChangeAspect="1" noChangeArrowheads="1" noTextEdit="1"/>
          </p:cNvSpPr>
          <p:nvPr>
            <p:ph type="sldImg"/>
          </p:nvPr>
        </p:nvSpPr>
        <p:spPr>
          <a:xfrm>
            <a:off x="919163" y="744538"/>
            <a:ext cx="4960937" cy="3721100"/>
          </a:xfrm>
          <a:ln/>
        </p:spPr>
      </p:sp>
      <p:sp>
        <p:nvSpPr>
          <p:cNvPr id="230404"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a:p>
            <a:pPr eaLnBrk="1" hangingPunct="1"/>
            <a:r>
              <a:rPr lang="de-DE" altLang="en-US" smtClean="0">
                <a:latin typeface="Arial" pitchFamily="34" charset="0"/>
                <a:cs typeface="Arial" pitchFamily="34" charset="0"/>
              </a:rPr>
              <a:t>Das Schaubild fasst die vorhergehenden Folien systematisch zusammen und ist selbsterklärend.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B29F387-A0BB-46B6-89DC-EC1EE654A339}" type="slidenum">
              <a:rPr lang="en-GB" altLang="en-US" sz="1100" smtClean="0"/>
              <a:pPr eaLnBrk="1" hangingPunct="1">
                <a:spcBef>
                  <a:spcPct val="0"/>
                </a:spcBef>
              </a:pPr>
              <a:t>109</a:t>
            </a:fld>
            <a:endParaRPr lang="en-GB" altLang="en-US" sz="1100" smtClean="0"/>
          </a:p>
        </p:txBody>
      </p:sp>
      <p:sp>
        <p:nvSpPr>
          <p:cNvPr id="231427" name="Rectangle 2"/>
          <p:cNvSpPr>
            <a:spLocks noGrp="1" noRot="1" noChangeAspect="1" noChangeArrowheads="1" noTextEdit="1"/>
          </p:cNvSpPr>
          <p:nvPr>
            <p:ph type="sldImg"/>
          </p:nvPr>
        </p:nvSpPr>
        <p:spPr>
          <a:xfrm>
            <a:off x="919163" y="744538"/>
            <a:ext cx="4960937" cy="3721100"/>
          </a:xfrm>
          <a:ln/>
        </p:spPr>
      </p:sp>
      <p:sp>
        <p:nvSpPr>
          <p:cNvPr id="231428"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7B531CA-CB46-4F51-BE71-E80C4FF883E1}" type="slidenum">
              <a:rPr lang="en-GB" altLang="en-US" sz="1100" smtClean="0"/>
              <a:pPr eaLnBrk="1" hangingPunct="1">
                <a:spcBef>
                  <a:spcPct val="0"/>
                </a:spcBef>
              </a:pPr>
              <a:t>110</a:t>
            </a:fld>
            <a:endParaRPr lang="en-GB" altLang="en-US" sz="1100" smtClean="0"/>
          </a:p>
        </p:txBody>
      </p:sp>
      <p:sp>
        <p:nvSpPr>
          <p:cNvPr id="232451" name="Rectangle 2"/>
          <p:cNvSpPr>
            <a:spLocks noGrp="1" noRot="1" noChangeAspect="1" noChangeArrowheads="1" noTextEdit="1"/>
          </p:cNvSpPr>
          <p:nvPr>
            <p:ph type="sldImg"/>
          </p:nvPr>
        </p:nvSpPr>
        <p:spPr>
          <a:xfrm>
            <a:off x="919163" y="744538"/>
            <a:ext cx="4960937" cy="3721100"/>
          </a:xfrm>
          <a:ln/>
        </p:spPr>
      </p:sp>
      <p:sp>
        <p:nvSpPr>
          <p:cNvPr id="232452"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3021444-5B6A-421B-BEB7-348226BCC41A}" type="slidenum">
              <a:rPr lang="en-GB" altLang="en-US" sz="1100" smtClean="0"/>
              <a:pPr eaLnBrk="1" hangingPunct="1">
                <a:spcBef>
                  <a:spcPct val="0"/>
                </a:spcBef>
              </a:pPr>
              <a:t>111</a:t>
            </a:fld>
            <a:endParaRPr lang="en-GB" altLang="en-US" sz="1100" smtClean="0"/>
          </a:p>
        </p:txBody>
      </p:sp>
      <p:sp>
        <p:nvSpPr>
          <p:cNvPr id="233475" name="Rectangle 2"/>
          <p:cNvSpPr>
            <a:spLocks noGrp="1" noRot="1" noChangeAspect="1" noChangeArrowheads="1" noTextEdit="1"/>
          </p:cNvSpPr>
          <p:nvPr>
            <p:ph type="sldImg"/>
          </p:nvPr>
        </p:nvSpPr>
        <p:spPr>
          <a:xfrm>
            <a:off x="919163" y="744538"/>
            <a:ext cx="4960937" cy="3721100"/>
          </a:xfrm>
          <a:ln/>
        </p:spPr>
      </p:sp>
      <p:sp>
        <p:nvSpPr>
          <p:cNvPr id="233476"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8C081FD-DA57-4D84-AD8C-D83DC09E01AE}" type="slidenum">
              <a:rPr lang="en-GB" altLang="en-US" sz="1100" smtClean="0"/>
              <a:pPr eaLnBrk="1" hangingPunct="1">
                <a:spcBef>
                  <a:spcPct val="0"/>
                </a:spcBef>
              </a:pPr>
              <a:t>22</a:t>
            </a:fld>
            <a:endParaRPr lang="en-GB" altLang="en-US" sz="1100" smtClean="0"/>
          </a:p>
        </p:txBody>
      </p:sp>
      <p:sp>
        <p:nvSpPr>
          <p:cNvPr id="206851" name="Rectangle 2"/>
          <p:cNvSpPr>
            <a:spLocks noGrp="1" noRot="1" noChangeAspect="1" noChangeArrowheads="1" noTextEdit="1"/>
          </p:cNvSpPr>
          <p:nvPr>
            <p:ph type="sldImg"/>
          </p:nvPr>
        </p:nvSpPr>
        <p:spPr>
          <a:xfrm>
            <a:off x="920750" y="746125"/>
            <a:ext cx="4959350" cy="3719513"/>
          </a:xfrm>
          <a:ln/>
        </p:spPr>
      </p:sp>
      <p:sp>
        <p:nvSpPr>
          <p:cNvPr id="206852" name="Rectangle 3"/>
          <p:cNvSpPr>
            <a:spLocks noGrp="1" noChangeArrowheads="1"/>
          </p:cNvSpPr>
          <p:nvPr>
            <p:ph type="body" idx="1"/>
          </p:nvPr>
        </p:nvSpPr>
        <p:spPr>
          <a:xfrm>
            <a:off x="906463" y="4714122"/>
            <a:ext cx="4984750" cy="4466511"/>
          </a:xfrm>
          <a:noFill/>
        </p:spPr>
        <p:txBody>
          <a:bodyPr lIns="95571" tIns="47786" rIns="95571" bIns="47786"/>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8F211E-E2E4-43D5-98A3-3D1CBFDD798D}" type="slidenum">
              <a:rPr lang="en-GB" altLang="en-US" sz="1100" smtClean="0"/>
              <a:pPr eaLnBrk="1" hangingPunct="1">
                <a:spcBef>
                  <a:spcPct val="0"/>
                </a:spcBef>
              </a:pPr>
              <a:t>112</a:t>
            </a:fld>
            <a:endParaRPr lang="en-GB" altLang="en-US" sz="1100" smtClean="0"/>
          </a:p>
        </p:txBody>
      </p:sp>
      <p:sp>
        <p:nvSpPr>
          <p:cNvPr id="234499" name="Rectangle 2"/>
          <p:cNvSpPr>
            <a:spLocks noGrp="1" noRot="1" noChangeAspect="1" noChangeArrowheads="1" noTextEdit="1"/>
          </p:cNvSpPr>
          <p:nvPr>
            <p:ph type="sldImg"/>
          </p:nvPr>
        </p:nvSpPr>
        <p:spPr>
          <a:xfrm>
            <a:off x="919163" y="744538"/>
            <a:ext cx="4960937" cy="3721100"/>
          </a:xfrm>
          <a:ln/>
        </p:spPr>
      </p:sp>
      <p:sp>
        <p:nvSpPr>
          <p:cNvPr id="234500"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64BFFDB-7AB7-472B-8D2C-3CEF682EE79B}" type="slidenum">
              <a:rPr lang="en-GB" altLang="en-US" sz="1100" smtClean="0"/>
              <a:pPr eaLnBrk="1" hangingPunct="1">
                <a:spcBef>
                  <a:spcPct val="0"/>
                </a:spcBef>
              </a:pPr>
              <a:t>126</a:t>
            </a:fld>
            <a:endParaRPr lang="en-GB" altLang="en-US" sz="1100" smtClean="0"/>
          </a:p>
        </p:txBody>
      </p:sp>
      <p:sp>
        <p:nvSpPr>
          <p:cNvPr id="235523" name="Rectangle 2"/>
          <p:cNvSpPr>
            <a:spLocks noGrp="1" noRot="1" noChangeAspect="1" noChangeArrowheads="1" noTextEdit="1"/>
          </p:cNvSpPr>
          <p:nvPr>
            <p:ph type="sldImg"/>
          </p:nvPr>
        </p:nvSpPr>
        <p:spPr>
          <a:xfrm>
            <a:off x="919163" y="744538"/>
            <a:ext cx="4960937" cy="3721100"/>
          </a:xfrm>
          <a:ln/>
        </p:spPr>
      </p:sp>
      <p:sp>
        <p:nvSpPr>
          <p:cNvPr id="235524"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endParaRPr lang="de-DE" altLang="en-US" b="1"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FDBE852-91FD-4250-B20C-AD9B052F415D}" type="slidenum">
              <a:rPr lang="en-GB" altLang="en-US" sz="1100" smtClean="0"/>
              <a:pPr eaLnBrk="1" hangingPunct="1">
                <a:spcBef>
                  <a:spcPct val="0"/>
                </a:spcBef>
              </a:pPr>
              <a:t>127</a:t>
            </a:fld>
            <a:endParaRPr lang="en-GB" altLang="en-US" sz="1100" smtClean="0"/>
          </a:p>
        </p:txBody>
      </p:sp>
      <p:sp>
        <p:nvSpPr>
          <p:cNvPr id="236547" name="Rectangle 2"/>
          <p:cNvSpPr>
            <a:spLocks noGrp="1" noRot="1" noChangeAspect="1" noChangeArrowheads="1" noTextEdit="1"/>
          </p:cNvSpPr>
          <p:nvPr>
            <p:ph type="sldImg"/>
          </p:nvPr>
        </p:nvSpPr>
        <p:spPr>
          <a:xfrm>
            <a:off x="919163" y="744538"/>
            <a:ext cx="4960937" cy="3721100"/>
          </a:xfrm>
          <a:ln/>
        </p:spPr>
      </p:sp>
      <p:sp>
        <p:nvSpPr>
          <p:cNvPr id="236548"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lnSpc>
                <a:spcPct val="90000"/>
              </a:lnSpc>
            </a:pPr>
            <a:endParaRPr lang="de-DE" alt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370C59F-04B4-41F0-A288-3B2BC3F8DCEB}" type="slidenum">
              <a:rPr lang="en-GB" altLang="en-US" sz="1100" smtClean="0"/>
              <a:pPr eaLnBrk="1" hangingPunct="1">
                <a:spcBef>
                  <a:spcPct val="0"/>
                </a:spcBef>
              </a:pPr>
              <a:t>135</a:t>
            </a:fld>
            <a:endParaRPr lang="en-GB" altLang="en-US" sz="1100" smtClean="0"/>
          </a:p>
        </p:txBody>
      </p:sp>
      <p:sp>
        <p:nvSpPr>
          <p:cNvPr id="237571" name="Rectangle 2"/>
          <p:cNvSpPr>
            <a:spLocks noGrp="1" noRot="1" noChangeAspect="1" noChangeArrowheads="1" noTextEdit="1"/>
          </p:cNvSpPr>
          <p:nvPr>
            <p:ph type="sldImg"/>
          </p:nvPr>
        </p:nvSpPr>
        <p:spPr>
          <a:xfrm>
            <a:off x="925513" y="752475"/>
            <a:ext cx="4945062" cy="3708400"/>
          </a:xfrm>
          <a:ln/>
        </p:spPr>
      </p:sp>
      <p:sp>
        <p:nvSpPr>
          <p:cNvPr id="237572" name="Rectangle 3"/>
          <p:cNvSpPr>
            <a:spLocks noGrp="1" noChangeArrowheads="1"/>
          </p:cNvSpPr>
          <p:nvPr>
            <p:ph type="body" idx="1"/>
          </p:nvPr>
        </p:nvSpPr>
        <p:spPr>
          <a:xfrm>
            <a:off x="906463" y="4715710"/>
            <a:ext cx="4984750" cy="4466511"/>
          </a:xfrm>
          <a:noFill/>
        </p:spPr>
        <p:txBody>
          <a:bodyPr lIns="91440" tIns="45720" rIns="91440" bIns="45720"/>
          <a:lstStyle/>
          <a:p>
            <a:pPr defTabSz="911225" eaLnBrk="1" hangingPunct="1"/>
            <a:endParaRPr lang="de-DE" alt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94F3BC9-CE22-4997-920F-5BE4700DF167}" type="slidenum">
              <a:rPr lang="en-GB" altLang="en-US" sz="1100" smtClean="0"/>
              <a:pPr eaLnBrk="1" hangingPunct="1">
                <a:spcBef>
                  <a:spcPct val="0"/>
                </a:spcBef>
              </a:pPr>
              <a:t>137</a:t>
            </a:fld>
            <a:endParaRPr lang="en-GB" altLang="en-US" sz="1100" smtClean="0"/>
          </a:p>
        </p:txBody>
      </p:sp>
      <p:sp>
        <p:nvSpPr>
          <p:cNvPr id="238595" name="Rectangle 2"/>
          <p:cNvSpPr>
            <a:spLocks noGrp="1" noRot="1" noChangeAspect="1" noChangeArrowheads="1" noTextEdit="1"/>
          </p:cNvSpPr>
          <p:nvPr>
            <p:ph type="sldImg"/>
          </p:nvPr>
        </p:nvSpPr>
        <p:spPr>
          <a:xfrm>
            <a:off x="919163" y="744538"/>
            <a:ext cx="4960937" cy="3721100"/>
          </a:xfrm>
          <a:ln/>
        </p:spPr>
      </p:sp>
      <p:sp>
        <p:nvSpPr>
          <p:cNvPr id="238596"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B137851-B829-423C-A598-255838F21D78}" type="slidenum">
              <a:rPr lang="en-GB" altLang="en-US" sz="1100" smtClean="0"/>
              <a:pPr eaLnBrk="1" hangingPunct="1">
                <a:spcBef>
                  <a:spcPct val="0"/>
                </a:spcBef>
              </a:pPr>
              <a:t>138</a:t>
            </a:fld>
            <a:endParaRPr lang="en-GB" altLang="en-US" sz="1100" smtClean="0"/>
          </a:p>
        </p:txBody>
      </p:sp>
      <p:sp>
        <p:nvSpPr>
          <p:cNvPr id="239619" name="Rectangle 2"/>
          <p:cNvSpPr>
            <a:spLocks noGrp="1" noRot="1" noChangeAspect="1" noChangeArrowheads="1" noTextEdit="1"/>
          </p:cNvSpPr>
          <p:nvPr>
            <p:ph type="sldImg"/>
          </p:nvPr>
        </p:nvSpPr>
        <p:spPr>
          <a:xfrm>
            <a:off x="919163" y="744538"/>
            <a:ext cx="4960937" cy="3721100"/>
          </a:xfrm>
          <a:ln/>
        </p:spPr>
      </p:sp>
      <p:sp>
        <p:nvSpPr>
          <p:cNvPr id="239620"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049226F-40E1-42B2-B928-56CC0AE24706}" type="slidenum">
              <a:rPr lang="en-GB" altLang="en-US" sz="1100" smtClean="0"/>
              <a:pPr eaLnBrk="1" hangingPunct="1">
                <a:spcBef>
                  <a:spcPct val="0"/>
                </a:spcBef>
              </a:pPr>
              <a:t>139</a:t>
            </a:fld>
            <a:endParaRPr lang="en-GB" altLang="en-US" sz="1100" smtClean="0"/>
          </a:p>
        </p:txBody>
      </p:sp>
      <p:sp>
        <p:nvSpPr>
          <p:cNvPr id="240643" name="Rectangle 2"/>
          <p:cNvSpPr>
            <a:spLocks noGrp="1" noRot="1" noChangeAspect="1" noChangeArrowheads="1" noTextEdit="1"/>
          </p:cNvSpPr>
          <p:nvPr>
            <p:ph type="sldImg"/>
          </p:nvPr>
        </p:nvSpPr>
        <p:spPr>
          <a:xfrm>
            <a:off x="919163" y="744538"/>
            <a:ext cx="4960937" cy="3721100"/>
          </a:xfrm>
          <a:ln/>
        </p:spPr>
      </p:sp>
      <p:sp>
        <p:nvSpPr>
          <p:cNvPr id="240644"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57AC01C-28C0-4C0F-B059-D32DEE12DC9B}" type="slidenum">
              <a:rPr lang="en-GB" altLang="en-US" sz="1100" smtClean="0"/>
              <a:pPr eaLnBrk="1" hangingPunct="1">
                <a:spcBef>
                  <a:spcPct val="0"/>
                </a:spcBef>
              </a:pPr>
              <a:t>140</a:t>
            </a:fld>
            <a:endParaRPr lang="en-GB" altLang="en-US" sz="1100" smtClean="0"/>
          </a:p>
        </p:txBody>
      </p:sp>
      <p:sp>
        <p:nvSpPr>
          <p:cNvPr id="241667" name="Rectangle 2"/>
          <p:cNvSpPr>
            <a:spLocks noGrp="1" noRot="1" noChangeAspect="1" noChangeArrowheads="1" noTextEdit="1"/>
          </p:cNvSpPr>
          <p:nvPr>
            <p:ph type="sldImg"/>
          </p:nvPr>
        </p:nvSpPr>
        <p:spPr>
          <a:xfrm>
            <a:off x="919163" y="744538"/>
            <a:ext cx="4960937" cy="3721100"/>
          </a:xfrm>
          <a:ln/>
        </p:spPr>
      </p:sp>
      <p:sp>
        <p:nvSpPr>
          <p:cNvPr id="241668"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2D5C4C1-D8E8-45E9-ACF9-25710C91EE19}" type="slidenum">
              <a:rPr lang="en-GB" altLang="en-US" sz="1100" smtClean="0"/>
              <a:pPr eaLnBrk="1" hangingPunct="1">
                <a:spcBef>
                  <a:spcPct val="0"/>
                </a:spcBef>
              </a:pPr>
              <a:t>141</a:t>
            </a:fld>
            <a:endParaRPr lang="en-GB" altLang="en-US" sz="1100" smtClean="0"/>
          </a:p>
        </p:txBody>
      </p:sp>
      <p:sp>
        <p:nvSpPr>
          <p:cNvPr id="242691" name="Rectangle 2"/>
          <p:cNvSpPr>
            <a:spLocks noGrp="1" noRot="1" noChangeAspect="1" noChangeArrowheads="1" noTextEdit="1"/>
          </p:cNvSpPr>
          <p:nvPr>
            <p:ph type="sldImg"/>
          </p:nvPr>
        </p:nvSpPr>
        <p:spPr>
          <a:xfrm>
            <a:off x="919163" y="744538"/>
            <a:ext cx="4960937" cy="3721100"/>
          </a:xfrm>
          <a:ln/>
        </p:spPr>
      </p:sp>
      <p:sp>
        <p:nvSpPr>
          <p:cNvPr id="242692"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C31EB95-7403-4EDE-91ED-DCDF45B8AFE1}" type="slidenum">
              <a:rPr lang="en-GB" altLang="en-US" sz="1100" smtClean="0"/>
              <a:pPr eaLnBrk="1" hangingPunct="1">
                <a:spcBef>
                  <a:spcPct val="0"/>
                </a:spcBef>
              </a:pPr>
              <a:t>143</a:t>
            </a:fld>
            <a:endParaRPr lang="en-GB" altLang="en-US" sz="1100" smtClean="0"/>
          </a:p>
        </p:txBody>
      </p:sp>
      <p:sp>
        <p:nvSpPr>
          <p:cNvPr id="243715" name="Rectangle 2"/>
          <p:cNvSpPr>
            <a:spLocks noGrp="1" noRot="1" noChangeAspect="1" noChangeArrowheads="1" noTextEdit="1"/>
          </p:cNvSpPr>
          <p:nvPr>
            <p:ph type="sldImg"/>
          </p:nvPr>
        </p:nvSpPr>
        <p:spPr>
          <a:xfrm>
            <a:off x="919163" y="744538"/>
            <a:ext cx="4960937" cy="3721100"/>
          </a:xfrm>
          <a:ln/>
        </p:spPr>
      </p:sp>
      <p:sp>
        <p:nvSpPr>
          <p:cNvPr id="243716"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endParaRPr lang="de-DE"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2629010-9BFA-449E-82A5-99DF07F68A0C}" type="slidenum">
              <a:rPr lang="en-GB" altLang="en-US" sz="1100" smtClean="0"/>
              <a:pPr eaLnBrk="1" hangingPunct="1">
                <a:spcBef>
                  <a:spcPct val="0"/>
                </a:spcBef>
              </a:pPr>
              <a:t>24</a:t>
            </a:fld>
            <a:endParaRPr lang="en-GB" altLang="en-US" sz="1100" smtClean="0"/>
          </a:p>
        </p:txBody>
      </p:sp>
      <p:sp>
        <p:nvSpPr>
          <p:cNvPr id="207875" name="Rectangle 2"/>
          <p:cNvSpPr>
            <a:spLocks noGrp="1" noRot="1" noChangeAspect="1" noChangeArrowheads="1" noTextEdit="1"/>
          </p:cNvSpPr>
          <p:nvPr>
            <p:ph type="sldImg"/>
          </p:nvPr>
        </p:nvSpPr>
        <p:spPr>
          <a:xfrm>
            <a:off x="919163" y="746125"/>
            <a:ext cx="4960937" cy="3721100"/>
          </a:xfrm>
          <a:ln/>
        </p:spPr>
      </p:sp>
      <p:sp>
        <p:nvSpPr>
          <p:cNvPr id="207876" name="Rectangle 3"/>
          <p:cNvSpPr>
            <a:spLocks noGrp="1" noChangeArrowheads="1"/>
          </p:cNvSpPr>
          <p:nvPr>
            <p:ph type="body" idx="1"/>
          </p:nvPr>
        </p:nvSpPr>
        <p:spPr>
          <a:xfrm>
            <a:off x="904875" y="4715710"/>
            <a:ext cx="4987925" cy="4464923"/>
          </a:xfrm>
          <a:noFill/>
        </p:spPr>
        <p:txBody>
          <a:bodyPr lIns="95571" tIns="47786" rIns="95571" bIns="4778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E605213-EF36-405E-9A6D-9F04F5535783}" type="slidenum">
              <a:rPr lang="en-GB" altLang="en-US" sz="1100" smtClean="0"/>
              <a:pPr eaLnBrk="1" hangingPunct="1">
                <a:spcBef>
                  <a:spcPct val="0"/>
                </a:spcBef>
              </a:pPr>
              <a:t>156</a:t>
            </a:fld>
            <a:endParaRPr lang="en-GB" altLang="en-US" sz="1100" smtClean="0"/>
          </a:p>
        </p:txBody>
      </p:sp>
      <p:sp>
        <p:nvSpPr>
          <p:cNvPr id="244739" name="Rectangle 2"/>
          <p:cNvSpPr>
            <a:spLocks noGrp="1" noRot="1" noChangeAspect="1" noChangeArrowheads="1" noTextEdit="1"/>
          </p:cNvSpPr>
          <p:nvPr>
            <p:ph type="sldImg"/>
          </p:nvPr>
        </p:nvSpPr>
        <p:spPr>
          <a:xfrm>
            <a:off x="919163" y="744538"/>
            <a:ext cx="4960937" cy="3721100"/>
          </a:xfrm>
          <a:ln/>
        </p:spPr>
      </p:sp>
      <p:sp>
        <p:nvSpPr>
          <p:cNvPr id="244740"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0107BAA-2023-4A15-89B1-227822158021}" type="slidenum">
              <a:rPr lang="en-GB" altLang="en-US" sz="1100" smtClean="0"/>
              <a:pPr eaLnBrk="1" hangingPunct="1">
                <a:spcBef>
                  <a:spcPct val="0"/>
                </a:spcBef>
              </a:pPr>
              <a:t>160</a:t>
            </a:fld>
            <a:endParaRPr lang="en-GB" altLang="en-US" sz="1100" smtClean="0"/>
          </a:p>
        </p:txBody>
      </p:sp>
      <p:sp>
        <p:nvSpPr>
          <p:cNvPr id="245763" name="Rectangle 2"/>
          <p:cNvSpPr>
            <a:spLocks noGrp="1" noRot="1" noChangeAspect="1" noChangeArrowheads="1" noTextEdit="1"/>
          </p:cNvSpPr>
          <p:nvPr>
            <p:ph type="sldImg"/>
          </p:nvPr>
        </p:nvSpPr>
        <p:spPr>
          <a:xfrm>
            <a:off x="919163" y="744538"/>
            <a:ext cx="4960937" cy="3721100"/>
          </a:xfrm>
          <a:ln/>
        </p:spPr>
      </p:sp>
      <p:sp>
        <p:nvSpPr>
          <p:cNvPr id="245764" name="Rectangle 3"/>
          <p:cNvSpPr>
            <a:spLocks noGrp="1" noChangeArrowheads="1"/>
          </p:cNvSpPr>
          <p:nvPr>
            <p:ph type="body" idx="1"/>
          </p:nvPr>
        </p:nvSpPr>
        <p:spPr>
          <a:xfrm>
            <a:off x="906463" y="4715710"/>
            <a:ext cx="4984750" cy="4466511"/>
          </a:xfrm>
          <a:noFill/>
        </p:spPr>
        <p:txBody>
          <a:bodyPr lIns="91440" tIns="45720" rIns="91440" bIns="45720"/>
          <a:lstStyle/>
          <a:p>
            <a:pPr eaLnBrk="1" hangingPunct="1"/>
            <a:r>
              <a:rPr lang="de-DE" altLang="en-US" smtClean="0">
                <a:latin typeface="Arial" pitchFamily="34" charset="0"/>
                <a:cs typeface="Arial" pitchFamily="34" charset="0"/>
              </a:rPr>
              <a:t>NEU</a:t>
            </a:r>
          </a:p>
          <a:p>
            <a:pPr eaLnBrk="1" hangingPunct="1"/>
            <a:r>
              <a:rPr lang="de-DE" altLang="en-US" smtClean="0">
                <a:latin typeface="Arial" pitchFamily="34" charset="0"/>
                <a:cs typeface="Arial" pitchFamily="34" charset="0"/>
              </a:rPr>
              <a:t>Der Einkommensteuertarif 2004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B0F331F-C595-4577-A76A-E8A4AB8E418E}" type="slidenum">
              <a:rPr lang="en-GB" altLang="en-US" sz="1100" smtClean="0"/>
              <a:pPr eaLnBrk="1" hangingPunct="1">
                <a:spcBef>
                  <a:spcPct val="0"/>
                </a:spcBef>
              </a:pPr>
              <a:t>25</a:t>
            </a:fld>
            <a:endParaRPr lang="en-GB" altLang="en-US" sz="1100" smtClean="0"/>
          </a:p>
        </p:txBody>
      </p:sp>
      <p:sp>
        <p:nvSpPr>
          <p:cNvPr id="208899" name="Rectangle 2"/>
          <p:cNvSpPr>
            <a:spLocks noGrp="1" noRot="1" noChangeAspect="1" noChangeArrowheads="1" noTextEdit="1"/>
          </p:cNvSpPr>
          <p:nvPr>
            <p:ph type="sldImg"/>
          </p:nvPr>
        </p:nvSpPr>
        <p:spPr>
          <a:xfrm>
            <a:off x="919163" y="746125"/>
            <a:ext cx="4960937" cy="3721100"/>
          </a:xfrm>
          <a:ln/>
        </p:spPr>
      </p:sp>
      <p:sp>
        <p:nvSpPr>
          <p:cNvPr id="208900" name="Rectangle 3"/>
          <p:cNvSpPr>
            <a:spLocks noGrp="1" noChangeArrowheads="1"/>
          </p:cNvSpPr>
          <p:nvPr>
            <p:ph type="body" idx="1"/>
          </p:nvPr>
        </p:nvSpPr>
        <p:spPr>
          <a:xfrm>
            <a:off x="904875" y="4715710"/>
            <a:ext cx="4987925" cy="4464923"/>
          </a:xfrm>
          <a:noFill/>
        </p:spPr>
        <p:txBody>
          <a:bodyPr lIns="95571" tIns="47786" rIns="95571" bIns="47786"/>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26FA3ED-A19F-4E8F-89DD-EA218AF1B009}" type="slidenum">
              <a:rPr lang="en-GB" altLang="en-US" sz="1100" smtClean="0"/>
              <a:pPr eaLnBrk="1" hangingPunct="1">
                <a:spcBef>
                  <a:spcPct val="0"/>
                </a:spcBef>
              </a:pPr>
              <a:t>39</a:t>
            </a:fld>
            <a:endParaRPr lang="en-GB" altLang="en-US" sz="1100" smtClean="0"/>
          </a:p>
        </p:txBody>
      </p:sp>
      <p:sp>
        <p:nvSpPr>
          <p:cNvPr id="209923" name="Rectangle 2"/>
          <p:cNvSpPr>
            <a:spLocks noGrp="1" noRot="1" noChangeAspect="1" noChangeArrowheads="1" noTextEdit="1"/>
          </p:cNvSpPr>
          <p:nvPr>
            <p:ph type="sldImg"/>
          </p:nvPr>
        </p:nvSpPr>
        <p:spPr>
          <a:xfrm>
            <a:off x="920750" y="746125"/>
            <a:ext cx="4959350" cy="3719513"/>
          </a:xfrm>
          <a:ln/>
        </p:spPr>
      </p:sp>
      <p:sp>
        <p:nvSpPr>
          <p:cNvPr id="209924" name="Rectangle 3"/>
          <p:cNvSpPr>
            <a:spLocks noGrp="1" noChangeArrowheads="1"/>
          </p:cNvSpPr>
          <p:nvPr>
            <p:ph type="body" idx="1"/>
          </p:nvPr>
        </p:nvSpPr>
        <p:spPr>
          <a:xfrm>
            <a:off x="906463" y="4714122"/>
            <a:ext cx="4984750" cy="4466511"/>
          </a:xfrm>
          <a:noFill/>
        </p:spPr>
        <p:txBody>
          <a:bodyPr lIns="95571" tIns="47786" rIns="95571" bIns="47786"/>
          <a:lstStyle/>
          <a:p>
            <a:pPr eaLnBrk="1" hangingPunct="1"/>
            <a:r>
              <a:rPr lang="de-DE" altLang="en-US" smtClean="0">
                <a:latin typeface="Arial" pitchFamily="34" charset="0"/>
                <a:cs typeface="Arial" pitchFamily="34" charset="0"/>
              </a:rPr>
              <a:t>Hier schon einmal eingefügt der Vollständigkeit halber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8794B6A-F6BE-41F2-9BBD-60193CF49676}" type="slidenum">
              <a:rPr lang="en-GB" altLang="en-US" sz="1100" smtClean="0"/>
              <a:pPr eaLnBrk="1" hangingPunct="1">
                <a:spcBef>
                  <a:spcPct val="0"/>
                </a:spcBef>
              </a:pPr>
              <a:t>40</a:t>
            </a:fld>
            <a:endParaRPr lang="en-GB" altLang="en-US" sz="1100" smtClean="0"/>
          </a:p>
        </p:txBody>
      </p:sp>
      <p:sp>
        <p:nvSpPr>
          <p:cNvPr id="210947" name="Rectangle 2"/>
          <p:cNvSpPr>
            <a:spLocks noGrp="1" noRot="1" noChangeAspect="1" noChangeArrowheads="1" noTextEdit="1"/>
          </p:cNvSpPr>
          <p:nvPr>
            <p:ph type="sldImg"/>
          </p:nvPr>
        </p:nvSpPr>
        <p:spPr>
          <a:xfrm>
            <a:off x="920750" y="746125"/>
            <a:ext cx="4959350" cy="3719513"/>
          </a:xfrm>
          <a:ln/>
        </p:spPr>
      </p:sp>
      <p:sp>
        <p:nvSpPr>
          <p:cNvPr id="210948" name="Rectangle 3"/>
          <p:cNvSpPr>
            <a:spLocks noGrp="1" noChangeArrowheads="1"/>
          </p:cNvSpPr>
          <p:nvPr>
            <p:ph type="body" idx="1"/>
          </p:nvPr>
        </p:nvSpPr>
        <p:spPr>
          <a:xfrm>
            <a:off x="906463" y="4714122"/>
            <a:ext cx="4984750" cy="4466511"/>
          </a:xfrm>
          <a:noFill/>
        </p:spPr>
        <p:txBody>
          <a:bodyPr lIns="95571" tIns="47786" rIns="95571" bIns="47786"/>
          <a:lstStyle/>
          <a:p>
            <a:pPr eaLnBrk="1" hangingPunct="1"/>
            <a:r>
              <a:rPr lang="de-DE" altLang="en-US" smtClean="0">
                <a:latin typeface="Arial" pitchFamily="34" charset="0"/>
                <a:cs typeface="Arial" pitchFamily="34" charset="0"/>
              </a:rPr>
              <a:t>Hier schon einmal eingefügt der Vollständigkeit halber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A0D87AC-5A52-4658-8DA5-C25BACA7785D}" type="slidenum">
              <a:rPr lang="en-GB" altLang="en-US" sz="1100" smtClean="0"/>
              <a:pPr eaLnBrk="1" hangingPunct="1">
                <a:spcBef>
                  <a:spcPct val="0"/>
                </a:spcBef>
              </a:pPr>
              <a:t>47</a:t>
            </a:fld>
            <a:endParaRPr lang="en-GB" altLang="en-US" sz="1100" smtClean="0"/>
          </a:p>
        </p:txBody>
      </p:sp>
      <p:sp>
        <p:nvSpPr>
          <p:cNvPr id="211971" name="Rectangle 2"/>
          <p:cNvSpPr>
            <a:spLocks noGrp="1" noRot="1" noChangeAspect="1" noChangeArrowheads="1" noTextEdit="1"/>
          </p:cNvSpPr>
          <p:nvPr>
            <p:ph type="sldImg"/>
          </p:nvPr>
        </p:nvSpPr>
        <p:spPr>
          <a:xfrm>
            <a:off x="920750" y="746125"/>
            <a:ext cx="4959350" cy="3719513"/>
          </a:xfrm>
          <a:ln/>
        </p:spPr>
      </p:sp>
      <p:sp>
        <p:nvSpPr>
          <p:cNvPr id="211972" name="Rectangle 3"/>
          <p:cNvSpPr>
            <a:spLocks noGrp="1" noChangeArrowheads="1"/>
          </p:cNvSpPr>
          <p:nvPr>
            <p:ph type="body" idx="1"/>
          </p:nvPr>
        </p:nvSpPr>
        <p:spPr>
          <a:xfrm>
            <a:off x="906463" y="4714122"/>
            <a:ext cx="4984750" cy="4466511"/>
          </a:xfrm>
          <a:noFill/>
        </p:spPr>
        <p:txBody>
          <a:bodyPr lIns="95571" tIns="47786" rIns="95571" bIns="47786"/>
          <a:lstStyle/>
          <a:p>
            <a:pPr eaLnBrk="1" hangingPunct="1"/>
            <a:r>
              <a:rPr lang="de-DE" altLang="en-US" smtClean="0">
                <a:latin typeface="Arial" pitchFamily="34" charset="0"/>
                <a:cs typeface="Arial" pitchFamily="34" charset="0"/>
              </a:rPr>
              <a:t>NEU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cs typeface="Arial" pitchFamily="34" charset="0"/>
              </a:defRPr>
            </a:lvl1pPr>
            <a:lvl2pPr marL="742950" indent="-285750" defTabSz="955675" eaLnBrk="0" hangingPunct="0">
              <a:spcBef>
                <a:spcPct val="30000"/>
              </a:spcBef>
              <a:defRPr sz="1200">
                <a:solidFill>
                  <a:schemeClr val="tx1"/>
                </a:solidFill>
                <a:latin typeface="Arial" pitchFamily="34" charset="0"/>
                <a:cs typeface="Arial" pitchFamily="34" charset="0"/>
              </a:defRPr>
            </a:lvl2pPr>
            <a:lvl3pPr marL="1143000" indent="-228600" defTabSz="955675" eaLnBrk="0" hangingPunct="0">
              <a:spcBef>
                <a:spcPct val="30000"/>
              </a:spcBef>
              <a:defRPr sz="1200">
                <a:solidFill>
                  <a:schemeClr val="tx1"/>
                </a:solidFill>
                <a:latin typeface="Arial" pitchFamily="34" charset="0"/>
                <a:cs typeface="Arial" pitchFamily="34" charset="0"/>
              </a:defRPr>
            </a:lvl3pPr>
            <a:lvl4pPr marL="1600200" indent="-228600" defTabSz="955675" eaLnBrk="0" hangingPunct="0">
              <a:spcBef>
                <a:spcPct val="30000"/>
              </a:spcBef>
              <a:defRPr sz="1200">
                <a:solidFill>
                  <a:schemeClr val="tx1"/>
                </a:solidFill>
                <a:latin typeface="Arial" pitchFamily="34" charset="0"/>
                <a:cs typeface="Arial" pitchFamily="34" charset="0"/>
              </a:defRPr>
            </a:lvl4pPr>
            <a:lvl5pPr marL="2057400" indent="-228600" defTabSz="955675" eaLnBrk="0" hangingPunct="0">
              <a:spcBef>
                <a:spcPct val="30000"/>
              </a:spcBef>
              <a:defRPr sz="1200">
                <a:solidFill>
                  <a:schemeClr val="tx1"/>
                </a:solidFill>
                <a:latin typeface="Arial" pitchFamily="34" charset="0"/>
                <a:cs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9BF0B66-4F6C-43C4-A90F-41C535701449}" type="slidenum">
              <a:rPr lang="en-GB" altLang="en-US" sz="1100" smtClean="0"/>
              <a:pPr eaLnBrk="1" hangingPunct="1">
                <a:spcBef>
                  <a:spcPct val="0"/>
                </a:spcBef>
              </a:pPr>
              <a:t>48</a:t>
            </a:fld>
            <a:endParaRPr lang="en-GB" altLang="en-US" sz="1100" smtClean="0"/>
          </a:p>
        </p:txBody>
      </p:sp>
      <p:sp>
        <p:nvSpPr>
          <p:cNvPr id="212995" name="Rectangle 2"/>
          <p:cNvSpPr>
            <a:spLocks noGrp="1" noRot="1" noChangeAspect="1" noChangeArrowheads="1" noTextEdit="1"/>
          </p:cNvSpPr>
          <p:nvPr>
            <p:ph type="sldImg"/>
          </p:nvPr>
        </p:nvSpPr>
        <p:spPr>
          <a:xfrm>
            <a:off x="920750" y="746125"/>
            <a:ext cx="4959350" cy="3719513"/>
          </a:xfrm>
          <a:ln/>
        </p:spPr>
      </p:sp>
      <p:sp>
        <p:nvSpPr>
          <p:cNvPr id="212996" name="Rectangle 3"/>
          <p:cNvSpPr>
            <a:spLocks noGrp="1" noChangeArrowheads="1"/>
          </p:cNvSpPr>
          <p:nvPr>
            <p:ph type="body" idx="1"/>
          </p:nvPr>
        </p:nvSpPr>
        <p:spPr>
          <a:xfrm>
            <a:off x="906463" y="4714122"/>
            <a:ext cx="4984750" cy="4466511"/>
          </a:xfrm>
          <a:noFill/>
        </p:spPr>
        <p:txBody>
          <a:bodyPr lIns="95571" tIns="47786" rIns="95571" bIns="47786"/>
          <a:lstStyle/>
          <a:p>
            <a:pPr eaLnBrk="1" hangingPunct="1"/>
            <a:endParaRPr lang="de-DE"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358775" y="971550"/>
            <a:ext cx="3852863" cy="0"/>
          </a:xfrm>
          <a:prstGeom prst="line">
            <a:avLst/>
          </a:prstGeom>
          <a:noFill/>
          <a:ln w="19050">
            <a:solidFill>
              <a:srgbClr val="3A8FC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Rectangle 7"/>
          <p:cNvSpPr>
            <a:spLocks noChangeArrowheads="1"/>
          </p:cNvSpPr>
          <p:nvPr/>
        </p:nvSpPr>
        <p:spPr bwMode="auto">
          <a:xfrm>
            <a:off x="0" y="0"/>
            <a:ext cx="9144000" cy="6858000"/>
          </a:xfrm>
          <a:prstGeom prst="rect">
            <a:avLst/>
          </a:prstGeom>
          <a:noFill/>
          <a:ln w="6350">
            <a:solidFill>
              <a:srgbClr val="0C20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de-DE" smtClean="0"/>
          </a:p>
        </p:txBody>
      </p:sp>
      <p:sp>
        <p:nvSpPr>
          <p:cNvPr id="6" name="Text Box 8"/>
          <p:cNvSpPr txBox="1">
            <a:spLocks noChangeArrowheads="1"/>
          </p:cNvSpPr>
          <p:nvPr/>
        </p:nvSpPr>
        <p:spPr bwMode="auto">
          <a:xfrm>
            <a:off x="358775" y="6440488"/>
            <a:ext cx="22447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altLang="en-US" sz="1100" smtClean="0">
                <a:solidFill>
                  <a:srgbClr val="0B1A40"/>
                </a:solidFill>
              </a:rPr>
              <a:t>Freshfields Bruckhaus Deringer LLP</a:t>
            </a:r>
          </a:p>
        </p:txBody>
      </p:sp>
      <p:sp>
        <p:nvSpPr>
          <p:cNvPr id="7" name="Rectangle 10"/>
          <p:cNvSpPr>
            <a:spLocks noChangeArrowheads="1"/>
          </p:cNvSpPr>
          <p:nvPr/>
        </p:nvSpPr>
        <p:spPr bwMode="auto">
          <a:xfrm>
            <a:off x="4572000" y="0"/>
            <a:ext cx="4572000" cy="6858000"/>
          </a:xfrm>
          <a:prstGeom prst="rect">
            <a:avLst/>
          </a:prstGeom>
          <a:solidFill>
            <a:srgbClr val="0B1A40"/>
          </a:solidFill>
          <a:ln>
            <a:noFill/>
          </a:ln>
          <a:effectLst/>
          <a:extLst>
            <a:ext uri="{91240B29-F687-4F45-9708-019B960494DF}">
              <a14:hiddenLine xmlns:a14="http://schemas.microsoft.com/office/drawing/2010/main" w="12700">
                <a:solidFill>
                  <a:srgbClr val="00386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de-DE" smtClean="0"/>
          </a:p>
        </p:txBody>
      </p:sp>
      <p:sp>
        <p:nvSpPr>
          <p:cNvPr id="8" name="Line 13"/>
          <p:cNvSpPr>
            <a:spLocks noChangeShapeType="1"/>
          </p:cNvSpPr>
          <p:nvPr/>
        </p:nvSpPr>
        <p:spPr bwMode="auto">
          <a:xfrm>
            <a:off x="358775" y="6332538"/>
            <a:ext cx="30591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9" name="Picture 17" descr="FBD_Full_logo_29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358775"/>
            <a:ext cx="35480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826" name="Rectangle 2"/>
          <p:cNvSpPr>
            <a:spLocks noGrp="1" noChangeArrowheads="1"/>
          </p:cNvSpPr>
          <p:nvPr>
            <p:ph type="ctrTitle"/>
          </p:nvPr>
        </p:nvSpPr>
        <p:spPr>
          <a:xfrm>
            <a:off x="358775" y="1438275"/>
            <a:ext cx="3851275" cy="793750"/>
          </a:xfrm>
          <a:extLst>
            <a:ext uri="{91240B29-F687-4F45-9708-019B960494DF}">
              <a14:hiddenLine xmlns:a14="http://schemas.microsoft.com/office/drawing/2010/main" w="9525" algn="ctr">
                <a:solidFill>
                  <a:schemeClr val="tx1"/>
                </a:solidFill>
                <a:miter lim="800000"/>
                <a:headEnd/>
                <a:tailEnd/>
              </a14:hiddenLine>
            </a:ext>
          </a:extLst>
        </p:spPr>
        <p:txBody>
          <a:bodyPr anchor="t"/>
          <a:lstStyle>
            <a:lvl1pPr>
              <a:defRPr/>
            </a:lvl1pPr>
          </a:lstStyle>
          <a:p>
            <a:pPr lvl="0"/>
            <a:r>
              <a:rPr lang="en-GB" altLang="en-US" noProof="0" smtClean="0"/>
              <a:t>Click to edit Master title style</a:t>
            </a:r>
          </a:p>
        </p:txBody>
      </p:sp>
      <p:sp>
        <p:nvSpPr>
          <p:cNvPr id="1485827" name="Rectangle 3"/>
          <p:cNvSpPr>
            <a:spLocks noGrp="1" noChangeArrowheads="1"/>
          </p:cNvSpPr>
          <p:nvPr>
            <p:ph type="subTitle" idx="1"/>
          </p:nvPr>
        </p:nvSpPr>
        <p:spPr>
          <a:xfrm>
            <a:off x="358775" y="2374900"/>
            <a:ext cx="3851275" cy="7191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atin typeface="Georgia" pitchFamily="18" charset="0"/>
              </a:defRPr>
            </a:lvl1pPr>
          </a:lstStyle>
          <a:p>
            <a:pPr lvl="0"/>
            <a:r>
              <a:rPr lang="en-GB" altLang="en-US" noProof="0" smtClean="0"/>
              <a:t>Click to edit Master subtitle style</a:t>
            </a:r>
          </a:p>
        </p:txBody>
      </p:sp>
    </p:spTree>
    <p:extLst>
      <p:ext uri="{BB962C8B-B14F-4D97-AF65-F5344CB8AC3E}">
        <p14:creationId xmlns:p14="http://schemas.microsoft.com/office/powerpoint/2010/main" val="54950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9"/>
          <p:cNvSpPr>
            <a:spLocks noGrp="1" noChangeArrowheads="1"/>
          </p:cNvSpPr>
          <p:nvPr>
            <p:ph type="sldNum" sz="quarter" idx="11"/>
          </p:nvPr>
        </p:nvSpPr>
        <p:spPr>
          <a:ln/>
        </p:spPr>
        <p:txBody>
          <a:bodyPr/>
          <a:lstStyle>
            <a:lvl1pPr>
              <a:defRPr/>
            </a:lvl1pPr>
          </a:lstStyle>
          <a:p>
            <a:pPr>
              <a:defRPr/>
            </a:pPr>
            <a:fld id="{C83EF0EC-D6A3-402F-92A5-4C268DB6ED7E}" type="slidenum">
              <a:rPr lang="en-GB" altLang="en-US"/>
              <a:pPr>
                <a:defRPr/>
              </a:pPr>
              <a:t>‹#›</a:t>
            </a:fld>
            <a:endParaRPr lang="en-GB" altLang="en-US"/>
          </a:p>
        </p:txBody>
      </p:sp>
      <p:sp>
        <p:nvSpPr>
          <p:cNvPr id="6" name="Rectangle 11"/>
          <p:cNvSpPr>
            <a:spLocks noGrp="1" noChangeArrowheads="1"/>
          </p:cNvSpPr>
          <p:nvPr>
            <p:ph type="dt" sz="half" idx="12"/>
          </p:nvPr>
        </p:nvSpPr>
        <p:spPr>
          <a:ln/>
        </p:spPr>
        <p:txBody>
          <a:bodyPr/>
          <a:lstStyle>
            <a:lvl1pPr>
              <a:defRPr/>
            </a:lvl1pPr>
          </a:lstStyle>
          <a:p>
            <a:pPr>
              <a:defRPr/>
            </a:pPr>
            <a:fld id="{563A04BD-FB16-457D-9ACC-74E6B359201A}" type="datetime1">
              <a:rPr lang="de-DE" altLang="en-US"/>
              <a:pPr>
                <a:defRPr/>
              </a:pPr>
              <a:t>13.09.2016</a:t>
            </a:fld>
            <a:endParaRPr lang="en-GB" altLang="en-US"/>
          </a:p>
        </p:txBody>
      </p:sp>
    </p:spTree>
    <p:extLst>
      <p:ext uri="{BB962C8B-B14F-4D97-AF65-F5344CB8AC3E}">
        <p14:creationId xmlns:p14="http://schemas.microsoft.com/office/powerpoint/2010/main" val="210908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179388"/>
            <a:ext cx="2085975"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79388"/>
            <a:ext cx="6110288"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9"/>
          <p:cNvSpPr>
            <a:spLocks noGrp="1" noChangeArrowheads="1"/>
          </p:cNvSpPr>
          <p:nvPr>
            <p:ph type="sldNum" sz="quarter" idx="11"/>
          </p:nvPr>
        </p:nvSpPr>
        <p:spPr>
          <a:ln/>
        </p:spPr>
        <p:txBody>
          <a:bodyPr/>
          <a:lstStyle>
            <a:lvl1pPr>
              <a:defRPr/>
            </a:lvl1pPr>
          </a:lstStyle>
          <a:p>
            <a:pPr>
              <a:defRPr/>
            </a:pPr>
            <a:fld id="{8722A53A-733B-4EFE-AA55-D868EB42BCD3}" type="slidenum">
              <a:rPr lang="en-GB" altLang="en-US"/>
              <a:pPr>
                <a:defRPr/>
              </a:pPr>
              <a:t>‹#›</a:t>
            </a:fld>
            <a:endParaRPr lang="en-GB" altLang="en-US"/>
          </a:p>
        </p:txBody>
      </p:sp>
      <p:sp>
        <p:nvSpPr>
          <p:cNvPr id="6" name="Rectangle 11"/>
          <p:cNvSpPr>
            <a:spLocks noGrp="1" noChangeArrowheads="1"/>
          </p:cNvSpPr>
          <p:nvPr>
            <p:ph type="dt" sz="half" idx="12"/>
          </p:nvPr>
        </p:nvSpPr>
        <p:spPr>
          <a:ln/>
        </p:spPr>
        <p:txBody>
          <a:bodyPr/>
          <a:lstStyle>
            <a:lvl1pPr>
              <a:defRPr/>
            </a:lvl1pPr>
          </a:lstStyle>
          <a:p>
            <a:pPr>
              <a:defRPr/>
            </a:pPr>
            <a:fld id="{E9D4EE91-C4AD-400C-99ED-A8CC85BBCDC6}" type="datetime1">
              <a:rPr lang="de-DE" altLang="en-US"/>
              <a:pPr>
                <a:defRPr/>
              </a:pPr>
              <a:t>13.09.2016</a:t>
            </a:fld>
            <a:endParaRPr lang="en-GB" altLang="en-US"/>
          </a:p>
        </p:txBody>
      </p:sp>
    </p:spTree>
    <p:extLst>
      <p:ext uri="{BB962C8B-B14F-4D97-AF65-F5344CB8AC3E}">
        <p14:creationId xmlns:p14="http://schemas.microsoft.com/office/powerpoint/2010/main" val="44151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331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273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940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5757863"/>
            <a:ext cx="2082800" cy="17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3975" y="5757863"/>
            <a:ext cx="2082800" cy="17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34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627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50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98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512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9"/>
          <p:cNvSpPr>
            <a:spLocks noGrp="1" noChangeArrowheads="1"/>
          </p:cNvSpPr>
          <p:nvPr>
            <p:ph type="sldNum" sz="quarter" idx="11"/>
          </p:nvPr>
        </p:nvSpPr>
        <p:spPr>
          <a:ln/>
        </p:spPr>
        <p:txBody>
          <a:bodyPr/>
          <a:lstStyle>
            <a:lvl1pPr>
              <a:defRPr/>
            </a:lvl1pPr>
          </a:lstStyle>
          <a:p>
            <a:pPr>
              <a:defRPr/>
            </a:pPr>
            <a:fld id="{AEA399CD-2DCC-4016-A5E2-EAAC08B21D36}" type="slidenum">
              <a:rPr lang="en-GB" altLang="en-US"/>
              <a:pPr>
                <a:defRPr/>
              </a:pPr>
              <a:t>‹#›</a:t>
            </a:fld>
            <a:endParaRPr lang="en-GB" altLang="en-US"/>
          </a:p>
        </p:txBody>
      </p:sp>
      <p:sp>
        <p:nvSpPr>
          <p:cNvPr id="6" name="Rectangle 11"/>
          <p:cNvSpPr>
            <a:spLocks noGrp="1" noChangeArrowheads="1"/>
          </p:cNvSpPr>
          <p:nvPr>
            <p:ph type="dt" sz="half" idx="12"/>
          </p:nvPr>
        </p:nvSpPr>
        <p:spPr>
          <a:ln/>
        </p:spPr>
        <p:txBody>
          <a:bodyPr/>
          <a:lstStyle>
            <a:lvl1pPr>
              <a:defRPr/>
            </a:lvl1pPr>
          </a:lstStyle>
          <a:p>
            <a:pPr>
              <a:defRPr/>
            </a:pPr>
            <a:fld id="{E1B3203D-1DDE-4E8B-AF5B-2169C73A8D55}" type="datetime1">
              <a:rPr lang="de-DE" altLang="en-US"/>
              <a:pPr>
                <a:defRPr/>
              </a:pPr>
              <a:t>13.09.2016</a:t>
            </a:fld>
            <a:endParaRPr lang="en-GB" altLang="en-US"/>
          </a:p>
        </p:txBody>
      </p:sp>
    </p:spTree>
    <p:extLst>
      <p:ext uri="{BB962C8B-B14F-4D97-AF65-F5344CB8AC3E}">
        <p14:creationId xmlns:p14="http://schemas.microsoft.com/office/powerpoint/2010/main" val="3725218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3963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303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7275" y="5757863"/>
            <a:ext cx="1079500" cy="682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5757863"/>
            <a:ext cx="3086100" cy="68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38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8"/>
          <p:cNvSpPr>
            <a:spLocks noGrp="1" noChangeArrowheads="1"/>
          </p:cNvSpPr>
          <p:nvPr>
            <p:ph type="sldNum" sz="quarter" idx="11"/>
          </p:nvPr>
        </p:nvSpPr>
        <p:spPr>
          <a:ln/>
        </p:spPr>
        <p:txBody>
          <a:bodyPr/>
          <a:lstStyle>
            <a:lvl1pPr>
              <a:defRPr/>
            </a:lvl1pPr>
          </a:lstStyle>
          <a:p>
            <a:pPr>
              <a:defRPr/>
            </a:pPr>
            <a:fld id="{DE5EF346-4E20-4DD7-9E29-A20B933578E9}" type="slidenum">
              <a:rPr lang="en-GB" altLang="en-US"/>
              <a:pPr>
                <a:defRPr/>
              </a:pPr>
              <a:t>‹#›</a:t>
            </a:fld>
            <a:endParaRPr lang="en-GB" altLang="en-US"/>
          </a:p>
        </p:txBody>
      </p:sp>
      <p:sp>
        <p:nvSpPr>
          <p:cNvPr id="6" name="Rectangle 9"/>
          <p:cNvSpPr>
            <a:spLocks noGrp="1" noChangeArrowheads="1"/>
          </p:cNvSpPr>
          <p:nvPr>
            <p:ph type="dt" sz="half" idx="12"/>
          </p:nvPr>
        </p:nvSpPr>
        <p:spPr>
          <a:ln/>
        </p:spPr>
        <p:txBody>
          <a:bodyPr/>
          <a:lstStyle>
            <a:lvl1pPr>
              <a:defRPr/>
            </a:lvl1pPr>
          </a:lstStyle>
          <a:p>
            <a:pPr>
              <a:defRPr/>
            </a:pPr>
            <a:fld id="{CB11FF52-733B-4D32-AAAD-BAFC551B62C5}" type="datetime1">
              <a:rPr lang="de-DE" altLang="en-US"/>
              <a:pPr>
                <a:defRPr/>
              </a:pPr>
              <a:t>13.09.2016</a:t>
            </a:fld>
            <a:endParaRPr lang="en-GB" altLang="en-US"/>
          </a:p>
        </p:txBody>
      </p:sp>
    </p:spTree>
    <p:extLst>
      <p:ext uri="{BB962C8B-B14F-4D97-AF65-F5344CB8AC3E}">
        <p14:creationId xmlns:p14="http://schemas.microsoft.com/office/powerpoint/2010/main" val="1956363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8"/>
          <p:cNvSpPr>
            <a:spLocks noGrp="1" noChangeArrowheads="1"/>
          </p:cNvSpPr>
          <p:nvPr>
            <p:ph type="sldNum" sz="quarter" idx="11"/>
          </p:nvPr>
        </p:nvSpPr>
        <p:spPr>
          <a:ln/>
        </p:spPr>
        <p:txBody>
          <a:bodyPr/>
          <a:lstStyle>
            <a:lvl1pPr>
              <a:defRPr/>
            </a:lvl1pPr>
          </a:lstStyle>
          <a:p>
            <a:pPr>
              <a:defRPr/>
            </a:pPr>
            <a:fld id="{CBC40FE8-AB84-409D-95B1-FB52555994AA}" type="slidenum">
              <a:rPr lang="en-GB" altLang="en-US"/>
              <a:pPr>
                <a:defRPr/>
              </a:pPr>
              <a:t>‹#›</a:t>
            </a:fld>
            <a:endParaRPr lang="en-GB" altLang="en-US"/>
          </a:p>
        </p:txBody>
      </p:sp>
      <p:sp>
        <p:nvSpPr>
          <p:cNvPr id="6" name="Rectangle 9"/>
          <p:cNvSpPr>
            <a:spLocks noGrp="1" noChangeArrowheads="1"/>
          </p:cNvSpPr>
          <p:nvPr>
            <p:ph type="dt" sz="half" idx="12"/>
          </p:nvPr>
        </p:nvSpPr>
        <p:spPr>
          <a:ln/>
        </p:spPr>
        <p:txBody>
          <a:bodyPr/>
          <a:lstStyle>
            <a:lvl1pPr>
              <a:defRPr/>
            </a:lvl1pPr>
          </a:lstStyle>
          <a:p>
            <a:pPr>
              <a:defRPr/>
            </a:pPr>
            <a:fld id="{481C33ED-3179-4A96-8F7F-7AF689283AA5}" type="datetime1">
              <a:rPr lang="de-DE" altLang="en-US"/>
              <a:pPr>
                <a:defRPr/>
              </a:pPr>
              <a:t>13.09.2016</a:t>
            </a:fld>
            <a:endParaRPr lang="en-GB" altLang="en-US"/>
          </a:p>
        </p:txBody>
      </p:sp>
    </p:spTree>
    <p:extLst>
      <p:ext uri="{BB962C8B-B14F-4D97-AF65-F5344CB8AC3E}">
        <p14:creationId xmlns:p14="http://schemas.microsoft.com/office/powerpoint/2010/main" val="1199876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8"/>
          <p:cNvSpPr>
            <a:spLocks noGrp="1" noChangeArrowheads="1"/>
          </p:cNvSpPr>
          <p:nvPr>
            <p:ph type="sldNum" sz="quarter" idx="11"/>
          </p:nvPr>
        </p:nvSpPr>
        <p:spPr>
          <a:ln/>
        </p:spPr>
        <p:txBody>
          <a:bodyPr/>
          <a:lstStyle>
            <a:lvl1pPr>
              <a:defRPr/>
            </a:lvl1pPr>
          </a:lstStyle>
          <a:p>
            <a:pPr>
              <a:defRPr/>
            </a:pPr>
            <a:fld id="{FC59E8AF-F5F2-4A95-991B-E806A8EA28E3}" type="slidenum">
              <a:rPr lang="en-GB" altLang="en-US"/>
              <a:pPr>
                <a:defRPr/>
              </a:pPr>
              <a:t>‹#›</a:t>
            </a:fld>
            <a:endParaRPr lang="en-GB" altLang="en-US"/>
          </a:p>
        </p:txBody>
      </p:sp>
      <p:sp>
        <p:nvSpPr>
          <p:cNvPr id="6" name="Rectangle 9"/>
          <p:cNvSpPr>
            <a:spLocks noGrp="1" noChangeArrowheads="1"/>
          </p:cNvSpPr>
          <p:nvPr>
            <p:ph type="dt" sz="half" idx="12"/>
          </p:nvPr>
        </p:nvSpPr>
        <p:spPr>
          <a:ln/>
        </p:spPr>
        <p:txBody>
          <a:bodyPr/>
          <a:lstStyle>
            <a:lvl1pPr>
              <a:defRPr/>
            </a:lvl1pPr>
          </a:lstStyle>
          <a:p>
            <a:pPr>
              <a:defRPr/>
            </a:pPr>
            <a:fld id="{66915325-98C2-4D50-8994-C9FBDAD831AF}" type="datetime1">
              <a:rPr lang="de-DE" altLang="en-US"/>
              <a:pPr>
                <a:defRPr/>
              </a:pPr>
              <a:t>13.09.2016</a:t>
            </a:fld>
            <a:endParaRPr lang="en-GB" altLang="en-US"/>
          </a:p>
        </p:txBody>
      </p:sp>
    </p:spTree>
    <p:extLst>
      <p:ext uri="{BB962C8B-B14F-4D97-AF65-F5344CB8AC3E}">
        <p14:creationId xmlns:p14="http://schemas.microsoft.com/office/powerpoint/2010/main" val="44241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150938"/>
            <a:ext cx="2028825"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40000" y="1150938"/>
            <a:ext cx="2028825"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8"/>
          <p:cNvSpPr>
            <a:spLocks noGrp="1" noChangeArrowheads="1"/>
          </p:cNvSpPr>
          <p:nvPr>
            <p:ph type="sldNum" sz="quarter" idx="11"/>
          </p:nvPr>
        </p:nvSpPr>
        <p:spPr>
          <a:ln/>
        </p:spPr>
        <p:txBody>
          <a:bodyPr/>
          <a:lstStyle>
            <a:lvl1pPr>
              <a:defRPr/>
            </a:lvl1pPr>
          </a:lstStyle>
          <a:p>
            <a:pPr>
              <a:defRPr/>
            </a:pPr>
            <a:fld id="{6028D72C-324B-4921-9724-21169AF4CCF2}" type="slidenum">
              <a:rPr lang="en-GB" altLang="en-US"/>
              <a:pPr>
                <a:defRPr/>
              </a:pPr>
              <a:t>‹#›</a:t>
            </a:fld>
            <a:endParaRPr lang="en-GB" altLang="en-US"/>
          </a:p>
        </p:txBody>
      </p:sp>
      <p:sp>
        <p:nvSpPr>
          <p:cNvPr id="7" name="Rectangle 9"/>
          <p:cNvSpPr>
            <a:spLocks noGrp="1" noChangeArrowheads="1"/>
          </p:cNvSpPr>
          <p:nvPr>
            <p:ph type="dt" sz="half" idx="12"/>
          </p:nvPr>
        </p:nvSpPr>
        <p:spPr>
          <a:ln/>
        </p:spPr>
        <p:txBody>
          <a:bodyPr/>
          <a:lstStyle>
            <a:lvl1pPr>
              <a:defRPr/>
            </a:lvl1pPr>
          </a:lstStyle>
          <a:p>
            <a:pPr>
              <a:defRPr/>
            </a:pPr>
            <a:fld id="{9927632F-256B-48EF-8E17-6EB1EE60F523}" type="datetime1">
              <a:rPr lang="de-DE" altLang="en-US"/>
              <a:pPr>
                <a:defRPr/>
              </a:pPr>
              <a:t>13.09.2016</a:t>
            </a:fld>
            <a:endParaRPr lang="en-GB" altLang="en-US"/>
          </a:p>
        </p:txBody>
      </p:sp>
    </p:spTree>
    <p:extLst>
      <p:ext uri="{BB962C8B-B14F-4D97-AF65-F5344CB8AC3E}">
        <p14:creationId xmlns:p14="http://schemas.microsoft.com/office/powerpoint/2010/main" val="25162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8" name="Rectangle 8"/>
          <p:cNvSpPr>
            <a:spLocks noGrp="1" noChangeArrowheads="1"/>
          </p:cNvSpPr>
          <p:nvPr>
            <p:ph type="sldNum" sz="quarter" idx="11"/>
          </p:nvPr>
        </p:nvSpPr>
        <p:spPr>
          <a:ln/>
        </p:spPr>
        <p:txBody>
          <a:bodyPr/>
          <a:lstStyle>
            <a:lvl1pPr>
              <a:defRPr/>
            </a:lvl1pPr>
          </a:lstStyle>
          <a:p>
            <a:pPr>
              <a:defRPr/>
            </a:pPr>
            <a:fld id="{45C1D84B-33EF-4FD2-BD8E-54CB0CB0D595}" type="slidenum">
              <a:rPr lang="en-GB" altLang="en-US"/>
              <a:pPr>
                <a:defRPr/>
              </a:pPr>
              <a:t>‹#›</a:t>
            </a:fld>
            <a:endParaRPr lang="en-GB" altLang="en-US"/>
          </a:p>
        </p:txBody>
      </p:sp>
      <p:sp>
        <p:nvSpPr>
          <p:cNvPr id="9" name="Rectangle 9"/>
          <p:cNvSpPr>
            <a:spLocks noGrp="1" noChangeArrowheads="1"/>
          </p:cNvSpPr>
          <p:nvPr>
            <p:ph type="dt" sz="half" idx="12"/>
          </p:nvPr>
        </p:nvSpPr>
        <p:spPr>
          <a:ln/>
        </p:spPr>
        <p:txBody>
          <a:bodyPr/>
          <a:lstStyle>
            <a:lvl1pPr>
              <a:defRPr/>
            </a:lvl1pPr>
          </a:lstStyle>
          <a:p>
            <a:pPr>
              <a:defRPr/>
            </a:pPr>
            <a:fld id="{AA89664A-2D85-4AE3-9E91-E1C165289D73}" type="datetime1">
              <a:rPr lang="de-DE" altLang="en-US"/>
              <a:pPr>
                <a:defRPr/>
              </a:pPr>
              <a:t>13.09.2016</a:t>
            </a:fld>
            <a:endParaRPr lang="en-GB" altLang="en-US"/>
          </a:p>
        </p:txBody>
      </p:sp>
    </p:spTree>
    <p:extLst>
      <p:ext uri="{BB962C8B-B14F-4D97-AF65-F5344CB8AC3E}">
        <p14:creationId xmlns:p14="http://schemas.microsoft.com/office/powerpoint/2010/main" val="1525191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4" name="Rectangle 8"/>
          <p:cNvSpPr>
            <a:spLocks noGrp="1" noChangeArrowheads="1"/>
          </p:cNvSpPr>
          <p:nvPr>
            <p:ph type="sldNum" sz="quarter" idx="11"/>
          </p:nvPr>
        </p:nvSpPr>
        <p:spPr>
          <a:ln/>
        </p:spPr>
        <p:txBody>
          <a:bodyPr/>
          <a:lstStyle>
            <a:lvl1pPr>
              <a:defRPr/>
            </a:lvl1pPr>
          </a:lstStyle>
          <a:p>
            <a:pPr>
              <a:defRPr/>
            </a:pPr>
            <a:fld id="{E3A879AF-2C32-40C7-B4AE-D217106D1345}" type="slidenum">
              <a:rPr lang="en-GB" altLang="en-US"/>
              <a:pPr>
                <a:defRPr/>
              </a:pPr>
              <a:t>‹#›</a:t>
            </a:fld>
            <a:endParaRPr lang="en-GB" altLang="en-US"/>
          </a:p>
        </p:txBody>
      </p:sp>
      <p:sp>
        <p:nvSpPr>
          <p:cNvPr id="5" name="Rectangle 9"/>
          <p:cNvSpPr>
            <a:spLocks noGrp="1" noChangeArrowheads="1"/>
          </p:cNvSpPr>
          <p:nvPr>
            <p:ph type="dt" sz="half" idx="12"/>
          </p:nvPr>
        </p:nvSpPr>
        <p:spPr>
          <a:ln/>
        </p:spPr>
        <p:txBody>
          <a:bodyPr/>
          <a:lstStyle>
            <a:lvl1pPr>
              <a:defRPr/>
            </a:lvl1pPr>
          </a:lstStyle>
          <a:p>
            <a:pPr>
              <a:defRPr/>
            </a:pPr>
            <a:fld id="{56941A69-4544-47B8-9F8D-2EC82423008F}" type="datetime1">
              <a:rPr lang="de-DE" altLang="en-US"/>
              <a:pPr>
                <a:defRPr/>
              </a:pPr>
              <a:t>13.09.2016</a:t>
            </a:fld>
            <a:endParaRPr lang="en-GB" altLang="en-US"/>
          </a:p>
        </p:txBody>
      </p:sp>
    </p:spTree>
    <p:extLst>
      <p:ext uri="{BB962C8B-B14F-4D97-AF65-F5344CB8AC3E}">
        <p14:creationId xmlns:p14="http://schemas.microsoft.com/office/powerpoint/2010/main" val="2893678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3" name="Rectangle 8"/>
          <p:cNvSpPr>
            <a:spLocks noGrp="1" noChangeArrowheads="1"/>
          </p:cNvSpPr>
          <p:nvPr>
            <p:ph type="sldNum" sz="quarter" idx="11"/>
          </p:nvPr>
        </p:nvSpPr>
        <p:spPr>
          <a:ln/>
        </p:spPr>
        <p:txBody>
          <a:bodyPr/>
          <a:lstStyle>
            <a:lvl1pPr>
              <a:defRPr/>
            </a:lvl1pPr>
          </a:lstStyle>
          <a:p>
            <a:pPr>
              <a:defRPr/>
            </a:pPr>
            <a:fld id="{2332FB2D-BD5E-4745-A1D6-929EAFB342D6}" type="slidenum">
              <a:rPr lang="en-GB" altLang="en-US"/>
              <a:pPr>
                <a:defRPr/>
              </a:pPr>
              <a:t>‹#›</a:t>
            </a:fld>
            <a:endParaRPr lang="en-GB" altLang="en-US"/>
          </a:p>
        </p:txBody>
      </p:sp>
      <p:sp>
        <p:nvSpPr>
          <p:cNvPr id="4" name="Rectangle 9"/>
          <p:cNvSpPr>
            <a:spLocks noGrp="1" noChangeArrowheads="1"/>
          </p:cNvSpPr>
          <p:nvPr>
            <p:ph type="dt" sz="half" idx="12"/>
          </p:nvPr>
        </p:nvSpPr>
        <p:spPr>
          <a:ln/>
        </p:spPr>
        <p:txBody>
          <a:bodyPr/>
          <a:lstStyle>
            <a:lvl1pPr>
              <a:defRPr/>
            </a:lvl1pPr>
          </a:lstStyle>
          <a:p>
            <a:pPr>
              <a:defRPr/>
            </a:pPr>
            <a:fld id="{367BAF1D-CA59-4A1F-A730-C83BC770B193}" type="datetime1">
              <a:rPr lang="de-DE" altLang="en-US"/>
              <a:pPr>
                <a:defRPr/>
              </a:pPr>
              <a:t>13.09.2016</a:t>
            </a:fld>
            <a:endParaRPr lang="en-GB" altLang="en-US"/>
          </a:p>
        </p:txBody>
      </p:sp>
    </p:spTree>
    <p:extLst>
      <p:ext uri="{BB962C8B-B14F-4D97-AF65-F5344CB8AC3E}">
        <p14:creationId xmlns:p14="http://schemas.microsoft.com/office/powerpoint/2010/main" val="331226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9"/>
          <p:cNvSpPr>
            <a:spLocks noGrp="1" noChangeArrowheads="1"/>
          </p:cNvSpPr>
          <p:nvPr>
            <p:ph type="sldNum" sz="quarter" idx="11"/>
          </p:nvPr>
        </p:nvSpPr>
        <p:spPr>
          <a:ln/>
        </p:spPr>
        <p:txBody>
          <a:bodyPr/>
          <a:lstStyle>
            <a:lvl1pPr>
              <a:defRPr/>
            </a:lvl1pPr>
          </a:lstStyle>
          <a:p>
            <a:pPr>
              <a:defRPr/>
            </a:pPr>
            <a:fld id="{7B8AC317-A09B-4E5E-B1B7-B7516C378FD0}" type="slidenum">
              <a:rPr lang="en-GB" altLang="en-US"/>
              <a:pPr>
                <a:defRPr/>
              </a:pPr>
              <a:t>‹#›</a:t>
            </a:fld>
            <a:endParaRPr lang="en-GB" altLang="en-US"/>
          </a:p>
        </p:txBody>
      </p:sp>
      <p:sp>
        <p:nvSpPr>
          <p:cNvPr id="6" name="Rectangle 11"/>
          <p:cNvSpPr>
            <a:spLocks noGrp="1" noChangeArrowheads="1"/>
          </p:cNvSpPr>
          <p:nvPr>
            <p:ph type="dt" sz="half" idx="12"/>
          </p:nvPr>
        </p:nvSpPr>
        <p:spPr>
          <a:ln/>
        </p:spPr>
        <p:txBody>
          <a:bodyPr/>
          <a:lstStyle>
            <a:lvl1pPr>
              <a:defRPr/>
            </a:lvl1pPr>
          </a:lstStyle>
          <a:p>
            <a:pPr>
              <a:defRPr/>
            </a:pPr>
            <a:fld id="{63615E05-8A0B-42A6-B681-4868E750B355}" type="datetime1">
              <a:rPr lang="de-DE" altLang="en-US"/>
              <a:pPr>
                <a:defRPr/>
              </a:pPr>
              <a:t>13.09.2016</a:t>
            </a:fld>
            <a:endParaRPr lang="en-GB" altLang="en-US"/>
          </a:p>
        </p:txBody>
      </p:sp>
    </p:spTree>
    <p:extLst>
      <p:ext uri="{BB962C8B-B14F-4D97-AF65-F5344CB8AC3E}">
        <p14:creationId xmlns:p14="http://schemas.microsoft.com/office/powerpoint/2010/main" val="1656479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8"/>
          <p:cNvSpPr>
            <a:spLocks noGrp="1" noChangeArrowheads="1"/>
          </p:cNvSpPr>
          <p:nvPr>
            <p:ph type="sldNum" sz="quarter" idx="11"/>
          </p:nvPr>
        </p:nvSpPr>
        <p:spPr>
          <a:ln/>
        </p:spPr>
        <p:txBody>
          <a:bodyPr/>
          <a:lstStyle>
            <a:lvl1pPr>
              <a:defRPr/>
            </a:lvl1pPr>
          </a:lstStyle>
          <a:p>
            <a:pPr>
              <a:defRPr/>
            </a:pPr>
            <a:fld id="{4D9782C9-5C3B-4E9A-935D-73A0630940DF}" type="slidenum">
              <a:rPr lang="en-GB" altLang="en-US"/>
              <a:pPr>
                <a:defRPr/>
              </a:pPr>
              <a:t>‹#›</a:t>
            </a:fld>
            <a:endParaRPr lang="en-GB" altLang="en-US"/>
          </a:p>
        </p:txBody>
      </p:sp>
      <p:sp>
        <p:nvSpPr>
          <p:cNvPr id="7" name="Rectangle 9"/>
          <p:cNvSpPr>
            <a:spLocks noGrp="1" noChangeArrowheads="1"/>
          </p:cNvSpPr>
          <p:nvPr>
            <p:ph type="dt" sz="half" idx="12"/>
          </p:nvPr>
        </p:nvSpPr>
        <p:spPr>
          <a:ln/>
        </p:spPr>
        <p:txBody>
          <a:bodyPr/>
          <a:lstStyle>
            <a:lvl1pPr>
              <a:defRPr/>
            </a:lvl1pPr>
          </a:lstStyle>
          <a:p>
            <a:pPr>
              <a:defRPr/>
            </a:pPr>
            <a:fld id="{A9B9067E-6EDE-43DC-9C5B-8F1B196F8D68}" type="datetime1">
              <a:rPr lang="de-DE" altLang="en-US"/>
              <a:pPr>
                <a:defRPr/>
              </a:pPr>
              <a:t>13.09.2016</a:t>
            </a:fld>
            <a:endParaRPr lang="en-GB" altLang="en-US"/>
          </a:p>
        </p:txBody>
      </p:sp>
    </p:spTree>
    <p:extLst>
      <p:ext uri="{BB962C8B-B14F-4D97-AF65-F5344CB8AC3E}">
        <p14:creationId xmlns:p14="http://schemas.microsoft.com/office/powerpoint/2010/main" val="289790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8"/>
          <p:cNvSpPr>
            <a:spLocks noGrp="1" noChangeArrowheads="1"/>
          </p:cNvSpPr>
          <p:nvPr>
            <p:ph type="sldNum" sz="quarter" idx="11"/>
          </p:nvPr>
        </p:nvSpPr>
        <p:spPr>
          <a:ln/>
        </p:spPr>
        <p:txBody>
          <a:bodyPr/>
          <a:lstStyle>
            <a:lvl1pPr>
              <a:defRPr/>
            </a:lvl1pPr>
          </a:lstStyle>
          <a:p>
            <a:pPr>
              <a:defRPr/>
            </a:pPr>
            <a:fld id="{0940A70B-040A-4FF0-90B3-A3313152E5D0}" type="slidenum">
              <a:rPr lang="en-GB" altLang="en-US"/>
              <a:pPr>
                <a:defRPr/>
              </a:pPr>
              <a:t>‹#›</a:t>
            </a:fld>
            <a:endParaRPr lang="en-GB" altLang="en-US"/>
          </a:p>
        </p:txBody>
      </p:sp>
      <p:sp>
        <p:nvSpPr>
          <p:cNvPr id="7" name="Rectangle 9"/>
          <p:cNvSpPr>
            <a:spLocks noGrp="1" noChangeArrowheads="1"/>
          </p:cNvSpPr>
          <p:nvPr>
            <p:ph type="dt" sz="half" idx="12"/>
          </p:nvPr>
        </p:nvSpPr>
        <p:spPr>
          <a:ln/>
        </p:spPr>
        <p:txBody>
          <a:bodyPr/>
          <a:lstStyle>
            <a:lvl1pPr>
              <a:defRPr/>
            </a:lvl1pPr>
          </a:lstStyle>
          <a:p>
            <a:pPr>
              <a:defRPr/>
            </a:pPr>
            <a:fld id="{955F155E-2C67-4358-96BD-3B624EF57B9F}" type="datetime1">
              <a:rPr lang="de-DE" altLang="en-US"/>
              <a:pPr>
                <a:defRPr/>
              </a:pPr>
              <a:t>13.09.2016</a:t>
            </a:fld>
            <a:endParaRPr lang="en-GB" altLang="en-US"/>
          </a:p>
        </p:txBody>
      </p:sp>
    </p:spTree>
    <p:extLst>
      <p:ext uri="{BB962C8B-B14F-4D97-AF65-F5344CB8AC3E}">
        <p14:creationId xmlns:p14="http://schemas.microsoft.com/office/powerpoint/2010/main" val="134361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8"/>
          <p:cNvSpPr>
            <a:spLocks noGrp="1" noChangeArrowheads="1"/>
          </p:cNvSpPr>
          <p:nvPr>
            <p:ph type="sldNum" sz="quarter" idx="11"/>
          </p:nvPr>
        </p:nvSpPr>
        <p:spPr>
          <a:ln/>
        </p:spPr>
        <p:txBody>
          <a:bodyPr/>
          <a:lstStyle>
            <a:lvl1pPr>
              <a:defRPr/>
            </a:lvl1pPr>
          </a:lstStyle>
          <a:p>
            <a:pPr>
              <a:defRPr/>
            </a:pPr>
            <a:fld id="{592BAB80-0678-4C44-B7BD-9B0772EFFEDD}" type="slidenum">
              <a:rPr lang="en-GB" altLang="en-US"/>
              <a:pPr>
                <a:defRPr/>
              </a:pPr>
              <a:t>‹#›</a:t>
            </a:fld>
            <a:endParaRPr lang="en-GB" altLang="en-US"/>
          </a:p>
        </p:txBody>
      </p:sp>
      <p:sp>
        <p:nvSpPr>
          <p:cNvPr id="6" name="Rectangle 9"/>
          <p:cNvSpPr>
            <a:spLocks noGrp="1" noChangeArrowheads="1"/>
          </p:cNvSpPr>
          <p:nvPr>
            <p:ph type="dt" sz="half" idx="12"/>
          </p:nvPr>
        </p:nvSpPr>
        <p:spPr>
          <a:ln/>
        </p:spPr>
        <p:txBody>
          <a:bodyPr/>
          <a:lstStyle>
            <a:lvl1pPr>
              <a:defRPr/>
            </a:lvl1pPr>
          </a:lstStyle>
          <a:p>
            <a:pPr>
              <a:defRPr/>
            </a:pPr>
            <a:fld id="{193F98E7-709C-4FE3-91D7-6D1BAD0A158A}" type="datetime1">
              <a:rPr lang="de-DE" altLang="en-US"/>
              <a:pPr>
                <a:defRPr/>
              </a:pPr>
              <a:t>13.09.2016</a:t>
            </a:fld>
            <a:endParaRPr lang="en-GB" altLang="en-US"/>
          </a:p>
        </p:txBody>
      </p:sp>
    </p:spTree>
    <p:extLst>
      <p:ext uri="{BB962C8B-B14F-4D97-AF65-F5344CB8AC3E}">
        <p14:creationId xmlns:p14="http://schemas.microsoft.com/office/powerpoint/2010/main" val="902220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179388"/>
            <a:ext cx="2085975"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79388"/>
            <a:ext cx="6110288"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8"/>
          <p:cNvSpPr>
            <a:spLocks noGrp="1" noChangeArrowheads="1"/>
          </p:cNvSpPr>
          <p:nvPr>
            <p:ph type="sldNum" sz="quarter" idx="11"/>
          </p:nvPr>
        </p:nvSpPr>
        <p:spPr>
          <a:ln/>
        </p:spPr>
        <p:txBody>
          <a:bodyPr/>
          <a:lstStyle>
            <a:lvl1pPr>
              <a:defRPr/>
            </a:lvl1pPr>
          </a:lstStyle>
          <a:p>
            <a:pPr>
              <a:defRPr/>
            </a:pPr>
            <a:fld id="{A9F4B575-7F44-4D62-A6CC-625E7EAD9BBB}" type="slidenum">
              <a:rPr lang="en-GB" altLang="en-US"/>
              <a:pPr>
                <a:defRPr/>
              </a:pPr>
              <a:t>‹#›</a:t>
            </a:fld>
            <a:endParaRPr lang="en-GB" altLang="en-US"/>
          </a:p>
        </p:txBody>
      </p:sp>
      <p:sp>
        <p:nvSpPr>
          <p:cNvPr id="6" name="Rectangle 9"/>
          <p:cNvSpPr>
            <a:spLocks noGrp="1" noChangeArrowheads="1"/>
          </p:cNvSpPr>
          <p:nvPr>
            <p:ph type="dt" sz="half" idx="12"/>
          </p:nvPr>
        </p:nvSpPr>
        <p:spPr>
          <a:ln/>
        </p:spPr>
        <p:txBody>
          <a:bodyPr/>
          <a:lstStyle>
            <a:lvl1pPr>
              <a:defRPr/>
            </a:lvl1pPr>
          </a:lstStyle>
          <a:p>
            <a:pPr>
              <a:defRPr/>
            </a:pPr>
            <a:fld id="{AEDAAF8A-9B4D-4C1C-929E-43489C33FB3B}" type="datetime1">
              <a:rPr lang="de-DE" altLang="en-US"/>
              <a:pPr>
                <a:defRPr/>
              </a:pPr>
              <a:t>13.09.2016</a:t>
            </a:fld>
            <a:endParaRPr lang="en-GB" altLang="en-US"/>
          </a:p>
        </p:txBody>
      </p:sp>
    </p:spTree>
    <p:extLst>
      <p:ext uri="{BB962C8B-B14F-4D97-AF65-F5344CB8AC3E}">
        <p14:creationId xmlns:p14="http://schemas.microsoft.com/office/powerpoint/2010/main" val="534826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4587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5550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6564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2698750"/>
            <a:ext cx="1849438"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60613" y="2698750"/>
            <a:ext cx="1849437"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14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226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504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150938"/>
            <a:ext cx="409733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150938"/>
            <a:ext cx="4098925"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9"/>
          <p:cNvSpPr>
            <a:spLocks noGrp="1" noChangeArrowheads="1"/>
          </p:cNvSpPr>
          <p:nvPr>
            <p:ph type="sldNum" sz="quarter" idx="11"/>
          </p:nvPr>
        </p:nvSpPr>
        <p:spPr>
          <a:ln/>
        </p:spPr>
        <p:txBody>
          <a:bodyPr/>
          <a:lstStyle>
            <a:lvl1pPr>
              <a:defRPr/>
            </a:lvl1pPr>
          </a:lstStyle>
          <a:p>
            <a:pPr>
              <a:defRPr/>
            </a:pPr>
            <a:fld id="{261D9E6E-DC1B-472A-8080-5B650FA506A8}" type="slidenum">
              <a:rPr lang="en-GB" altLang="en-US"/>
              <a:pPr>
                <a:defRPr/>
              </a:pPr>
              <a:t>‹#›</a:t>
            </a:fld>
            <a:endParaRPr lang="en-GB" altLang="en-US"/>
          </a:p>
        </p:txBody>
      </p:sp>
      <p:sp>
        <p:nvSpPr>
          <p:cNvPr id="7" name="Rectangle 11"/>
          <p:cNvSpPr>
            <a:spLocks noGrp="1" noChangeArrowheads="1"/>
          </p:cNvSpPr>
          <p:nvPr>
            <p:ph type="dt" sz="half" idx="12"/>
          </p:nvPr>
        </p:nvSpPr>
        <p:spPr>
          <a:ln/>
        </p:spPr>
        <p:txBody>
          <a:bodyPr/>
          <a:lstStyle>
            <a:lvl1pPr>
              <a:defRPr/>
            </a:lvl1pPr>
          </a:lstStyle>
          <a:p>
            <a:pPr>
              <a:defRPr/>
            </a:pPr>
            <a:fld id="{250B366F-24C3-4F73-B863-F81BADF87B65}" type="datetime1">
              <a:rPr lang="de-DE" altLang="en-US"/>
              <a:pPr>
                <a:defRPr/>
              </a:pPr>
              <a:t>13.09.2016</a:t>
            </a:fld>
            <a:endParaRPr lang="en-GB" altLang="en-US"/>
          </a:p>
        </p:txBody>
      </p:sp>
    </p:spTree>
    <p:extLst>
      <p:ext uri="{BB962C8B-B14F-4D97-AF65-F5344CB8AC3E}">
        <p14:creationId xmlns:p14="http://schemas.microsoft.com/office/powerpoint/2010/main" val="396837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94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0961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483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369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8025" y="1438275"/>
            <a:ext cx="962025" cy="306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438275"/>
            <a:ext cx="2736850" cy="306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301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FBD Onscreen title only">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2"/>
          <p:cNvSpPr>
            <a:spLocks noGrp="1"/>
          </p:cNvSpPr>
          <p:nvPr>
            <p:ph type="sldNum" sz="quarter" idx="10"/>
          </p:nvPr>
        </p:nvSpPr>
        <p:spPr/>
        <p:txBody>
          <a:bodyPr/>
          <a:lstStyle>
            <a:lvl1pPr>
              <a:defRPr>
                <a:cs typeface="Arial" pitchFamily="34" charset="0"/>
              </a:defRPr>
            </a:lvl1pPr>
          </a:lstStyle>
          <a:p>
            <a:pPr>
              <a:defRPr/>
            </a:pPr>
            <a:fld id="{76F89849-1D3F-4503-A374-D322C7FC0A1B}" type="slidenum">
              <a:rPr lang="en-GB"/>
              <a:pPr>
                <a:defRPr/>
              </a:pPr>
              <a:t>‹#›</a:t>
            </a:fld>
            <a:endParaRPr lang="en-GB" dirty="0"/>
          </a:p>
        </p:txBody>
      </p:sp>
    </p:spTree>
    <p:extLst>
      <p:ext uri="{BB962C8B-B14F-4D97-AF65-F5344CB8AC3E}">
        <p14:creationId xmlns:p14="http://schemas.microsoft.com/office/powerpoint/2010/main" val="766830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FBD Onscreen single column">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noFill/>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58775" y="1062000"/>
            <a:ext cx="8367713" cy="5175288"/>
          </a:xfrm>
        </p:spPr>
        <p:txBody>
          <a:bodyPr/>
          <a:lstStyle>
            <a:lvl1pPr>
              <a:defRPr b="1"/>
            </a:lvl1pPr>
            <a:lvl2pPr>
              <a:defRPr sz="2200">
                <a:solidFill>
                  <a:schemeClr val="accent3"/>
                </a:solidFill>
              </a:defRPr>
            </a:lvl2pPr>
            <a:lvl3pPr marL="0" indent="0">
              <a:buNone/>
              <a:defRPr>
                <a:solidFill>
                  <a:schemeClr val="tx1"/>
                </a:solidFill>
              </a:defRPr>
            </a:lvl3pPr>
            <a:lvl4pPr marL="179388" indent="-179388">
              <a:buFont typeface="Arial" pitchFamily="34" charset="0"/>
              <a:buChar char="•"/>
              <a:defRPr>
                <a:solidFill>
                  <a:schemeClr val="tx1"/>
                </a:solidFill>
              </a:defRPr>
            </a:lvl4pPr>
            <a:lvl5pPr marL="360363" indent="-180975">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3"/>
          <p:cNvSpPr>
            <a:spLocks noGrp="1"/>
          </p:cNvSpPr>
          <p:nvPr>
            <p:ph type="sldNum" sz="quarter" idx="10"/>
          </p:nvPr>
        </p:nvSpPr>
        <p:spPr/>
        <p:txBody>
          <a:bodyPr/>
          <a:lstStyle>
            <a:lvl1pPr>
              <a:defRPr>
                <a:cs typeface="Arial" pitchFamily="34" charset="0"/>
              </a:defRPr>
            </a:lvl1pPr>
          </a:lstStyle>
          <a:p>
            <a:pPr>
              <a:defRPr/>
            </a:pPr>
            <a:fld id="{068CE29A-CCB9-40E8-8644-AF5C2286758D}" type="slidenum">
              <a:rPr lang="en-GB"/>
              <a:pPr>
                <a:defRPr/>
              </a:pPr>
              <a:t>‹#›</a:t>
            </a:fld>
            <a:endParaRPr lang="en-GB" dirty="0"/>
          </a:p>
        </p:txBody>
      </p:sp>
    </p:spTree>
    <p:extLst>
      <p:ext uri="{BB962C8B-B14F-4D97-AF65-F5344CB8AC3E}">
        <p14:creationId xmlns:p14="http://schemas.microsoft.com/office/powerpoint/2010/main" val="191200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FBD Onscreen two columns">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58775" y="358775"/>
            <a:ext cx="8367713" cy="576263"/>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58775" y="1062000"/>
            <a:ext cx="4032000" cy="5175288"/>
          </a:xfrm>
        </p:spPr>
        <p:txBody>
          <a:bodyPr/>
          <a:lstStyle>
            <a:lvl1pPr>
              <a:defRPr sz="2200" b="1"/>
            </a:lvl1pPr>
            <a:lvl2pPr>
              <a:defRPr sz="2200">
                <a:solidFill>
                  <a:schemeClr val="accent3"/>
                </a:solidFill>
              </a:defRPr>
            </a:lvl2pPr>
            <a:lvl3pPr marL="0" indent="0">
              <a:buNone/>
              <a:defRPr sz="2000"/>
            </a:lvl3pPr>
            <a:lvl4pPr marL="179388" indent="-179388">
              <a:buFont typeface="Arial" pitchFamily="34" charset="0"/>
              <a:buChar char="•"/>
              <a:defRPr sz="2000"/>
            </a:lvl4pPr>
            <a:lvl5pPr marL="360363" indent="-180975">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94827" y="1062000"/>
            <a:ext cx="4032000" cy="5175288"/>
          </a:xfrm>
        </p:spPr>
        <p:txBody>
          <a:bodyPr/>
          <a:lstStyle>
            <a:lvl1pPr>
              <a:defRPr sz="2200" b="1"/>
            </a:lvl1pPr>
            <a:lvl2pPr>
              <a:defRPr sz="2200">
                <a:solidFill>
                  <a:schemeClr val="accent3"/>
                </a:solidFill>
              </a:defRPr>
            </a:lvl2pPr>
            <a:lvl3pPr marL="0" indent="0">
              <a:buNone/>
              <a:defRPr sz="2000"/>
            </a:lvl3pPr>
            <a:lvl4pPr marL="179388" indent="-179388">
              <a:buFont typeface="Arial" pitchFamily="34" charset="0"/>
              <a:buChar char="•"/>
              <a:defRPr sz="2000"/>
            </a:lvl4pPr>
            <a:lvl5pPr marL="360363" indent="-180975">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4"/>
          <p:cNvSpPr>
            <a:spLocks noGrp="1"/>
          </p:cNvSpPr>
          <p:nvPr>
            <p:ph type="sldNum" sz="quarter" idx="10"/>
          </p:nvPr>
        </p:nvSpPr>
        <p:spPr/>
        <p:txBody>
          <a:bodyPr/>
          <a:lstStyle>
            <a:lvl1pPr>
              <a:defRPr>
                <a:cs typeface="Arial" pitchFamily="34" charset="0"/>
              </a:defRPr>
            </a:lvl1pPr>
          </a:lstStyle>
          <a:p>
            <a:pPr>
              <a:defRPr/>
            </a:pPr>
            <a:fld id="{0CCD3DD9-6108-41E5-BEFB-BD5BCE94BC89}" type="slidenum">
              <a:rPr lang="en-GB"/>
              <a:pPr>
                <a:defRPr/>
              </a:pPr>
              <a:t>‹#›</a:t>
            </a:fld>
            <a:endParaRPr lang="en-GB" dirty="0"/>
          </a:p>
        </p:txBody>
      </p:sp>
    </p:spTree>
    <p:extLst>
      <p:ext uri="{BB962C8B-B14F-4D97-AF65-F5344CB8AC3E}">
        <p14:creationId xmlns:p14="http://schemas.microsoft.com/office/powerpoint/2010/main" val="2238915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FBD Onscreen two columns two rows">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58775" y="1062000"/>
            <a:ext cx="4032000" cy="2597688"/>
          </a:xfrm>
        </p:spPr>
        <p:txBody>
          <a:bodyPr/>
          <a:lstStyle>
            <a:lvl1pPr>
              <a:defRPr sz="2200" b="1"/>
            </a:lvl1pPr>
            <a:lvl2pPr>
              <a:defRPr sz="2200">
                <a:solidFill>
                  <a:schemeClr val="accent3"/>
                </a:solidFill>
              </a:defRPr>
            </a:lvl2pPr>
            <a:lvl3pPr marL="0" indent="0">
              <a:buNone/>
              <a:defRPr sz="2000"/>
            </a:lvl3pPr>
            <a:lvl4pPr marL="182563" indent="-182563">
              <a:buFont typeface="Arial" pitchFamily="34" charset="0"/>
              <a:buChar char="•"/>
              <a:defRPr sz="2000"/>
            </a:lvl4pPr>
            <a:lvl5pPr marL="352425" indent="-169863">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98000" y="1062000"/>
            <a:ext cx="4032000" cy="2597688"/>
          </a:xfrm>
        </p:spPr>
        <p:txBody>
          <a:bodyPr/>
          <a:lstStyle>
            <a:lvl1pPr>
              <a:defRPr sz="2200" b="1"/>
            </a:lvl1pPr>
            <a:lvl2pPr>
              <a:defRPr sz="2200">
                <a:solidFill>
                  <a:schemeClr val="accent3"/>
                </a:solidFill>
              </a:defRPr>
            </a:lvl2pPr>
            <a:lvl3pPr marL="0" indent="0">
              <a:buNone/>
              <a:defRPr sz="2000"/>
            </a:lvl3pPr>
            <a:lvl4pPr marL="182563" indent="-182563">
              <a:buFont typeface="Arial" pitchFamily="34" charset="0"/>
              <a:buChar char="•"/>
              <a:defRPr sz="2000"/>
            </a:lvl4pPr>
            <a:lvl5pPr marL="352425" indent="-169863">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sz="half" idx="11"/>
          </p:nvPr>
        </p:nvSpPr>
        <p:spPr>
          <a:xfrm>
            <a:off x="358775" y="3639600"/>
            <a:ext cx="4032000" cy="2597688"/>
          </a:xfrm>
        </p:spPr>
        <p:txBody>
          <a:bodyPr/>
          <a:lstStyle>
            <a:lvl1pPr>
              <a:defRPr sz="2200" b="1"/>
            </a:lvl1pPr>
            <a:lvl2pPr>
              <a:defRPr sz="2200">
                <a:solidFill>
                  <a:schemeClr val="accent3"/>
                </a:solidFill>
              </a:defRPr>
            </a:lvl2pPr>
            <a:lvl3pPr marL="0" indent="0">
              <a:buNone/>
              <a:defRPr sz="2000"/>
            </a:lvl3pPr>
            <a:lvl4pPr marL="182563" indent="-182563">
              <a:buFont typeface="Arial" pitchFamily="34" charset="0"/>
              <a:buChar char="•"/>
              <a:defRPr sz="2000"/>
            </a:lvl4pPr>
            <a:lvl5pPr marL="352425" indent="-169863">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3"/>
          <p:cNvSpPr>
            <a:spLocks noGrp="1"/>
          </p:cNvSpPr>
          <p:nvPr>
            <p:ph sz="half" idx="12"/>
          </p:nvPr>
        </p:nvSpPr>
        <p:spPr>
          <a:xfrm>
            <a:off x="4698000" y="3639600"/>
            <a:ext cx="4032000" cy="2597688"/>
          </a:xfrm>
        </p:spPr>
        <p:txBody>
          <a:bodyPr/>
          <a:lstStyle>
            <a:lvl1pPr>
              <a:defRPr sz="2200" b="1"/>
            </a:lvl1pPr>
            <a:lvl2pPr>
              <a:defRPr sz="2200">
                <a:solidFill>
                  <a:schemeClr val="accent3"/>
                </a:solidFill>
              </a:defRPr>
            </a:lvl2pPr>
            <a:lvl3pPr marL="0" indent="0">
              <a:buNone/>
              <a:defRPr sz="2000">
                <a:solidFill>
                  <a:schemeClr val="tx1"/>
                </a:solidFill>
              </a:defRPr>
            </a:lvl3pPr>
            <a:lvl4pPr marL="182563" indent="-182563">
              <a:buFont typeface="Arial" pitchFamily="34" charset="0"/>
              <a:buChar char="•"/>
              <a:defRPr sz="2000">
                <a:solidFill>
                  <a:schemeClr val="tx1"/>
                </a:solidFill>
              </a:defRPr>
            </a:lvl4pPr>
            <a:lvl5pPr marL="352425" indent="-169863">
              <a:defRPr sz="20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4"/>
          <p:cNvSpPr>
            <a:spLocks noGrp="1"/>
          </p:cNvSpPr>
          <p:nvPr>
            <p:ph type="sldNum" sz="quarter" idx="13"/>
          </p:nvPr>
        </p:nvSpPr>
        <p:spPr/>
        <p:txBody>
          <a:bodyPr/>
          <a:lstStyle>
            <a:lvl1pPr>
              <a:defRPr>
                <a:cs typeface="Arial" pitchFamily="34" charset="0"/>
              </a:defRPr>
            </a:lvl1pPr>
          </a:lstStyle>
          <a:p>
            <a:pPr>
              <a:defRPr/>
            </a:pPr>
            <a:fld id="{F81D0980-3E09-4339-951C-0CDBF3DDAA0F}" type="slidenum">
              <a:rPr lang="en-GB"/>
              <a:pPr>
                <a:defRPr/>
              </a:pPr>
              <a:t>‹#›</a:t>
            </a:fld>
            <a:endParaRPr lang="en-GB" dirty="0"/>
          </a:p>
        </p:txBody>
      </p:sp>
    </p:spTree>
    <p:extLst>
      <p:ext uri="{BB962C8B-B14F-4D97-AF65-F5344CB8AC3E}">
        <p14:creationId xmlns:p14="http://schemas.microsoft.com/office/powerpoint/2010/main" val="405124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BD Onscreen 1 column headings">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461542"/>
            <a:ext cx="8366400" cy="4775746"/>
          </a:xfrm>
        </p:spPr>
        <p:txBody>
          <a:bodyPr>
            <a:noAutofit/>
          </a:bodyPr>
          <a:lstStyle>
            <a:lvl1pPr>
              <a:defRPr baseline="0"/>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2"/>
          <p:cNvSpPr>
            <a:spLocks noGrp="1"/>
          </p:cNvSpPr>
          <p:nvPr>
            <p:ph type="body" idx="1"/>
          </p:nvPr>
        </p:nvSpPr>
        <p:spPr>
          <a:xfrm>
            <a:off x="360000" y="1062001"/>
            <a:ext cx="83664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Slide Number Placeholder 4"/>
          <p:cNvSpPr>
            <a:spLocks noGrp="1"/>
          </p:cNvSpPr>
          <p:nvPr>
            <p:ph type="sldNum" sz="quarter" idx="14"/>
          </p:nvPr>
        </p:nvSpPr>
        <p:spPr/>
        <p:txBody>
          <a:bodyPr/>
          <a:lstStyle>
            <a:lvl1pPr>
              <a:defRPr>
                <a:cs typeface="Arial" pitchFamily="34" charset="0"/>
              </a:defRPr>
            </a:lvl1pPr>
          </a:lstStyle>
          <a:p>
            <a:pPr>
              <a:defRPr/>
            </a:pPr>
            <a:fld id="{D928DF05-82EE-477E-829B-983E32B09E92}" type="slidenum">
              <a:rPr lang="en-GB"/>
              <a:pPr>
                <a:defRPr/>
              </a:pPr>
              <a:t>‹#›</a:t>
            </a:fld>
            <a:endParaRPr lang="en-GB" dirty="0"/>
          </a:p>
        </p:txBody>
      </p:sp>
    </p:spTree>
    <p:extLst>
      <p:ext uri="{BB962C8B-B14F-4D97-AF65-F5344CB8AC3E}">
        <p14:creationId xmlns:p14="http://schemas.microsoft.com/office/powerpoint/2010/main" val="428486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8" name="Rectangle 9"/>
          <p:cNvSpPr>
            <a:spLocks noGrp="1" noChangeArrowheads="1"/>
          </p:cNvSpPr>
          <p:nvPr>
            <p:ph type="sldNum" sz="quarter" idx="11"/>
          </p:nvPr>
        </p:nvSpPr>
        <p:spPr>
          <a:ln/>
        </p:spPr>
        <p:txBody>
          <a:bodyPr/>
          <a:lstStyle>
            <a:lvl1pPr>
              <a:defRPr/>
            </a:lvl1pPr>
          </a:lstStyle>
          <a:p>
            <a:pPr>
              <a:defRPr/>
            </a:pPr>
            <a:fld id="{AE518D0A-AE14-4FFB-A0A7-55D4FE354623}" type="slidenum">
              <a:rPr lang="en-GB" altLang="en-US"/>
              <a:pPr>
                <a:defRPr/>
              </a:pPr>
              <a:t>‹#›</a:t>
            </a:fld>
            <a:endParaRPr lang="en-GB" altLang="en-US"/>
          </a:p>
        </p:txBody>
      </p:sp>
      <p:sp>
        <p:nvSpPr>
          <p:cNvPr id="9" name="Rectangle 11"/>
          <p:cNvSpPr>
            <a:spLocks noGrp="1" noChangeArrowheads="1"/>
          </p:cNvSpPr>
          <p:nvPr>
            <p:ph type="dt" sz="half" idx="12"/>
          </p:nvPr>
        </p:nvSpPr>
        <p:spPr>
          <a:ln/>
        </p:spPr>
        <p:txBody>
          <a:bodyPr/>
          <a:lstStyle>
            <a:lvl1pPr>
              <a:defRPr/>
            </a:lvl1pPr>
          </a:lstStyle>
          <a:p>
            <a:pPr>
              <a:defRPr/>
            </a:pPr>
            <a:fld id="{4D7A57D5-1CD0-4C5D-B2AD-55543CF86CB8}" type="datetime1">
              <a:rPr lang="de-DE" altLang="en-US"/>
              <a:pPr>
                <a:defRPr/>
              </a:pPr>
              <a:t>13.09.2016</a:t>
            </a:fld>
            <a:endParaRPr lang="en-GB" altLang="en-US"/>
          </a:p>
        </p:txBody>
      </p:sp>
    </p:spTree>
    <p:extLst>
      <p:ext uri="{BB962C8B-B14F-4D97-AF65-F5344CB8AC3E}">
        <p14:creationId xmlns:p14="http://schemas.microsoft.com/office/powerpoint/2010/main" val="249316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BD Onscreen 2 column headings">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461600"/>
            <a:ext cx="4032000" cy="477568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2"/>
          <p:cNvSpPr>
            <a:spLocks noGrp="1"/>
          </p:cNvSpPr>
          <p:nvPr>
            <p:ph type="body" idx="1"/>
          </p:nvPr>
        </p:nvSpPr>
        <p:spPr>
          <a:xfrm>
            <a:off x="360000" y="1062000"/>
            <a:ext cx="4032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7"/>
          <p:cNvSpPr>
            <a:spLocks noGrp="1"/>
          </p:cNvSpPr>
          <p:nvPr>
            <p:ph sz="quarter" idx="32"/>
          </p:nvPr>
        </p:nvSpPr>
        <p:spPr>
          <a:xfrm>
            <a:off x="4698554" y="1461600"/>
            <a:ext cx="4032000" cy="4775688"/>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2"/>
          <p:cNvSpPr>
            <a:spLocks noGrp="1"/>
          </p:cNvSpPr>
          <p:nvPr>
            <p:ph type="body" idx="33"/>
          </p:nvPr>
        </p:nvSpPr>
        <p:spPr>
          <a:xfrm>
            <a:off x="4698554" y="1062000"/>
            <a:ext cx="4032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4"/>
          <p:cNvSpPr>
            <a:spLocks noGrp="1"/>
          </p:cNvSpPr>
          <p:nvPr>
            <p:ph type="sldNum" sz="quarter" idx="34"/>
          </p:nvPr>
        </p:nvSpPr>
        <p:spPr/>
        <p:txBody>
          <a:bodyPr/>
          <a:lstStyle>
            <a:lvl1pPr>
              <a:defRPr>
                <a:cs typeface="Arial" pitchFamily="34" charset="0"/>
              </a:defRPr>
            </a:lvl1pPr>
          </a:lstStyle>
          <a:p>
            <a:pPr>
              <a:defRPr/>
            </a:pPr>
            <a:fld id="{3495EB3C-DA07-4F2F-967D-AE5108686262}" type="slidenum">
              <a:rPr lang="en-GB"/>
              <a:pPr>
                <a:defRPr/>
              </a:pPr>
              <a:t>‹#›</a:t>
            </a:fld>
            <a:endParaRPr lang="en-GB" dirty="0"/>
          </a:p>
        </p:txBody>
      </p:sp>
    </p:spTree>
    <p:extLst>
      <p:ext uri="{BB962C8B-B14F-4D97-AF65-F5344CB8AC3E}">
        <p14:creationId xmlns:p14="http://schemas.microsoft.com/office/powerpoint/2010/main" val="2684646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BD Onscreen 2 column 2 row headings">
    <p:spTree>
      <p:nvGrpSpPr>
        <p:cNvPr id="1" name=""/>
        <p:cNvGrpSpPr/>
        <p:nvPr/>
      </p:nvGrpSpPr>
      <p:grpSpPr>
        <a:xfrm>
          <a:off x="0" y="0"/>
          <a:ext cx="0" cy="0"/>
          <a:chOff x="0" y="0"/>
          <a:chExt cx="0" cy="0"/>
        </a:xfrm>
      </p:grpSpPr>
      <p:sp>
        <p:nvSpPr>
          <p:cNvPr id="11"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461600"/>
            <a:ext cx="4032000" cy="21833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2"/>
          <p:cNvSpPr>
            <a:spLocks noGrp="1"/>
          </p:cNvSpPr>
          <p:nvPr>
            <p:ph type="body" idx="1"/>
          </p:nvPr>
        </p:nvSpPr>
        <p:spPr>
          <a:xfrm>
            <a:off x="360000" y="1062000"/>
            <a:ext cx="4032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7"/>
          <p:cNvSpPr>
            <a:spLocks noGrp="1"/>
          </p:cNvSpPr>
          <p:nvPr>
            <p:ph sz="quarter" idx="29"/>
          </p:nvPr>
        </p:nvSpPr>
        <p:spPr>
          <a:xfrm>
            <a:off x="360000" y="4039200"/>
            <a:ext cx="4032000" cy="21833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2"/>
          <p:cNvSpPr>
            <a:spLocks noGrp="1"/>
          </p:cNvSpPr>
          <p:nvPr>
            <p:ph type="body" idx="31"/>
          </p:nvPr>
        </p:nvSpPr>
        <p:spPr>
          <a:xfrm>
            <a:off x="360000" y="3639600"/>
            <a:ext cx="4032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7"/>
          <p:cNvSpPr>
            <a:spLocks noGrp="1"/>
          </p:cNvSpPr>
          <p:nvPr>
            <p:ph sz="quarter" idx="32"/>
          </p:nvPr>
        </p:nvSpPr>
        <p:spPr>
          <a:xfrm>
            <a:off x="4698554" y="1461600"/>
            <a:ext cx="4032000" cy="21833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2"/>
          <p:cNvSpPr>
            <a:spLocks noGrp="1"/>
          </p:cNvSpPr>
          <p:nvPr>
            <p:ph type="body" idx="33"/>
          </p:nvPr>
        </p:nvSpPr>
        <p:spPr>
          <a:xfrm>
            <a:off x="4698554" y="1062000"/>
            <a:ext cx="4032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7"/>
          <p:cNvSpPr>
            <a:spLocks noGrp="1"/>
          </p:cNvSpPr>
          <p:nvPr>
            <p:ph sz="quarter" idx="34"/>
          </p:nvPr>
        </p:nvSpPr>
        <p:spPr>
          <a:xfrm>
            <a:off x="4698554" y="4039200"/>
            <a:ext cx="4032000" cy="21833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2"/>
          <p:cNvSpPr>
            <a:spLocks noGrp="1"/>
          </p:cNvSpPr>
          <p:nvPr>
            <p:ph type="body" idx="35"/>
          </p:nvPr>
        </p:nvSpPr>
        <p:spPr>
          <a:xfrm>
            <a:off x="4698554" y="3639600"/>
            <a:ext cx="4032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Slide Number Placeholder 4"/>
          <p:cNvSpPr>
            <a:spLocks noGrp="1"/>
          </p:cNvSpPr>
          <p:nvPr>
            <p:ph type="sldNum" sz="quarter" idx="36"/>
          </p:nvPr>
        </p:nvSpPr>
        <p:spPr/>
        <p:txBody>
          <a:bodyPr/>
          <a:lstStyle>
            <a:lvl1pPr>
              <a:defRPr>
                <a:cs typeface="Arial" pitchFamily="34" charset="0"/>
              </a:defRPr>
            </a:lvl1pPr>
          </a:lstStyle>
          <a:p>
            <a:pPr>
              <a:defRPr/>
            </a:pPr>
            <a:fld id="{1E6AE850-4CBF-4F39-B31F-4A2B7D074837}" type="slidenum">
              <a:rPr lang="en-GB"/>
              <a:pPr>
                <a:defRPr/>
              </a:pPr>
              <a:t>‹#›</a:t>
            </a:fld>
            <a:endParaRPr lang="en-GB" dirty="0"/>
          </a:p>
        </p:txBody>
      </p:sp>
    </p:spTree>
    <p:extLst>
      <p:ext uri="{BB962C8B-B14F-4D97-AF65-F5344CB8AC3E}">
        <p14:creationId xmlns:p14="http://schemas.microsoft.com/office/powerpoint/2010/main" val="3098619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BD Onscreen 1 column 2 row headings">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461600"/>
            <a:ext cx="8366400" cy="21833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2"/>
          <p:cNvSpPr>
            <a:spLocks noGrp="1"/>
          </p:cNvSpPr>
          <p:nvPr>
            <p:ph type="body" idx="1"/>
          </p:nvPr>
        </p:nvSpPr>
        <p:spPr>
          <a:xfrm>
            <a:off x="360000" y="1062000"/>
            <a:ext cx="83664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7"/>
          <p:cNvSpPr>
            <a:spLocks noGrp="1"/>
          </p:cNvSpPr>
          <p:nvPr>
            <p:ph sz="quarter" idx="29"/>
          </p:nvPr>
        </p:nvSpPr>
        <p:spPr>
          <a:xfrm>
            <a:off x="360000" y="4040351"/>
            <a:ext cx="8366400" cy="218330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2"/>
          <p:cNvSpPr>
            <a:spLocks noGrp="1"/>
          </p:cNvSpPr>
          <p:nvPr>
            <p:ph type="body" idx="31"/>
          </p:nvPr>
        </p:nvSpPr>
        <p:spPr>
          <a:xfrm>
            <a:off x="360000" y="3640264"/>
            <a:ext cx="83664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4"/>
          <p:cNvSpPr>
            <a:spLocks noGrp="1"/>
          </p:cNvSpPr>
          <p:nvPr>
            <p:ph type="sldNum" sz="quarter" idx="32"/>
          </p:nvPr>
        </p:nvSpPr>
        <p:spPr/>
        <p:txBody>
          <a:bodyPr/>
          <a:lstStyle>
            <a:lvl1pPr>
              <a:defRPr>
                <a:cs typeface="Arial" pitchFamily="34" charset="0"/>
              </a:defRPr>
            </a:lvl1pPr>
          </a:lstStyle>
          <a:p>
            <a:pPr>
              <a:defRPr/>
            </a:pPr>
            <a:fld id="{25298741-B9AF-4554-856B-383CA78F9C89}" type="slidenum">
              <a:rPr lang="en-GB"/>
              <a:pPr>
                <a:defRPr/>
              </a:pPr>
              <a:t>‹#›</a:t>
            </a:fld>
            <a:endParaRPr lang="en-GB" dirty="0"/>
          </a:p>
        </p:txBody>
      </p:sp>
    </p:spTree>
    <p:extLst>
      <p:ext uri="{BB962C8B-B14F-4D97-AF65-F5344CB8AC3E}">
        <p14:creationId xmlns:p14="http://schemas.microsoft.com/office/powerpoint/2010/main" val="3793675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BD Onscreen 1 row+margin">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062000"/>
            <a:ext cx="2052000" cy="51752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7"/>
          <p:cNvSpPr>
            <a:spLocks noGrp="1"/>
          </p:cNvSpPr>
          <p:nvPr>
            <p:ph sz="quarter" idx="20"/>
          </p:nvPr>
        </p:nvSpPr>
        <p:spPr>
          <a:xfrm>
            <a:off x="2879725" y="1062000"/>
            <a:ext cx="5849938" cy="51752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4"/>
          <p:cNvSpPr>
            <a:spLocks noGrp="1"/>
          </p:cNvSpPr>
          <p:nvPr>
            <p:ph type="sldNum" sz="quarter" idx="21"/>
          </p:nvPr>
        </p:nvSpPr>
        <p:spPr/>
        <p:txBody>
          <a:bodyPr/>
          <a:lstStyle>
            <a:lvl1pPr>
              <a:defRPr>
                <a:cs typeface="Arial" pitchFamily="34" charset="0"/>
              </a:defRPr>
            </a:lvl1pPr>
          </a:lstStyle>
          <a:p>
            <a:pPr>
              <a:defRPr/>
            </a:pPr>
            <a:fld id="{D96294D8-1D81-45D7-BAE7-AEA280B3A0B8}" type="slidenum">
              <a:rPr lang="en-GB"/>
              <a:pPr>
                <a:defRPr/>
              </a:pPr>
              <a:t>‹#›</a:t>
            </a:fld>
            <a:endParaRPr lang="en-GB" dirty="0"/>
          </a:p>
        </p:txBody>
      </p:sp>
    </p:spTree>
    <p:extLst>
      <p:ext uri="{BB962C8B-B14F-4D97-AF65-F5344CB8AC3E}">
        <p14:creationId xmlns:p14="http://schemas.microsoft.com/office/powerpoint/2010/main" val="2526402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BD Onscreen 1 row+margin headings">
    <p:spTree>
      <p:nvGrpSpPr>
        <p:cNvPr id="1" name=""/>
        <p:cNvGrpSpPr/>
        <p:nvPr/>
      </p:nvGrpSpPr>
      <p:grpSpPr>
        <a:xfrm>
          <a:off x="0" y="0"/>
          <a:ext cx="0" cy="0"/>
          <a:chOff x="0" y="0"/>
          <a:chExt cx="0" cy="0"/>
        </a:xfrm>
      </p:grpSpPr>
      <p:sp>
        <p:nvSpPr>
          <p:cNvPr id="6"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062000"/>
            <a:ext cx="2052000" cy="51752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7"/>
          <p:cNvSpPr>
            <a:spLocks noGrp="1"/>
          </p:cNvSpPr>
          <p:nvPr>
            <p:ph sz="quarter" idx="20"/>
          </p:nvPr>
        </p:nvSpPr>
        <p:spPr>
          <a:xfrm>
            <a:off x="2879725" y="1461600"/>
            <a:ext cx="5849938" cy="477568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2"/>
          <p:cNvSpPr>
            <a:spLocks noGrp="1"/>
          </p:cNvSpPr>
          <p:nvPr>
            <p:ph type="body" idx="15"/>
          </p:nvPr>
        </p:nvSpPr>
        <p:spPr>
          <a:xfrm>
            <a:off x="2879725" y="1062000"/>
            <a:ext cx="5849938"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Slide Number Placeholder 4"/>
          <p:cNvSpPr>
            <a:spLocks noGrp="1"/>
          </p:cNvSpPr>
          <p:nvPr>
            <p:ph type="sldNum" sz="quarter" idx="21"/>
          </p:nvPr>
        </p:nvSpPr>
        <p:spPr/>
        <p:txBody>
          <a:bodyPr/>
          <a:lstStyle>
            <a:lvl1pPr>
              <a:defRPr>
                <a:cs typeface="Arial" pitchFamily="34" charset="0"/>
              </a:defRPr>
            </a:lvl1pPr>
          </a:lstStyle>
          <a:p>
            <a:pPr>
              <a:defRPr/>
            </a:pPr>
            <a:fld id="{AFF12C37-880B-4899-A03A-256BF6A35CF4}" type="slidenum">
              <a:rPr lang="en-GB"/>
              <a:pPr>
                <a:defRPr/>
              </a:pPr>
              <a:t>‹#›</a:t>
            </a:fld>
            <a:endParaRPr lang="en-GB" dirty="0"/>
          </a:p>
        </p:txBody>
      </p:sp>
    </p:spTree>
    <p:extLst>
      <p:ext uri="{BB962C8B-B14F-4D97-AF65-F5344CB8AC3E}">
        <p14:creationId xmlns:p14="http://schemas.microsoft.com/office/powerpoint/2010/main" val="1589774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BD 2 rows+margin">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0620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7"/>
          <p:cNvSpPr>
            <a:spLocks noGrp="1"/>
          </p:cNvSpPr>
          <p:nvPr>
            <p:ph sz="quarter" idx="20"/>
          </p:nvPr>
        </p:nvSpPr>
        <p:spPr>
          <a:xfrm>
            <a:off x="2879725" y="1062000"/>
            <a:ext cx="5850000"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Content Placeholder 7"/>
          <p:cNvSpPr>
            <a:spLocks noGrp="1"/>
          </p:cNvSpPr>
          <p:nvPr>
            <p:ph sz="quarter" idx="29"/>
          </p:nvPr>
        </p:nvSpPr>
        <p:spPr>
          <a:xfrm>
            <a:off x="360000" y="36449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7"/>
          <p:cNvSpPr>
            <a:spLocks noGrp="1"/>
          </p:cNvSpPr>
          <p:nvPr>
            <p:ph sz="quarter" idx="30"/>
          </p:nvPr>
        </p:nvSpPr>
        <p:spPr>
          <a:xfrm>
            <a:off x="2879725" y="3644900"/>
            <a:ext cx="5850000"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4"/>
          <p:cNvSpPr>
            <a:spLocks noGrp="1"/>
          </p:cNvSpPr>
          <p:nvPr>
            <p:ph type="sldNum" sz="quarter" idx="31"/>
          </p:nvPr>
        </p:nvSpPr>
        <p:spPr/>
        <p:txBody>
          <a:bodyPr/>
          <a:lstStyle>
            <a:lvl1pPr>
              <a:defRPr>
                <a:cs typeface="Arial" pitchFamily="34" charset="0"/>
              </a:defRPr>
            </a:lvl1pPr>
          </a:lstStyle>
          <a:p>
            <a:pPr>
              <a:defRPr/>
            </a:pPr>
            <a:fld id="{9CD97775-1A70-461F-A0C2-839B14575F0F}" type="slidenum">
              <a:rPr lang="en-GB"/>
              <a:pPr>
                <a:defRPr/>
              </a:pPr>
              <a:t>‹#›</a:t>
            </a:fld>
            <a:endParaRPr lang="en-GB" dirty="0"/>
          </a:p>
        </p:txBody>
      </p:sp>
    </p:spTree>
    <p:extLst>
      <p:ext uri="{BB962C8B-B14F-4D97-AF65-F5344CB8AC3E}">
        <p14:creationId xmlns:p14="http://schemas.microsoft.com/office/powerpoint/2010/main" val="2960331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BD 2 rows+margin headings">
    <p:spTree>
      <p:nvGrpSpPr>
        <p:cNvPr id="1" name=""/>
        <p:cNvGrpSpPr/>
        <p:nvPr/>
      </p:nvGrpSpPr>
      <p:grpSpPr>
        <a:xfrm>
          <a:off x="0" y="0"/>
          <a:ext cx="0" cy="0"/>
          <a:chOff x="0" y="0"/>
          <a:chExt cx="0" cy="0"/>
        </a:xfrm>
      </p:grpSpPr>
      <p:sp>
        <p:nvSpPr>
          <p:cNvPr id="9"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2" name="Title 1"/>
          <p:cNvSpPr>
            <a:spLocks noGrp="1"/>
          </p:cNvSpPr>
          <p:nvPr>
            <p:ph type="title"/>
          </p:nvPr>
        </p:nvSpPr>
        <p:spPr>
          <a:xfrm>
            <a:off x="360000" y="360000"/>
            <a:ext cx="8366400" cy="576000"/>
          </a:xfrm>
        </p:spPr>
        <p:txBody>
          <a:bodyPr>
            <a:noAutofit/>
          </a:bodyPr>
          <a:lstStyle/>
          <a:p>
            <a:r>
              <a:rPr lang="en-US" dirty="0" smtClean="0"/>
              <a:t>Click to edit Master title style</a:t>
            </a:r>
            <a:endParaRPr lang="en-GB" dirty="0"/>
          </a:p>
        </p:txBody>
      </p:sp>
      <p:sp>
        <p:nvSpPr>
          <p:cNvPr id="8" name="Content Placeholder 7"/>
          <p:cNvSpPr>
            <a:spLocks noGrp="1"/>
          </p:cNvSpPr>
          <p:nvPr>
            <p:ph sz="quarter" idx="13"/>
          </p:nvPr>
        </p:nvSpPr>
        <p:spPr>
          <a:xfrm>
            <a:off x="360000" y="10620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7"/>
          <p:cNvSpPr>
            <a:spLocks noGrp="1"/>
          </p:cNvSpPr>
          <p:nvPr>
            <p:ph sz="quarter" idx="20"/>
          </p:nvPr>
        </p:nvSpPr>
        <p:spPr>
          <a:xfrm>
            <a:off x="2879725" y="1461600"/>
            <a:ext cx="5850000" cy="2201054"/>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2"/>
          <p:cNvSpPr>
            <a:spLocks noGrp="1"/>
          </p:cNvSpPr>
          <p:nvPr>
            <p:ph type="body" idx="15"/>
          </p:nvPr>
        </p:nvSpPr>
        <p:spPr>
          <a:xfrm>
            <a:off x="2879725" y="1062000"/>
            <a:ext cx="5850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7"/>
          <p:cNvSpPr>
            <a:spLocks noGrp="1"/>
          </p:cNvSpPr>
          <p:nvPr>
            <p:ph sz="quarter" idx="29"/>
          </p:nvPr>
        </p:nvSpPr>
        <p:spPr>
          <a:xfrm>
            <a:off x="360000" y="36449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7"/>
          <p:cNvSpPr>
            <a:spLocks noGrp="1"/>
          </p:cNvSpPr>
          <p:nvPr>
            <p:ph sz="quarter" idx="30"/>
          </p:nvPr>
        </p:nvSpPr>
        <p:spPr>
          <a:xfrm>
            <a:off x="2879725" y="4036234"/>
            <a:ext cx="5850000" cy="2201054"/>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2"/>
          <p:cNvSpPr>
            <a:spLocks noGrp="1"/>
          </p:cNvSpPr>
          <p:nvPr>
            <p:ph type="body" idx="32"/>
          </p:nvPr>
        </p:nvSpPr>
        <p:spPr>
          <a:xfrm>
            <a:off x="2879725" y="3644900"/>
            <a:ext cx="5850000" cy="399600"/>
          </a:xfrm>
        </p:spPr>
        <p:txBody>
          <a:bodyPr bIns="72000">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4"/>
          <p:cNvSpPr>
            <a:spLocks noGrp="1"/>
          </p:cNvSpPr>
          <p:nvPr>
            <p:ph type="sldNum" sz="quarter" idx="33"/>
          </p:nvPr>
        </p:nvSpPr>
        <p:spPr/>
        <p:txBody>
          <a:bodyPr/>
          <a:lstStyle>
            <a:lvl1pPr>
              <a:defRPr>
                <a:cs typeface="Arial" pitchFamily="34" charset="0"/>
              </a:defRPr>
            </a:lvl1pPr>
          </a:lstStyle>
          <a:p>
            <a:pPr>
              <a:defRPr/>
            </a:pPr>
            <a:fld id="{FAEECD51-5A18-41B1-80F8-9EABEAF54E34}" type="slidenum">
              <a:rPr lang="en-GB"/>
              <a:pPr>
                <a:defRPr/>
              </a:pPr>
              <a:t>‹#›</a:t>
            </a:fld>
            <a:endParaRPr lang="en-GB" dirty="0"/>
          </a:p>
        </p:txBody>
      </p:sp>
    </p:spTree>
    <p:extLst>
      <p:ext uri="{BB962C8B-B14F-4D97-AF65-F5344CB8AC3E}">
        <p14:creationId xmlns:p14="http://schemas.microsoft.com/office/powerpoint/2010/main" val="3400879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BD Onscreen thank you">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7938" y="-531813"/>
            <a:ext cx="1655763" cy="33813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pPr>
              <a:spcBef>
                <a:spcPct val="50000"/>
              </a:spcBef>
              <a:defRPr/>
            </a:pPr>
            <a:r>
              <a:rPr lang="en-GB" sz="1600" dirty="0" smtClean="0">
                <a:solidFill>
                  <a:srgbClr val="FFFFFF"/>
                </a:solidFill>
                <a:cs typeface="Arial" charset="0"/>
              </a:rPr>
              <a:t>Onscreen slide</a:t>
            </a:r>
            <a:endParaRPr lang="en-GB" sz="1600" dirty="0">
              <a:solidFill>
                <a:srgbClr val="FFFFFF"/>
              </a:solidFill>
              <a:cs typeface="Arial" charset="0"/>
            </a:endParaRPr>
          </a:p>
        </p:txBody>
      </p:sp>
      <p:sp>
        <p:nvSpPr>
          <p:cNvPr id="4" name="Rectangle 9"/>
          <p:cNvSpPr>
            <a:spLocks noChangeArrowheads="1"/>
          </p:cNvSpPr>
          <p:nvPr userDrawn="1"/>
        </p:nvSpPr>
        <p:spPr bwMode="auto">
          <a:xfrm>
            <a:off x="377825" y="4516438"/>
            <a:ext cx="83708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de-DE" sz="1000">
                <a:solidFill>
                  <a:srgbClr val="002D5B"/>
                </a:solidFill>
              </a:rPr>
              <a:t>This material is provided by the international law firm Freshfields Bruckhaus Deringer </a:t>
            </a:r>
            <a:r>
              <a:rPr lang="en-GB" altLang="de-DE" sz="900">
                <a:solidFill>
                  <a:srgbClr val="002D5B"/>
                </a:solidFill>
              </a:rPr>
              <a:t>LLP</a:t>
            </a:r>
            <a:r>
              <a:rPr lang="en-GB" altLang="de-DE" sz="1000">
                <a:solidFill>
                  <a:srgbClr val="002D5B"/>
                </a:solidFill>
              </a:rPr>
              <a:t> (a limited liability partnership organised under the law </a:t>
            </a:r>
            <a:br>
              <a:rPr lang="en-GB" altLang="de-DE" sz="1000">
                <a:solidFill>
                  <a:srgbClr val="002D5B"/>
                </a:solidFill>
              </a:rPr>
            </a:br>
            <a:r>
              <a:rPr lang="en-GB" altLang="de-DE" sz="1000">
                <a:solidFill>
                  <a:srgbClr val="002D5B"/>
                </a:solidFill>
              </a:rPr>
              <a:t>of England and Wales) (the UK </a:t>
            </a:r>
            <a:r>
              <a:rPr lang="en-GB" altLang="de-DE" sz="900">
                <a:solidFill>
                  <a:srgbClr val="002D5B"/>
                </a:solidFill>
              </a:rPr>
              <a:t>LLP</a:t>
            </a:r>
            <a:r>
              <a:rPr lang="en-GB" altLang="de-DE" sz="1000">
                <a:solidFill>
                  <a:srgbClr val="002D5B"/>
                </a:solidFill>
              </a:rPr>
              <a:t>) and the offices and associated entities of the UK </a:t>
            </a:r>
            <a:r>
              <a:rPr lang="en-GB" altLang="de-DE" sz="900">
                <a:solidFill>
                  <a:srgbClr val="002D5B"/>
                </a:solidFill>
              </a:rPr>
              <a:t>LLP</a:t>
            </a:r>
            <a:r>
              <a:rPr lang="en-GB" altLang="de-DE" sz="1000">
                <a:solidFill>
                  <a:srgbClr val="002D5B"/>
                </a:solidFill>
              </a:rPr>
              <a:t> practising under the Freshfields Bruckhaus Deringer </a:t>
            </a:r>
            <a:br>
              <a:rPr lang="en-GB" altLang="de-DE" sz="1000">
                <a:solidFill>
                  <a:srgbClr val="002D5B"/>
                </a:solidFill>
              </a:rPr>
            </a:br>
            <a:r>
              <a:rPr lang="en-GB" altLang="de-DE" sz="1000">
                <a:solidFill>
                  <a:srgbClr val="002D5B"/>
                </a:solidFill>
              </a:rPr>
              <a:t>name in a number of jurisdictions, and Freshfields Bruckhaus Deringer US </a:t>
            </a:r>
            <a:r>
              <a:rPr lang="en-GB" altLang="de-DE" sz="900">
                <a:solidFill>
                  <a:srgbClr val="002D5B"/>
                </a:solidFill>
              </a:rPr>
              <a:t>LLP</a:t>
            </a:r>
            <a:r>
              <a:rPr lang="en-GB" altLang="de-DE" sz="1000">
                <a:solidFill>
                  <a:srgbClr val="002D5B"/>
                </a:solidFill>
              </a:rPr>
              <a:t>, together referred to in the material as ‘Freshfields’. </a:t>
            </a:r>
            <a:br>
              <a:rPr lang="en-GB" altLang="de-DE" sz="1000">
                <a:solidFill>
                  <a:srgbClr val="002D5B"/>
                </a:solidFill>
              </a:rPr>
            </a:br>
            <a:r>
              <a:rPr lang="en-GB" altLang="de-DE" sz="1000">
                <a:solidFill>
                  <a:srgbClr val="002D5B"/>
                </a:solidFill>
              </a:rPr>
              <a:t>For regulatory information please refer to www.freshfields.com/support/legalnotice.</a:t>
            </a:r>
          </a:p>
          <a:p>
            <a:pPr eaLnBrk="1" hangingPunct="1">
              <a:spcBef>
                <a:spcPct val="50000"/>
              </a:spcBef>
            </a:pPr>
            <a:r>
              <a:rPr lang="en-GB" altLang="de-DE" sz="1000">
                <a:solidFill>
                  <a:srgbClr val="002D5B"/>
                </a:solidFill>
              </a:rPr>
              <a:t>The UK </a:t>
            </a:r>
            <a:r>
              <a:rPr lang="en-GB" altLang="de-DE" sz="900">
                <a:solidFill>
                  <a:srgbClr val="002D5B"/>
                </a:solidFill>
              </a:rPr>
              <a:t>LLP</a:t>
            </a:r>
            <a:r>
              <a:rPr lang="en-GB" altLang="de-DE" sz="1000">
                <a:solidFill>
                  <a:srgbClr val="002D5B"/>
                </a:solidFill>
              </a:rPr>
              <a:t> has offices or associated entities in Austria, Bahrain, Belgium, China, England, France, Germany, Hong Kong, Italy, Japan, </a:t>
            </a:r>
            <a:br>
              <a:rPr lang="en-GB" altLang="de-DE" sz="1000">
                <a:solidFill>
                  <a:srgbClr val="002D5B"/>
                </a:solidFill>
              </a:rPr>
            </a:br>
            <a:r>
              <a:rPr lang="en-GB" altLang="de-DE" sz="1000">
                <a:solidFill>
                  <a:srgbClr val="002D5B"/>
                </a:solidFill>
              </a:rPr>
              <a:t>the Netherlands, Russia, Singapore, Spain, the United Arab Emirates and Vietnam. Freshfields Bruckhaus Deringer US </a:t>
            </a:r>
            <a:r>
              <a:rPr lang="en-GB" altLang="de-DE" sz="900">
                <a:solidFill>
                  <a:srgbClr val="002D5B"/>
                </a:solidFill>
              </a:rPr>
              <a:t>LLP</a:t>
            </a:r>
            <a:r>
              <a:rPr lang="en-GB" altLang="de-DE" sz="1000">
                <a:solidFill>
                  <a:srgbClr val="002D5B"/>
                </a:solidFill>
              </a:rPr>
              <a:t> has offices </a:t>
            </a:r>
            <a:br>
              <a:rPr lang="en-GB" altLang="de-DE" sz="1000">
                <a:solidFill>
                  <a:srgbClr val="002D5B"/>
                </a:solidFill>
              </a:rPr>
            </a:br>
            <a:r>
              <a:rPr lang="en-GB" altLang="de-DE" sz="1000">
                <a:solidFill>
                  <a:srgbClr val="002D5B"/>
                </a:solidFill>
              </a:rPr>
              <a:t>in New York City and Washington DC.</a:t>
            </a:r>
          </a:p>
          <a:p>
            <a:pPr eaLnBrk="1" hangingPunct="1">
              <a:spcBef>
                <a:spcPct val="50000"/>
              </a:spcBef>
            </a:pPr>
            <a:r>
              <a:rPr lang="en-GB" altLang="de-DE" sz="1000">
                <a:solidFill>
                  <a:srgbClr val="002D5B"/>
                </a:solidFill>
              </a:rPr>
              <a:t>This material is for general information only and is not intended to provide legal advice. </a:t>
            </a:r>
          </a:p>
          <a:p>
            <a:pPr eaLnBrk="1" hangingPunct="1">
              <a:spcBef>
                <a:spcPct val="50000"/>
              </a:spcBef>
            </a:pPr>
            <a:r>
              <a:rPr lang="en-GB" altLang="de-DE" sz="1000">
                <a:solidFill>
                  <a:srgbClr val="002D5B"/>
                </a:solidFill>
              </a:rPr>
              <a:t>© Freshfields Bruckhaus Deringer </a:t>
            </a:r>
            <a:r>
              <a:rPr lang="en-GB" altLang="de-DE" sz="900">
                <a:solidFill>
                  <a:srgbClr val="002D5B"/>
                </a:solidFill>
              </a:rPr>
              <a:t>LLP </a:t>
            </a:r>
            <a:r>
              <a:rPr lang="en-GB" altLang="de-DE" sz="1000">
                <a:solidFill>
                  <a:srgbClr val="002D5B"/>
                </a:solidFill>
              </a:rPr>
              <a:t>2015 </a:t>
            </a:r>
          </a:p>
        </p:txBody>
      </p:sp>
      <p:sp>
        <p:nvSpPr>
          <p:cNvPr id="7" name="Rectangle 2"/>
          <p:cNvSpPr>
            <a:spLocks noGrp="1" noChangeArrowheads="1"/>
          </p:cNvSpPr>
          <p:nvPr>
            <p:ph type="title"/>
          </p:nvPr>
        </p:nvSpPr>
        <p:spPr bwMode="auto">
          <a:xfrm>
            <a:off x="358775" y="358775"/>
            <a:ext cx="8367713" cy="576263"/>
          </a:xfrm>
          <a:prstGeom prst="rect">
            <a:avLst/>
          </a:prstGeom>
          <a:noFill/>
          <a:ln>
            <a:noFill/>
          </a:ln>
          <a:effectLst/>
          <a:extLst/>
        </p:spPr>
        <p:txBody>
          <a:bodyPr/>
          <a:lstStyle/>
          <a:p>
            <a:pPr lvl="0"/>
            <a:r>
              <a:rPr lang="en-GB" dirty="0" smtClean="0"/>
              <a:t>Click to edit Master title style</a:t>
            </a:r>
          </a:p>
        </p:txBody>
      </p:sp>
    </p:spTree>
    <p:extLst>
      <p:ext uri="{BB962C8B-B14F-4D97-AF65-F5344CB8AC3E}">
        <p14:creationId xmlns:p14="http://schemas.microsoft.com/office/powerpoint/2010/main" val="506263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3482975" y="6508750"/>
            <a:ext cx="2159000" cy="152400"/>
          </a:xfrm>
          <a:prstGeom prst="rect">
            <a:avLst/>
          </a:prstGeom>
        </p:spPr>
        <p:txBody>
          <a:bodyPr/>
          <a:lstStyle>
            <a:lvl1pPr>
              <a:defRPr/>
            </a:lvl1pPr>
          </a:lstStyle>
          <a:p>
            <a:pPr>
              <a:defRPr/>
            </a:pPr>
            <a:r>
              <a:rPr lang="en-GB" altLang="en-US"/>
              <a:t>Footer</a:t>
            </a:r>
          </a:p>
        </p:txBody>
      </p:sp>
      <p:sp>
        <p:nvSpPr>
          <p:cNvPr id="3" name="Rectangle 2"/>
          <p:cNvSpPr>
            <a:spLocks noGrp="1" noChangeArrowheads="1"/>
          </p:cNvSpPr>
          <p:nvPr>
            <p:ph type="sldNum" sz="quarter" idx="11"/>
          </p:nvPr>
        </p:nvSpPr>
        <p:spPr/>
        <p:txBody>
          <a:bodyPr/>
          <a:lstStyle>
            <a:lvl1pPr>
              <a:defRPr>
                <a:solidFill>
                  <a:schemeClr val="tx1"/>
                </a:solidFill>
                <a:cs typeface="Arial" pitchFamily="34" charset="0"/>
              </a:defRPr>
            </a:lvl1pPr>
          </a:lstStyle>
          <a:p>
            <a:pPr>
              <a:defRPr/>
            </a:pPr>
            <a:fld id="{363BF6B2-0584-4BE0-BD05-A2A04770BD97}" type="slidenum">
              <a:rPr lang="en-GB" altLang="en-US"/>
              <a:pPr>
                <a:defRPr/>
              </a:pPr>
              <a:t>‹#›</a:t>
            </a:fld>
            <a:endParaRPr lang="en-GB" altLang="en-US"/>
          </a:p>
        </p:txBody>
      </p:sp>
      <p:sp>
        <p:nvSpPr>
          <p:cNvPr id="4" name="Rectangle 11"/>
          <p:cNvSpPr>
            <a:spLocks noGrp="1" noChangeArrowheads="1"/>
          </p:cNvSpPr>
          <p:nvPr>
            <p:ph type="dt" sz="half" idx="12"/>
          </p:nvPr>
        </p:nvSpPr>
        <p:spPr>
          <a:xfrm>
            <a:off x="5948363" y="6510338"/>
            <a:ext cx="2133600" cy="150812"/>
          </a:xfrm>
          <a:prstGeom prst="rect">
            <a:avLst/>
          </a:prstGeom>
        </p:spPr>
        <p:txBody>
          <a:bodyPr/>
          <a:lstStyle>
            <a:lvl1pPr>
              <a:defRPr/>
            </a:lvl1pPr>
          </a:lstStyle>
          <a:p>
            <a:pPr>
              <a:defRPr/>
            </a:pPr>
            <a:fld id="{E2F9BBD4-A1FE-42D2-B368-7083AB1004BC}" type="datetime1">
              <a:rPr lang="de-DE" altLang="en-US"/>
              <a:pPr>
                <a:defRPr/>
              </a:pPr>
              <a:t>13.09.2016</a:t>
            </a:fld>
            <a:endParaRPr lang="en-GB" altLang="en-US"/>
          </a:p>
        </p:txBody>
      </p:sp>
    </p:spTree>
    <p:extLst>
      <p:ext uri="{BB962C8B-B14F-4D97-AF65-F5344CB8AC3E}">
        <p14:creationId xmlns:p14="http://schemas.microsoft.com/office/powerpoint/2010/main" val="322070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4" name="Rectangle 9"/>
          <p:cNvSpPr>
            <a:spLocks noGrp="1" noChangeArrowheads="1"/>
          </p:cNvSpPr>
          <p:nvPr>
            <p:ph type="sldNum" sz="quarter" idx="11"/>
          </p:nvPr>
        </p:nvSpPr>
        <p:spPr>
          <a:ln/>
        </p:spPr>
        <p:txBody>
          <a:bodyPr/>
          <a:lstStyle>
            <a:lvl1pPr>
              <a:defRPr/>
            </a:lvl1pPr>
          </a:lstStyle>
          <a:p>
            <a:pPr>
              <a:defRPr/>
            </a:pPr>
            <a:fld id="{A5055C40-65E3-4850-9E4A-C639C307F093}" type="slidenum">
              <a:rPr lang="en-GB" altLang="en-US"/>
              <a:pPr>
                <a:defRPr/>
              </a:pPr>
              <a:t>‹#›</a:t>
            </a:fld>
            <a:endParaRPr lang="en-GB" altLang="en-US"/>
          </a:p>
        </p:txBody>
      </p:sp>
      <p:sp>
        <p:nvSpPr>
          <p:cNvPr id="5" name="Rectangle 11"/>
          <p:cNvSpPr>
            <a:spLocks noGrp="1" noChangeArrowheads="1"/>
          </p:cNvSpPr>
          <p:nvPr>
            <p:ph type="dt" sz="half" idx="12"/>
          </p:nvPr>
        </p:nvSpPr>
        <p:spPr>
          <a:ln/>
        </p:spPr>
        <p:txBody>
          <a:bodyPr/>
          <a:lstStyle>
            <a:lvl1pPr>
              <a:defRPr/>
            </a:lvl1pPr>
          </a:lstStyle>
          <a:p>
            <a:pPr>
              <a:defRPr/>
            </a:pPr>
            <a:fld id="{062CDB0C-9DBE-4E5F-8893-EDBF8F7378FD}" type="datetime1">
              <a:rPr lang="de-DE" altLang="en-US"/>
              <a:pPr>
                <a:defRPr/>
              </a:pPr>
              <a:t>13.09.2016</a:t>
            </a:fld>
            <a:endParaRPr lang="en-GB" altLang="en-US"/>
          </a:p>
        </p:txBody>
      </p:sp>
    </p:spTree>
    <p:extLst>
      <p:ext uri="{BB962C8B-B14F-4D97-AF65-F5344CB8AC3E}">
        <p14:creationId xmlns:p14="http://schemas.microsoft.com/office/powerpoint/2010/main" val="19496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3" name="Rectangle 9"/>
          <p:cNvSpPr>
            <a:spLocks noGrp="1" noChangeArrowheads="1"/>
          </p:cNvSpPr>
          <p:nvPr>
            <p:ph type="sldNum" sz="quarter" idx="11"/>
          </p:nvPr>
        </p:nvSpPr>
        <p:spPr>
          <a:ln/>
        </p:spPr>
        <p:txBody>
          <a:bodyPr/>
          <a:lstStyle>
            <a:lvl1pPr>
              <a:defRPr/>
            </a:lvl1pPr>
          </a:lstStyle>
          <a:p>
            <a:pPr>
              <a:defRPr/>
            </a:pPr>
            <a:fld id="{ECD6A16D-D157-42A9-98ED-9A954479D03F}" type="slidenum">
              <a:rPr lang="en-GB" altLang="en-US"/>
              <a:pPr>
                <a:defRPr/>
              </a:pPr>
              <a:t>‹#›</a:t>
            </a:fld>
            <a:endParaRPr lang="en-GB" altLang="en-US"/>
          </a:p>
        </p:txBody>
      </p:sp>
      <p:sp>
        <p:nvSpPr>
          <p:cNvPr id="4" name="Rectangle 11"/>
          <p:cNvSpPr>
            <a:spLocks noGrp="1" noChangeArrowheads="1"/>
          </p:cNvSpPr>
          <p:nvPr>
            <p:ph type="dt" sz="half" idx="12"/>
          </p:nvPr>
        </p:nvSpPr>
        <p:spPr>
          <a:ln/>
        </p:spPr>
        <p:txBody>
          <a:bodyPr/>
          <a:lstStyle>
            <a:lvl1pPr>
              <a:defRPr/>
            </a:lvl1pPr>
          </a:lstStyle>
          <a:p>
            <a:pPr>
              <a:defRPr/>
            </a:pPr>
            <a:fld id="{400DCCA3-58B5-457B-B0AD-10654E88E8AC}" type="datetime1">
              <a:rPr lang="de-DE" altLang="en-US"/>
              <a:pPr>
                <a:defRPr/>
              </a:pPr>
              <a:t>13.09.2016</a:t>
            </a:fld>
            <a:endParaRPr lang="en-GB" altLang="en-US"/>
          </a:p>
        </p:txBody>
      </p:sp>
    </p:spTree>
    <p:extLst>
      <p:ext uri="{BB962C8B-B14F-4D97-AF65-F5344CB8AC3E}">
        <p14:creationId xmlns:p14="http://schemas.microsoft.com/office/powerpoint/2010/main" val="3138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9"/>
          <p:cNvSpPr>
            <a:spLocks noGrp="1" noChangeArrowheads="1"/>
          </p:cNvSpPr>
          <p:nvPr>
            <p:ph type="sldNum" sz="quarter" idx="11"/>
          </p:nvPr>
        </p:nvSpPr>
        <p:spPr>
          <a:ln/>
        </p:spPr>
        <p:txBody>
          <a:bodyPr/>
          <a:lstStyle>
            <a:lvl1pPr>
              <a:defRPr/>
            </a:lvl1pPr>
          </a:lstStyle>
          <a:p>
            <a:pPr>
              <a:defRPr/>
            </a:pPr>
            <a:fld id="{D30825FE-CFA9-4D1C-B817-5966E18F7B9B}" type="slidenum">
              <a:rPr lang="en-GB" altLang="en-US"/>
              <a:pPr>
                <a:defRPr/>
              </a:pPr>
              <a:t>‹#›</a:t>
            </a:fld>
            <a:endParaRPr lang="en-GB" altLang="en-US"/>
          </a:p>
        </p:txBody>
      </p:sp>
      <p:sp>
        <p:nvSpPr>
          <p:cNvPr id="7" name="Rectangle 11"/>
          <p:cNvSpPr>
            <a:spLocks noGrp="1" noChangeArrowheads="1"/>
          </p:cNvSpPr>
          <p:nvPr>
            <p:ph type="dt" sz="half" idx="12"/>
          </p:nvPr>
        </p:nvSpPr>
        <p:spPr>
          <a:ln/>
        </p:spPr>
        <p:txBody>
          <a:bodyPr/>
          <a:lstStyle>
            <a:lvl1pPr>
              <a:defRPr/>
            </a:lvl1pPr>
          </a:lstStyle>
          <a:p>
            <a:pPr>
              <a:defRPr/>
            </a:pPr>
            <a:fld id="{A218E0DA-40CE-4688-AD3D-A9047DC15F9C}" type="datetime1">
              <a:rPr lang="de-DE" altLang="en-US"/>
              <a:pPr>
                <a:defRPr/>
              </a:pPr>
              <a:t>13.09.2016</a:t>
            </a:fld>
            <a:endParaRPr lang="en-GB" altLang="en-US"/>
          </a:p>
        </p:txBody>
      </p:sp>
    </p:spTree>
    <p:extLst>
      <p:ext uri="{BB962C8B-B14F-4D97-AF65-F5344CB8AC3E}">
        <p14:creationId xmlns:p14="http://schemas.microsoft.com/office/powerpoint/2010/main" val="163571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9"/>
          <p:cNvSpPr>
            <a:spLocks noGrp="1" noChangeArrowheads="1"/>
          </p:cNvSpPr>
          <p:nvPr>
            <p:ph type="sldNum" sz="quarter" idx="11"/>
          </p:nvPr>
        </p:nvSpPr>
        <p:spPr>
          <a:ln/>
        </p:spPr>
        <p:txBody>
          <a:bodyPr/>
          <a:lstStyle>
            <a:lvl1pPr>
              <a:defRPr/>
            </a:lvl1pPr>
          </a:lstStyle>
          <a:p>
            <a:pPr>
              <a:defRPr/>
            </a:pPr>
            <a:fld id="{5C01522C-8C92-4E56-96C3-D73EAC0189D5}" type="slidenum">
              <a:rPr lang="en-GB" altLang="en-US"/>
              <a:pPr>
                <a:defRPr/>
              </a:pPr>
              <a:t>‹#›</a:t>
            </a:fld>
            <a:endParaRPr lang="en-GB" altLang="en-US"/>
          </a:p>
        </p:txBody>
      </p:sp>
      <p:sp>
        <p:nvSpPr>
          <p:cNvPr id="7" name="Rectangle 11"/>
          <p:cNvSpPr>
            <a:spLocks noGrp="1" noChangeArrowheads="1"/>
          </p:cNvSpPr>
          <p:nvPr>
            <p:ph type="dt" sz="half" idx="12"/>
          </p:nvPr>
        </p:nvSpPr>
        <p:spPr>
          <a:ln/>
        </p:spPr>
        <p:txBody>
          <a:bodyPr/>
          <a:lstStyle>
            <a:lvl1pPr>
              <a:defRPr/>
            </a:lvl1pPr>
          </a:lstStyle>
          <a:p>
            <a:pPr>
              <a:defRPr/>
            </a:pPr>
            <a:fld id="{431F0321-3810-4787-B0E9-10CD50A57D9A}" type="datetime1">
              <a:rPr lang="de-DE" altLang="en-US"/>
              <a:pPr>
                <a:defRPr/>
              </a:pPr>
              <a:t>13.09.2016</a:t>
            </a:fld>
            <a:endParaRPr lang="en-GB" altLang="en-US"/>
          </a:p>
        </p:txBody>
      </p:sp>
    </p:spTree>
    <p:extLst>
      <p:ext uri="{BB962C8B-B14F-4D97-AF65-F5344CB8AC3E}">
        <p14:creationId xmlns:p14="http://schemas.microsoft.com/office/powerpoint/2010/main" val="291738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79388"/>
            <a:ext cx="83486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58775" y="1150938"/>
            <a:ext cx="8348663" cy="5038725"/>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ChangeArrowheads="1"/>
          </p:cNvSpPr>
          <p:nvPr/>
        </p:nvSpPr>
        <p:spPr bwMode="auto">
          <a:xfrm>
            <a:off x="0" y="0"/>
            <a:ext cx="9144000" cy="6858000"/>
          </a:xfrm>
          <a:prstGeom prst="rect">
            <a:avLst/>
          </a:prstGeom>
          <a:noFill/>
          <a:ln w="6350">
            <a:solidFill>
              <a:srgbClr val="0C20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de-DE" smtClean="0"/>
          </a:p>
        </p:txBody>
      </p:sp>
      <p:sp>
        <p:nvSpPr>
          <p:cNvPr id="1029" name="Line 5"/>
          <p:cNvSpPr>
            <a:spLocks noChangeShapeType="1"/>
          </p:cNvSpPr>
          <p:nvPr/>
        </p:nvSpPr>
        <p:spPr bwMode="auto">
          <a:xfrm>
            <a:off x="358775" y="971550"/>
            <a:ext cx="8348663" cy="0"/>
          </a:xfrm>
          <a:prstGeom prst="line">
            <a:avLst/>
          </a:prstGeom>
          <a:noFill/>
          <a:ln w="19050">
            <a:solidFill>
              <a:srgbClr val="3A8FC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 name="Line 6"/>
          <p:cNvSpPr>
            <a:spLocks noChangeShapeType="1"/>
          </p:cNvSpPr>
          <p:nvPr/>
        </p:nvSpPr>
        <p:spPr bwMode="auto">
          <a:xfrm>
            <a:off x="358775" y="6332538"/>
            <a:ext cx="30591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84808" name="Rectangle 8"/>
          <p:cNvSpPr>
            <a:spLocks noGrp="1" noChangeArrowheads="1"/>
          </p:cNvSpPr>
          <p:nvPr>
            <p:ph type="ftr" sz="quarter" idx="3"/>
          </p:nvPr>
        </p:nvSpPr>
        <p:spPr bwMode="auto">
          <a:xfrm>
            <a:off x="3482975" y="6508750"/>
            <a:ext cx="2159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defRPr sz="1000">
                <a:solidFill>
                  <a:srgbClr val="0B1A40"/>
                </a:solidFill>
                <a:latin typeface="Arial" charset="0"/>
                <a:cs typeface="Arial" charset="0"/>
              </a:defRPr>
            </a:lvl1pPr>
          </a:lstStyle>
          <a:p>
            <a:pPr>
              <a:defRPr/>
            </a:pPr>
            <a:r>
              <a:rPr lang="en-GB" altLang="en-US"/>
              <a:t>Footer</a:t>
            </a:r>
          </a:p>
        </p:txBody>
      </p:sp>
      <p:sp>
        <p:nvSpPr>
          <p:cNvPr id="1484809" name="Rectangle 9"/>
          <p:cNvSpPr>
            <a:spLocks noGrp="1" noChangeArrowheads="1"/>
          </p:cNvSpPr>
          <p:nvPr>
            <p:ph type="sldNum" sz="quarter" idx="4"/>
          </p:nvPr>
        </p:nvSpPr>
        <p:spPr bwMode="auto">
          <a:xfrm>
            <a:off x="8388350" y="6508750"/>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000">
                <a:solidFill>
                  <a:srgbClr val="0B1A40"/>
                </a:solidFill>
                <a:latin typeface="Arial" charset="0"/>
                <a:cs typeface="Arial" charset="0"/>
              </a:defRPr>
            </a:lvl1pPr>
          </a:lstStyle>
          <a:p>
            <a:pPr>
              <a:defRPr/>
            </a:pPr>
            <a:fld id="{AA67B0CC-4F36-4D78-95CE-271EE59BAF7F}" type="slidenum">
              <a:rPr lang="en-GB" altLang="en-US"/>
              <a:pPr>
                <a:defRPr/>
              </a:pPr>
              <a:t>‹#›</a:t>
            </a:fld>
            <a:endParaRPr lang="en-GB" altLang="en-US"/>
          </a:p>
        </p:txBody>
      </p:sp>
      <p:sp>
        <p:nvSpPr>
          <p:cNvPr id="1484811" name="Rectangle 11"/>
          <p:cNvSpPr>
            <a:spLocks noGrp="1" noChangeArrowheads="1"/>
          </p:cNvSpPr>
          <p:nvPr>
            <p:ph type="dt" sz="half" idx="2"/>
          </p:nvPr>
        </p:nvSpPr>
        <p:spPr bwMode="auto">
          <a:xfrm>
            <a:off x="5948363" y="6510338"/>
            <a:ext cx="2133600"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defRPr sz="1000">
                <a:solidFill>
                  <a:srgbClr val="0B1A40"/>
                </a:solidFill>
                <a:latin typeface="Arial" charset="0"/>
                <a:cs typeface="Arial" charset="0"/>
              </a:defRPr>
            </a:lvl1pPr>
          </a:lstStyle>
          <a:p>
            <a:pPr>
              <a:defRPr/>
            </a:pPr>
            <a:fld id="{F6985FD5-423F-46D1-A179-37C857B84D17}" type="datetime1">
              <a:rPr lang="de-DE" altLang="en-US"/>
              <a:pPr>
                <a:defRPr/>
              </a:pPr>
              <a:t>13.09.2016</a:t>
            </a:fld>
            <a:endParaRPr lang="en-GB" altLang="en-US"/>
          </a:p>
        </p:txBody>
      </p:sp>
      <p:pic>
        <p:nvPicPr>
          <p:cNvPr id="1034" name="Picture 13" descr="FBD_Full_logo_295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 y="6440488"/>
            <a:ext cx="28321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3"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hdr="0" ftr="0" dt="0"/>
  <p:txStyles>
    <p:titleStyle>
      <a:lvl1pPr algn="l" rtl="0" eaLnBrk="0" fontAlgn="base" hangingPunct="0">
        <a:spcBef>
          <a:spcPct val="0"/>
        </a:spcBef>
        <a:spcAft>
          <a:spcPct val="0"/>
        </a:spcAft>
        <a:defRPr sz="2600">
          <a:solidFill>
            <a:srgbClr val="0B1A40"/>
          </a:solidFill>
          <a:latin typeface="+mj-lt"/>
          <a:ea typeface="+mj-ea"/>
          <a:cs typeface="+mj-cs"/>
        </a:defRPr>
      </a:lvl1pPr>
      <a:lvl2pPr algn="l" rtl="0" eaLnBrk="0" fontAlgn="base" hangingPunct="0">
        <a:spcBef>
          <a:spcPct val="0"/>
        </a:spcBef>
        <a:spcAft>
          <a:spcPct val="0"/>
        </a:spcAft>
        <a:defRPr sz="2600">
          <a:solidFill>
            <a:srgbClr val="0B1A40"/>
          </a:solidFill>
          <a:latin typeface="Georgia" pitchFamily="18" charset="0"/>
          <a:cs typeface="Arial" charset="0"/>
        </a:defRPr>
      </a:lvl2pPr>
      <a:lvl3pPr algn="l" rtl="0" eaLnBrk="0" fontAlgn="base" hangingPunct="0">
        <a:spcBef>
          <a:spcPct val="0"/>
        </a:spcBef>
        <a:spcAft>
          <a:spcPct val="0"/>
        </a:spcAft>
        <a:defRPr sz="2600">
          <a:solidFill>
            <a:srgbClr val="0B1A40"/>
          </a:solidFill>
          <a:latin typeface="Georgia" pitchFamily="18" charset="0"/>
          <a:cs typeface="Arial" charset="0"/>
        </a:defRPr>
      </a:lvl3pPr>
      <a:lvl4pPr algn="l" rtl="0" eaLnBrk="0" fontAlgn="base" hangingPunct="0">
        <a:spcBef>
          <a:spcPct val="0"/>
        </a:spcBef>
        <a:spcAft>
          <a:spcPct val="0"/>
        </a:spcAft>
        <a:defRPr sz="2600">
          <a:solidFill>
            <a:srgbClr val="0B1A40"/>
          </a:solidFill>
          <a:latin typeface="Georgia" pitchFamily="18" charset="0"/>
          <a:cs typeface="Arial" charset="0"/>
        </a:defRPr>
      </a:lvl4pPr>
      <a:lvl5pPr algn="l" rtl="0" eaLnBrk="0" fontAlgn="base" hangingPunct="0">
        <a:spcBef>
          <a:spcPct val="0"/>
        </a:spcBef>
        <a:spcAft>
          <a:spcPct val="0"/>
        </a:spcAft>
        <a:defRPr sz="2600">
          <a:solidFill>
            <a:srgbClr val="0B1A40"/>
          </a:solidFill>
          <a:latin typeface="Georgia" pitchFamily="18" charset="0"/>
          <a:cs typeface="Arial" charset="0"/>
        </a:defRPr>
      </a:lvl5pPr>
      <a:lvl6pPr marL="457200" algn="l" rtl="0" fontAlgn="base">
        <a:spcBef>
          <a:spcPct val="0"/>
        </a:spcBef>
        <a:spcAft>
          <a:spcPct val="0"/>
        </a:spcAft>
        <a:defRPr sz="2600">
          <a:solidFill>
            <a:srgbClr val="0B1A40"/>
          </a:solidFill>
          <a:latin typeface="Georgia" pitchFamily="18" charset="0"/>
          <a:cs typeface="Arial" charset="0"/>
        </a:defRPr>
      </a:lvl6pPr>
      <a:lvl7pPr marL="914400" algn="l" rtl="0" fontAlgn="base">
        <a:spcBef>
          <a:spcPct val="0"/>
        </a:spcBef>
        <a:spcAft>
          <a:spcPct val="0"/>
        </a:spcAft>
        <a:defRPr sz="2600">
          <a:solidFill>
            <a:srgbClr val="0B1A40"/>
          </a:solidFill>
          <a:latin typeface="Georgia" pitchFamily="18" charset="0"/>
          <a:cs typeface="Arial" charset="0"/>
        </a:defRPr>
      </a:lvl7pPr>
      <a:lvl8pPr marL="1371600" algn="l" rtl="0" fontAlgn="base">
        <a:spcBef>
          <a:spcPct val="0"/>
        </a:spcBef>
        <a:spcAft>
          <a:spcPct val="0"/>
        </a:spcAft>
        <a:defRPr sz="2600">
          <a:solidFill>
            <a:srgbClr val="0B1A40"/>
          </a:solidFill>
          <a:latin typeface="Georgia" pitchFamily="18" charset="0"/>
          <a:cs typeface="Arial" charset="0"/>
        </a:defRPr>
      </a:lvl8pPr>
      <a:lvl9pPr marL="1828800" algn="l" rtl="0" fontAlgn="base">
        <a:spcBef>
          <a:spcPct val="0"/>
        </a:spcBef>
        <a:spcAft>
          <a:spcPct val="0"/>
        </a:spcAft>
        <a:defRPr sz="2600">
          <a:solidFill>
            <a:srgbClr val="0B1A40"/>
          </a:solidFill>
          <a:latin typeface="Georgia" pitchFamily="18" charset="0"/>
          <a:cs typeface="Arial" charset="0"/>
        </a:defRPr>
      </a:lvl9pPr>
    </p:titleStyle>
    <p:bodyStyle>
      <a:lvl1pPr algn="l" rtl="0" eaLnBrk="0" fontAlgn="base" hangingPunct="0">
        <a:lnSpc>
          <a:spcPct val="90000"/>
        </a:lnSpc>
        <a:spcBef>
          <a:spcPct val="20000"/>
        </a:spcBef>
        <a:spcAft>
          <a:spcPct val="20000"/>
        </a:spcAft>
        <a:buClr>
          <a:schemeClr val="accent2"/>
        </a:buClr>
        <a:defRPr sz="2000">
          <a:solidFill>
            <a:schemeClr val="accent2"/>
          </a:solidFill>
          <a:latin typeface="+mn-lt"/>
          <a:ea typeface="+mn-ea"/>
          <a:cs typeface="+mn-cs"/>
        </a:defRPr>
      </a:lvl1pPr>
      <a:lvl2pPr marL="1588" algn="l" rtl="0" eaLnBrk="0" fontAlgn="base" hangingPunct="0">
        <a:lnSpc>
          <a:spcPct val="90000"/>
        </a:lnSpc>
        <a:spcBef>
          <a:spcPct val="20000"/>
        </a:spcBef>
        <a:spcAft>
          <a:spcPct val="20000"/>
        </a:spcAft>
        <a:buClr>
          <a:srgbClr val="0B1A40"/>
        </a:buClr>
        <a:defRPr>
          <a:solidFill>
            <a:srgbClr val="0B1A40"/>
          </a:solidFill>
          <a:latin typeface="+mn-lt"/>
          <a:cs typeface="+mn-cs"/>
        </a:defRPr>
      </a:lvl2pPr>
      <a:lvl3pPr marL="266700" indent="-263525" algn="l" rtl="0" eaLnBrk="0" fontAlgn="base" hangingPunct="0">
        <a:lnSpc>
          <a:spcPct val="90000"/>
        </a:lnSpc>
        <a:spcBef>
          <a:spcPct val="20000"/>
        </a:spcBef>
        <a:spcAft>
          <a:spcPct val="20000"/>
        </a:spcAft>
        <a:buClr>
          <a:srgbClr val="0B1A40"/>
        </a:buClr>
        <a:buChar char="•"/>
        <a:defRPr>
          <a:solidFill>
            <a:srgbClr val="0B1A40"/>
          </a:solidFill>
          <a:latin typeface="+mn-lt"/>
          <a:cs typeface="+mn-cs"/>
        </a:defRPr>
      </a:lvl3pPr>
      <a:lvl4pPr marL="533400" indent="-265113" algn="l" rtl="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mn-lt"/>
          <a:cs typeface="+mn-cs"/>
        </a:defRPr>
      </a:lvl4pPr>
      <a:lvl5pPr marL="812800" indent="-277813" algn="l" rtl="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mn-lt"/>
          <a:cs typeface="+mn-cs"/>
        </a:defRPr>
      </a:lvl5pPr>
      <a:lvl6pPr marL="12700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6pPr>
      <a:lvl7pPr marL="17272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7pPr>
      <a:lvl8pPr marL="21844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8pPr>
      <a:lvl9pPr marL="26416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8775" y="6008688"/>
            <a:ext cx="431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358775" y="57578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p:txBody>
      </p:sp>
      <p:pic>
        <p:nvPicPr>
          <p:cNvPr id="2052" name="Picture 16" descr="FBD_Full_logo_295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 y="358775"/>
            <a:ext cx="35480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rtl="0" eaLnBrk="0" fontAlgn="base" hangingPunct="0">
        <a:spcBef>
          <a:spcPct val="0"/>
        </a:spcBef>
        <a:spcAft>
          <a:spcPct val="0"/>
        </a:spcAft>
        <a:defRPr sz="1400">
          <a:solidFill>
            <a:srgbClr val="0B1A40"/>
          </a:solidFill>
          <a:latin typeface="+mj-lt"/>
          <a:ea typeface="+mj-ea"/>
          <a:cs typeface="+mj-cs"/>
        </a:defRPr>
      </a:lvl1pPr>
      <a:lvl2pPr algn="l" rtl="0" eaLnBrk="0" fontAlgn="base" hangingPunct="0">
        <a:spcBef>
          <a:spcPct val="0"/>
        </a:spcBef>
        <a:spcAft>
          <a:spcPct val="0"/>
        </a:spcAft>
        <a:defRPr sz="1400">
          <a:solidFill>
            <a:srgbClr val="0B1A40"/>
          </a:solidFill>
          <a:latin typeface="Georgia" pitchFamily="18" charset="0"/>
          <a:cs typeface="Arial" charset="0"/>
        </a:defRPr>
      </a:lvl2pPr>
      <a:lvl3pPr algn="l" rtl="0" eaLnBrk="0" fontAlgn="base" hangingPunct="0">
        <a:spcBef>
          <a:spcPct val="0"/>
        </a:spcBef>
        <a:spcAft>
          <a:spcPct val="0"/>
        </a:spcAft>
        <a:defRPr sz="1400">
          <a:solidFill>
            <a:srgbClr val="0B1A40"/>
          </a:solidFill>
          <a:latin typeface="Georgia" pitchFamily="18" charset="0"/>
          <a:cs typeface="Arial" charset="0"/>
        </a:defRPr>
      </a:lvl3pPr>
      <a:lvl4pPr algn="l" rtl="0" eaLnBrk="0" fontAlgn="base" hangingPunct="0">
        <a:spcBef>
          <a:spcPct val="0"/>
        </a:spcBef>
        <a:spcAft>
          <a:spcPct val="0"/>
        </a:spcAft>
        <a:defRPr sz="1400">
          <a:solidFill>
            <a:srgbClr val="0B1A40"/>
          </a:solidFill>
          <a:latin typeface="Georgia" pitchFamily="18" charset="0"/>
          <a:cs typeface="Arial" charset="0"/>
        </a:defRPr>
      </a:lvl4pPr>
      <a:lvl5pPr algn="l" rtl="0" eaLnBrk="0" fontAlgn="base" hangingPunct="0">
        <a:spcBef>
          <a:spcPct val="0"/>
        </a:spcBef>
        <a:spcAft>
          <a:spcPct val="0"/>
        </a:spcAft>
        <a:defRPr sz="1400">
          <a:solidFill>
            <a:srgbClr val="0B1A40"/>
          </a:solidFill>
          <a:latin typeface="Georgia" pitchFamily="18" charset="0"/>
          <a:cs typeface="Arial" charset="0"/>
        </a:defRPr>
      </a:lvl5pPr>
      <a:lvl6pPr marL="457200" algn="l" rtl="0" fontAlgn="base">
        <a:spcBef>
          <a:spcPct val="0"/>
        </a:spcBef>
        <a:spcAft>
          <a:spcPct val="0"/>
        </a:spcAft>
        <a:defRPr sz="1400">
          <a:solidFill>
            <a:srgbClr val="0B1A40"/>
          </a:solidFill>
          <a:latin typeface="Georgia" pitchFamily="18" charset="0"/>
          <a:cs typeface="Arial" charset="0"/>
        </a:defRPr>
      </a:lvl6pPr>
      <a:lvl7pPr marL="914400" algn="l" rtl="0" fontAlgn="base">
        <a:spcBef>
          <a:spcPct val="0"/>
        </a:spcBef>
        <a:spcAft>
          <a:spcPct val="0"/>
        </a:spcAft>
        <a:defRPr sz="1400">
          <a:solidFill>
            <a:srgbClr val="0B1A40"/>
          </a:solidFill>
          <a:latin typeface="Georgia" pitchFamily="18" charset="0"/>
          <a:cs typeface="Arial" charset="0"/>
        </a:defRPr>
      </a:lvl7pPr>
      <a:lvl8pPr marL="1371600" algn="l" rtl="0" fontAlgn="base">
        <a:spcBef>
          <a:spcPct val="0"/>
        </a:spcBef>
        <a:spcAft>
          <a:spcPct val="0"/>
        </a:spcAft>
        <a:defRPr sz="1400">
          <a:solidFill>
            <a:srgbClr val="0B1A40"/>
          </a:solidFill>
          <a:latin typeface="Georgia" pitchFamily="18" charset="0"/>
          <a:cs typeface="Arial" charset="0"/>
        </a:defRPr>
      </a:lvl8pPr>
      <a:lvl9pPr marL="1828800" algn="l" rtl="0" fontAlgn="base">
        <a:spcBef>
          <a:spcPct val="0"/>
        </a:spcBef>
        <a:spcAft>
          <a:spcPct val="0"/>
        </a:spcAft>
        <a:defRPr sz="1400">
          <a:solidFill>
            <a:srgbClr val="0B1A40"/>
          </a:solidFill>
          <a:latin typeface="Georgia" pitchFamily="18" charset="0"/>
          <a:cs typeface="Arial" charset="0"/>
        </a:defRPr>
      </a:lvl9pPr>
    </p:titleStyle>
    <p:bodyStyle>
      <a:lvl1pPr algn="l" rtl="0" eaLnBrk="0" fontAlgn="base" hangingPunct="0">
        <a:lnSpc>
          <a:spcPct val="95000"/>
        </a:lnSpc>
        <a:spcBef>
          <a:spcPct val="20000"/>
        </a:spcBef>
        <a:spcAft>
          <a:spcPct val="40000"/>
        </a:spcAft>
        <a:defRPr sz="1100" b="1">
          <a:solidFill>
            <a:schemeClr val="accent2"/>
          </a:solidFill>
          <a:latin typeface="+mn-lt"/>
          <a:ea typeface="+mn-ea"/>
          <a:cs typeface="+mn-cs"/>
        </a:defRPr>
      </a:lvl1pPr>
      <a:lvl2pPr marL="179388" algn="l" rtl="0" eaLnBrk="0" fontAlgn="base" hangingPunct="0">
        <a:spcBef>
          <a:spcPct val="20000"/>
        </a:spcBef>
        <a:spcAft>
          <a:spcPct val="0"/>
        </a:spcAft>
        <a:buChar char="–"/>
        <a:defRPr sz="2800">
          <a:solidFill>
            <a:schemeClr val="tx1"/>
          </a:solidFill>
          <a:latin typeface="Arial" charset="0"/>
          <a:cs typeface="+mn-cs"/>
        </a:defRPr>
      </a:lvl2pPr>
      <a:lvl3pPr marL="541338" indent="85725" algn="l" rtl="0" eaLnBrk="0" fontAlgn="base" hangingPunct="0">
        <a:spcBef>
          <a:spcPct val="20000"/>
        </a:spcBef>
        <a:spcAft>
          <a:spcPct val="0"/>
        </a:spcAft>
        <a:buChar char="•"/>
        <a:defRPr sz="2400">
          <a:solidFill>
            <a:schemeClr val="tx1"/>
          </a:solidFill>
          <a:latin typeface="Arial" charset="0"/>
          <a:cs typeface="+mn-cs"/>
        </a:defRPr>
      </a:lvl3pPr>
      <a:lvl4pPr marL="901700" indent="85725" algn="l" rtl="0" eaLnBrk="0" fontAlgn="base" hangingPunct="0">
        <a:spcBef>
          <a:spcPct val="20000"/>
        </a:spcBef>
        <a:spcAft>
          <a:spcPct val="0"/>
        </a:spcAft>
        <a:buChar char="–"/>
        <a:defRPr sz="2000">
          <a:solidFill>
            <a:schemeClr val="tx1"/>
          </a:solidFill>
          <a:latin typeface="Arial" charset="0"/>
          <a:cs typeface="+mn-cs"/>
        </a:defRPr>
      </a:lvl4pPr>
      <a:lvl5pPr marL="1258888" indent="85725" algn="l" rtl="0" eaLnBrk="0" fontAlgn="base" hangingPunct="0">
        <a:spcBef>
          <a:spcPct val="20000"/>
        </a:spcBef>
        <a:spcAft>
          <a:spcPct val="0"/>
        </a:spcAft>
        <a:buChar char="»"/>
        <a:defRPr sz="2000">
          <a:solidFill>
            <a:schemeClr val="tx1"/>
          </a:solidFill>
          <a:latin typeface="Arial" charset="0"/>
          <a:cs typeface="+mn-cs"/>
        </a:defRPr>
      </a:lvl5pPr>
      <a:lvl6pPr marL="1716088" indent="85725" algn="l" rtl="0" fontAlgn="base">
        <a:spcBef>
          <a:spcPct val="20000"/>
        </a:spcBef>
        <a:spcAft>
          <a:spcPct val="0"/>
        </a:spcAft>
        <a:buChar char="»"/>
        <a:defRPr sz="2000">
          <a:solidFill>
            <a:schemeClr val="tx1"/>
          </a:solidFill>
          <a:latin typeface="Arial" charset="0"/>
          <a:cs typeface="+mn-cs"/>
        </a:defRPr>
      </a:lvl6pPr>
      <a:lvl7pPr marL="2173288" indent="85725" algn="l" rtl="0" fontAlgn="base">
        <a:spcBef>
          <a:spcPct val="20000"/>
        </a:spcBef>
        <a:spcAft>
          <a:spcPct val="0"/>
        </a:spcAft>
        <a:buChar char="»"/>
        <a:defRPr sz="2000">
          <a:solidFill>
            <a:schemeClr val="tx1"/>
          </a:solidFill>
          <a:latin typeface="Arial" charset="0"/>
          <a:cs typeface="+mn-cs"/>
        </a:defRPr>
      </a:lvl7pPr>
      <a:lvl8pPr marL="2630488" indent="85725" algn="l" rtl="0" fontAlgn="base">
        <a:spcBef>
          <a:spcPct val="20000"/>
        </a:spcBef>
        <a:spcAft>
          <a:spcPct val="0"/>
        </a:spcAft>
        <a:buChar char="»"/>
        <a:defRPr sz="2000">
          <a:solidFill>
            <a:schemeClr val="tx1"/>
          </a:solidFill>
          <a:latin typeface="Arial" charset="0"/>
          <a:cs typeface="+mn-cs"/>
        </a:defRPr>
      </a:lvl8pPr>
      <a:lvl9pPr marL="3087688" indent="85725"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58775" y="179388"/>
            <a:ext cx="83486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358775" y="1150938"/>
            <a:ext cx="4210050" cy="5038725"/>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6" name="Rectangle 4"/>
          <p:cNvSpPr>
            <a:spLocks noChangeArrowheads="1"/>
          </p:cNvSpPr>
          <p:nvPr/>
        </p:nvSpPr>
        <p:spPr bwMode="auto">
          <a:xfrm>
            <a:off x="0" y="0"/>
            <a:ext cx="9144000" cy="6858000"/>
          </a:xfrm>
          <a:prstGeom prst="rect">
            <a:avLst/>
          </a:prstGeom>
          <a:noFill/>
          <a:ln w="6350">
            <a:solidFill>
              <a:srgbClr val="0C20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de-DE" smtClean="0"/>
          </a:p>
        </p:txBody>
      </p:sp>
      <p:sp>
        <p:nvSpPr>
          <p:cNvPr id="3077" name="Line 5"/>
          <p:cNvSpPr>
            <a:spLocks noChangeShapeType="1"/>
          </p:cNvSpPr>
          <p:nvPr/>
        </p:nvSpPr>
        <p:spPr bwMode="auto">
          <a:xfrm>
            <a:off x="358775" y="971550"/>
            <a:ext cx="8348663" cy="0"/>
          </a:xfrm>
          <a:prstGeom prst="line">
            <a:avLst/>
          </a:prstGeom>
          <a:noFill/>
          <a:ln w="19050">
            <a:solidFill>
              <a:srgbClr val="3A8FC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 name="Line 6"/>
          <p:cNvSpPr>
            <a:spLocks noChangeShapeType="1"/>
          </p:cNvSpPr>
          <p:nvPr/>
        </p:nvSpPr>
        <p:spPr bwMode="auto">
          <a:xfrm>
            <a:off x="358775" y="6332538"/>
            <a:ext cx="30591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53415" name="Rectangle 7"/>
          <p:cNvSpPr>
            <a:spLocks noGrp="1" noChangeArrowheads="1"/>
          </p:cNvSpPr>
          <p:nvPr>
            <p:ph type="ftr" sz="quarter" idx="3"/>
          </p:nvPr>
        </p:nvSpPr>
        <p:spPr bwMode="auto">
          <a:xfrm>
            <a:off x="3482975" y="6508750"/>
            <a:ext cx="2159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defRPr sz="1000">
                <a:solidFill>
                  <a:srgbClr val="0B1A40"/>
                </a:solidFill>
                <a:latin typeface="Arial" charset="0"/>
                <a:cs typeface="Arial" charset="0"/>
              </a:defRPr>
            </a:lvl1pPr>
          </a:lstStyle>
          <a:p>
            <a:pPr>
              <a:defRPr/>
            </a:pPr>
            <a:r>
              <a:rPr lang="en-GB" altLang="en-US"/>
              <a:t>Footer</a:t>
            </a:r>
          </a:p>
        </p:txBody>
      </p:sp>
      <p:sp>
        <p:nvSpPr>
          <p:cNvPr id="1553416" name="Rectangle 8"/>
          <p:cNvSpPr>
            <a:spLocks noGrp="1" noChangeArrowheads="1"/>
          </p:cNvSpPr>
          <p:nvPr>
            <p:ph type="sldNum" sz="quarter" idx="4"/>
          </p:nvPr>
        </p:nvSpPr>
        <p:spPr bwMode="auto">
          <a:xfrm>
            <a:off x="8388350" y="6508750"/>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000">
                <a:solidFill>
                  <a:srgbClr val="0B1A40"/>
                </a:solidFill>
                <a:latin typeface="Arial" charset="0"/>
                <a:cs typeface="Arial" charset="0"/>
              </a:defRPr>
            </a:lvl1pPr>
          </a:lstStyle>
          <a:p>
            <a:pPr>
              <a:defRPr/>
            </a:pPr>
            <a:fld id="{0717F593-57AD-4BCF-A2CA-282A9BBFDDA4}" type="slidenum">
              <a:rPr lang="en-GB" altLang="en-US"/>
              <a:pPr>
                <a:defRPr/>
              </a:pPr>
              <a:t>‹#›</a:t>
            </a:fld>
            <a:endParaRPr lang="en-GB" altLang="en-US"/>
          </a:p>
        </p:txBody>
      </p:sp>
      <p:sp>
        <p:nvSpPr>
          <p:cNvPr id="1553417" name="Rectangle 9"/>
          <p:cNvSpPr>
            <a:spLocks noGrp="1" noChangeArrowheads="1"/>
          </p:cNvSpPr>
          <p:nvPr>
            <p:ph type="dt" sz="half" idx="2"/>
          </p:nvPr>
        </p:nvSpPr>
        <p:spPr bwMode="auto">
          <a:xfrm>
            <a:off x="5948363" y="6510338"/>
            <a:ext cx="2133600"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defRPr sz="1000">
                <a:solidFill>
                  <a:srgbClr val="0B1A40"/>
                </a:solidFill>
                <a:latin typeface="Arial" charset="0"/>
                <a:cs typeface="Arial" charset="0"/>
              </a:defRPr>
            </a:lvl1pPr>
          </a:lstStyle>
          <a:p>
            <a:pPr>
              <a:defRPr/>
            </a:pPr>
            <a:fld id="{1D141A95-7D2A-4CD0-A097-A559FF87EF8E}" type="datetime1">
              <a:rPr lang="de-DE" altLang="en-US"/>
              <a:pPr>
                <a:defRPr/>
              </a:pPr>
              <a:t>13.09.2016</a:t>
            </a:fld>
            <a:endParaRPr lang="en-GB" altLang="en-US"/>
          </a:p>
        </p:txBody>
      </p:sp>
      <p:pic>
        <p:nvPicPr>
          <p:cNvPr id="3082" name="Picture 10" descr="FBD_Full_logo_295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 y="6440488"/>
            <a:ext cx="28321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l" rtl="0" eaLnBrk="0" fontAlgn="base" hangingPunct="0">
        <a:spcBef>
          <a:spcPct val="0"/>
        </a:spcBef>
        <a:spcAft>
          <a:spcPct val="0"/>
        </a:spcAft>
        <a:defRPr sz="2600">
          <a:solidFill>
            <a:srgbClr val="0B1A40"/>
          </a:solidFill>
          <a:latin typeface="+mj-lt"/>
          <a:ea typeface="+mj-ea"/>
          <a:cs typeface="+mj-cs"/>
        </a:defRPr>
      </a:lvl1pPr>
      <a:lvl2pPr algn="l" rtl="0" eaLnBrk="0" fontAlgn="base" hangingPunct="0">
        <a:spcBef>
          <a:spcPct val="0"/>
        </a:spcBef>
        <a:spcAft>
          <a:spcPct val="0"/>
        </a:spcAft>
        <a:defRPr sz="2600">
          <a:solidFill>
            <a:srgbClr val="0B1A40"/>
          </a:solidFill>
          <a:latin typeface="Georgia" pitchFamily="18" charset="0"/>
          <a:cs typeface="Arial" charset="0"/>
        </a:defRPr>
      </a:lvl2pPr>
      <a:lvl3pPr algn="l" rtl="0" eaLnBrk="0" fontAlgn="base" hangingPunct="0">
        <a:spcBef>
          <a:spcPct val="0"/>
        </a:spcBef>
        <a:spcAft>
          <a:spcPct val="0"/>
        </a:spcAft>
        <a:defRPr sz="2600">
          <a:solidFill>
            <a:srgbClr val="0B1A40"/>
          </a:solidFill>
          <a:latin typeface="Georgia" pitchFamily="18" charset="0"/>
          <a:cs typeface="Arial" charset="0"/>
        </a:defRPr>
      </a:lvl3pPr>
      <a:lvl4pPr algn="l" rtl="0" eaLnBrk="0" fontAlgn="base" hangingPunct="0">
        <a:spcBef>
          <a:spcPct val="0"/>
        </a:spcBef>
        <a:spcAft>
          <a:spcPct val="0"/>
        </a:spcAft>
        <a:defRPr sz="2600">
          <a:solidFill>
            <a:srgbClr val="0B1A40"/>
          </a:solidFill>
          <a:latin typeface="Georgia" pitchFamily="18" charset="0"/>
          <a:cs typeface="Arial" charset="0"/>
        </a:defRPr>
      </a:lvl4pPr>
      <a:lvl5pPr algn="l" rtl="0" eaLnBrk="0" fontAlgn="base" hangingPunct="0">
        <a:spcBef>
          <a:spcPct val="0"/>
        </a:spcBef>
        <a:spcAft>
          <a:spcPct val="0"/>
        </a:spcAft>
        <a:defRPr sz="2600">
          <a:solidFill>
            <a:srgbClr val="0B1A40"/>
          </a:solidFill>
          <a:latin typeface="Georgia" pitchFamily="18" charset="0"/>
          <a:cs typeface="Arial" charset="0"/>
        </a:defRPr>
      </a:lvl5pPr>
      <a:lvl6pPr marL="457200" algn="l" rtl="0" fontAlgn="base">
        <a:spcBef>
          <a:spcPct val="0"/>
        </a:spcBef>
        <a:spcAft>
          <a:spcPct val="0"/>
        </a:spcAft>
        <a:defRPr sz="2600">
          <a:solidFill>
            <a:srgbClr val="0B1A40"/>
          </a:solidFill>
          <a:latin typeface="Georgia" pitchFamily="18" charset="0"/>
          <a:cs typeface="Arial" charset="0"/>
        </a:defRPr>
      </a:lvl6pPr>
      <a:lvl7pPr marL="914400" algn="l" rtl="0" fontAlgn="base">
        <a:spcBef>
          <a:spcPct val="0"/>
        </a:spcBef>
        <a:spcAft>
          <a:spcPct val="0"/>
        </a:spcAft>
        <a:defRPr sz="2600">
          <a:solidFill>
            <a:srgbClr val="0B1A40"/>
          </a:solidFill>
          <a:latin typeface="Georgia" pitchFamily="18" charset="0"/>
          <a:cs typeface="Arial" charset="0"/>
        </a:defRPr>
      </a:lvl7pPr>
      <a:lvl8pPr marL="1371600" algn="l" rtl="0" fontAlgn="base">
        <a:spcBef>
          <a:spcPct val="0"/>
        </a:spcBef>
        <a:spcAft>
          <a:spcPct val="0"/>
        </a:spcAft>
        <a:defRPr sz="2600">
          <a:solidFill>
            <a:srgbClr val="0B1A40"/>
          </a:solidFill>
          <a:latin typeface="Georgia" pitchFamily="18" charset="0"/>
          <a:cs typeface="Arial" charset="0"/>
        </a:defRPr>
      </a:lvl8pPr>
      <a:lvl9pPr marL="1828800" algn="l" rtl="0" fontAlgn="base">
        <a:spcBef>
          <a:spcPct val="0"/>
        </a:spcBef>
        <a:spcAft>
          <a:spcPct val="0"/>
        </a:spcAft>
        <a:defRPr sz="2600">
          <a:solidFill>
            <a:srgbClr val="0B1A40"/>
          </a:solidFill>
          <a:latin typeface="Georgia" pitchFamily="18" charset="0"/>
          <a:cs typeface="Arial" charset="0"/>
        </a:defRPr>
      </a:lvl9pPr>
    </p:titleStyle>
    <p:bodyStyle>
      <a:lvl1pPr algn="l" rtl="0" eaLnBrk="0" fontAlgn="base" hangingPunct="0">
        <a:lnSpc>
          <a:spcPct val="90000"/>
        </a:lnSpc>
        <a:spcBef>
          <a:spcPct val="20000"/>
        </a:spcBef>
        <a:spcAft>
          <a:spcPct val="20000"/>
        </a:spcAft>
        <a:buClr>
          <a:schemeClr val="accent2"/>
        </a:buClr>
        <a:defRPr sz="2000">
          <a:solidFill>
            <a:schemeClr val="accent2"/>
          </a:solidFill>
          <a:latin typeface="+mn-lt"/>
          <a:ea typeface="+mn-ea"/>
          <a:cs typeface="+mn-cs"/>
        </a:defRPr>
      </a:lvl1pPr>
      <a:lvl2pPr marL="1588" algn="l" rtl="0" eaLnBrk="0" fontAlgn="base" hangingPunct="0">
        <a:lnSpc>
          <a:spcPct val="90000"/>
        </a:lnSpc>
        <a:spcBef>
          <a:spcPct val="20000"/>
        </a:spcBef>
        <a:spcAft>
          <a:spcPct val="20000"/>
        </a:spcAft>
        <a:buClr>
          <a:srgbClr val="0B1A40"/>
        </a:buClr>
        <a:defRPr>
          <a:solidFill>
            <a:srgbClr val="0B1A40"/>
          </a:solidFill>
          <a:latin typeface="+mn-lt"/>
          <a:cs typeface="+mn-cs"/>
        </a:defRPr>
      </a:lvl2pPr>
      <a:lvl3pPr marL="266700" indent="-263525" algn="l" rtl="0" eaLnBrk="0" fontAlgn="base" hangingPunct="0">
        <a:lnSpc>
          <a:spcPct val="90000"/>
        </a:lnSpc>
        <a:spcBef>
          <a:spcPct val="20000"/>
        </a:spcBef>
        <a:spcAft>
          <a:spcPct val="20000"/>
        </a:spcAft>
        <a:buClr>
          <a:srgbClr val="0B1A40"/>
        </a:buClr>
        <a:buChar char="•"/>
        <a:defRPr>
          <a:solidFill>
            <a:srgbClr val="0B1A40"/>
          </a:solidFill>
          <a:latin typeface="+mn-lt"/>
          <a:cs typeface="+mn-cs"/>
        </a:defRPr>
      </a:lvl3pPr>
      <a:lvl4pPr marL="533400" indent="-265113" algn="l" rtl="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mn-lt"/>
          <a:cs typeface="+mn-cs"/>
        </a:defRPr>
      </a:lvl4pPr>
      <a:lvl5pPr marL="812800" indent="-277813" algn="l" rtl="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mn-lt"/>
          <a:cs typeface="+mn-cs"/>
        </a:defRPr>
      </a:lvl5pPr>
      <a:lvl6pPr marL="12700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6pPr>
      <a:lvl7pPr marL="17272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7pPr>
      <a:lvl8pPr marL="21844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8pPr>
      <a:lvl9pPr marL="2641600" indent="-277813" algn="l" rtl="0" fontAlgn="base">
        <a:lnSpc>
          <a:spcPct val="90000"/>
        </a:lnSpc>
        <a:spcBef>
          <a:spcPct val="20000"/>
        </a:spcBef>
        <a:spcAft>
          <a:spcPct val="20000"/>
        </a:spcAft>
        <a:buClr>
          <a:srgbClr val="0B1A40"/>
        </a:buClr>
        <a:buFont typeface="Arial" charset="0"/>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58775" y="1438275"/>
            <a:ext cx="38512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358775" y="2698750"/>
            <a:ext cx="38512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p:txBody>
      </p:sp>
      <p:sp>
        <p:nvSpPr>
          <p:cNvPr id="4100" name="Line 17"/>
          <p:cNvSpPr>
            <a:spLocks noChangeShapeType="1"/>
          </p:cNvSpPr>
          <p:nvPr/>
        </p:nvSpPr>
        <p:spPr bwMode="auto">
          <a:xfrm>
            <a:off x="358775" y="971550"/>
            <a:ext cx="8348663" cy="0"/>
          </a:xfrm>
          <a:prstGeom prst="line">
            <a:avLst/>
          </a:prstGeom>
          <a:noFill/>
          <a:ln w="19050">
            <a:solidFill>
              <a:srgbClr val="3A8FC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1" name="Text Box 19"/>
          <p:cNvSpPr txBox="1">
            <a:spLocks noChangeArrowheads="1"/>
          </p:cNvSpPr>
          <p:nvPr/>
        </p:nvSpPr>
        <p:spPr bwMode="auto">
          <a:xfrm>
            <a:off x="358775" y="6440488"/>
            <a:ext cx="22447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altLang="en-US" sz="1100" smtClean="0">
                <a:solidFill>
                  <a:srgbClr val="0B1A40"/>
                </a:solidFill>
              </a:rPr>
              <a:t>Freshfields Bruckhaus Deringer LLP</a:t>
            </a:r>
          </a:p>
        </p:txBody>
      </p:sp>
      <p:sp>
        <p:nvSpPr>
          <p:cNvPr id="4102" name="Rectangle 21"/>
          <p:cNvSpPr>
            <a:spLocks noChangeArrowheads="1"/>
          </p:cNvSpPr>
          <p:nvPr/>
        </p:nvSpPr>
        <p:spPr bwMode="auto">
          <a:xfrm>
            <a:off x="0" y="0"/>
            <a:ext cx="9144000" cy="6858000"/>
          </a:xfrm>
          <a:prstGeom prst="rect">
            <a:avLst/>
          </a:prstGeom>
          <a:noFill/>
          <a:ln w="6350">
            <a:solidFill>
              <a:srgbClr val="0C20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de-DE" smtClean="0"/>
          </a:p>
        </p:txBody>
      </p:sp>
      <p:sp>
        <p:nvSpPr>
          <p:cNvPr id="4103" name="Line 35"/>
          <p:cNvSpPr>
            <a:spLocks noChangeShapeType="1"/>
          </p:cNvSpPr>
          <p:nvPr/>
        </p:nvSpPr>
        <p:spPr bwMode="auto">
          <a:xfrm>
            <a:off x="358775" y="6332538"/>
            <a:ext cx="30591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104" name="Picture 38" descr="FBD_Full_logo_295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 y="358775"/>
            <a:ext cx="35480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rtl="0" eaLnBrk="0" fontAlgn="base" hangingPunct="0">
        <a:spcBef>
          <a:spcPct val="0"/>
        </a:spcBef>
        <a:spcAft>
          <a:spcPct val="0"/>
        </a:spcAft>
        <a:defRPr sz="2600">
          <a:solidFill>
            <a:srgbClr val="0B1A40"/>
          </a:solidFill>
          <a:latin typeface="+mj-lt"/>
          <a:ea typeface="+mj-ea"/>
          <a:cs typeface="+mj-cs"/>
        </a:defRPr>
      </a:lvl1pPr>
      <a:lvl2pPr algn="l" rtl="0" eaLnBrk="0" fontAlgn="base" hangingPunct="0">
        <a:spcBef>
          <a:spcPct val="0"/>
        </a:spcBef>
        <a:spcAft>
          <a:spcPct val="0"/>
        </a:spcAft>
        <a:defRPr sz="2600">
          <a:solidFill>
            <a:srgbClr val="0B1A40"/>
          </a:solidFill>
          <a:latin typeface="Georgia" pitchFamily="18" charset="0"/>
          <a:cs typeface="Arial" charset="0"/>
        </a:defRPr>
      </a:lvl2pPr>
      <a:lvl3pPr algn="l" rtl="0" eaLnBrk="0" fontAlgn="base" hangingPunct="0">
        <a:spcBef>
          <a:spcPct val="0"/>
        </a:spcBef>
        <a:spcAft>
          <a:spcPct val="0"/>
        </a:spcAft>
        <a:defRPr sz="2600">
          <a:solidFill>
            <a:srgbClr val="0B1A40"/>
          </a:solidFill>
          <a:latin typeface="Georgia" pitchFamily="18" charset="0"/>
          <a:cs typeface="Arial" charset="0"/>
        </a:defRPr>
      </a:lvl3pPr>
      <a:lvl4pPr algn="l" rtl="0" eaLnBrk="0" fontAlgn="base" hangingPunct="0">
        <a:spcBef>
          <a:spcPct val="0"/>
        </a:spcBef>
        <a:spcAft>
          <a:spcPct val="0"/>
        </a:spcAft>
        <a:defRPr sz="2600">
          <a:solidFill>
            <a:srgbClr val="0B1A40"/>
          </a:solidFill>
          <a:latin typeface="Georgia" pitchFamily="18" charset="0"/>
          <a:cs typeface="Arial" charset="0"/>
        </a:defRPr>
      </a:lvl4pPr>
      <a:lvl5pPr algn="l" rtl="0" eaLnBrk="0" fontAlgn="base" hangingPunct="0">
        <a:spcBef>
          <a:spcPct val="0"/>
        </a:spcBef>
        <a:spcAft>
          <a:spcPct val="0"/>
        </a:spcAft>
        <a:defRPr sz="2600">
          <a:solidFill>
            <a:srgbClr val="0B1A40"/>
          </a:solidFill>
          <a:latin typeface="Georgia" pitchFamily="18" charset="0"/>
          <a:cs typeface="Arial" charset="0"/>
        </a:defRPr>
      </a:lvl5pPr>
      <a:lvl6pPr marL="457200" algn="l" rtl="0" fontAlgn="base">
        <a:spcBef>
          <a:spcPct val="0"/>
        </a:spcBef>
        <a:spcAft>
          <a:spcPct val="0"/>
        </a:spcAft>
        <a:defRPr sz="2600">
          <a:solidFill>
            <a:srgbClr val="0B1A40"/>
          </a:solidFill>
          <a:latin typeface="Georgia" pitchFamily="18" charset="0"/>
          <a:cs typeface="Arial" charset="0"/>
        </a:defRPr>
      </a:lvl6pPr>
      <a:lvl7pPr marL="914400" algn="l" rtl="0" fontAlgn="base">
        <a:spcBef>
          <a:spcPct val="0"/>
        </a:spcBef>
        <a:spcAft>
          <a:spcPct val="0"/>
        </a:spcAft>
        <a:defRPr sz="2600">
          <a:solidFill>
            <a:srgbClr val="0B1A40"/>
          </a:solidFill>
          <a:latin typeface="Georgia" pitchFamily="18" charset="0"/>
          <a:cs typeface="Arial" charset="0"/>
        </a:defRPr>
      </a:lvl7pPr>
      <a:lvl8pPr marL="1371600" algn="l" rtl="0" fontAlgn="base">
        <a:spcBef>
          <a:spcPct val="0"/>
        </a:spcBef>
        <a:spcAft>
          <a:spcPct val="0"/>
        </a:spcAft>
        <a:defRPr sz="2600">
          <a:solidFill>
            <a:srgbClr val="0B1A40"/>
          </a:solidFill>
          <a:latin typeface="Georgia" pitchFamily="18" charset="0"/>
          <a:cs typeface="Arial" charset="0"/>
        </a:defRPr>
      </a:lvl8pPr>
      <a:lvl9pPr marL="1828800" algn="l" rtl="0" fontAlgn="base">
        <a:spcBef>
          <a:spcPct val="0"/>
        </a:spcBef>
        <a:spcAft>
          <a:spcPct val="0"/>
        </a:spcAft>
        <a:defRPr sz="2600">
          <a:solidFill>
            <a:srgbClr val="0B1A40"/>
          </a:solidFill>
          <a:latin typeface="Georgia" pitchFamily="18" charset="0"/>
          <a:cs typeface="Arial" charset="0"/>
        </a:defRPr>
      </a:lvl9pPr>
    </p:titleStyle>
    <p:bodyStyle>
      <a:lvl1pPr algn="l" rtl="0" eaLnBrk="0" fontAlgn="base" hangingPunct="0">
        <a:spcBef>
          <a:spcPct val="20000"/>
        </a:spcBef>
        <a:spcAft>
          <a:spcPct val="0"/>
        </a:spcAft>
        <a:defRPr sz="2000">
          <a:solidFill>
            <a:schemeClr val="accent2"/>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cs typeface="+mn-cs"/>
        </a:defRPr>
      </a:lvl2pPr>
      <a:lvl3pPr marL="1235075" indent="-228600" algn="l" rtl="0" eaLnBrk="0" fontAlgn="base" hangingPunct="0">
        <a:spcBef>
          <a:spcPct val="20000"/>
        </a:spcBef>
        <a:spcAft>
          <a:spcPct val="0"/>
        </a:spcAft>
        <a:buChar char="•"/>
        <a:defRPr sz="2400">
          <a:solidFill>
            <a:schemeClr val="tx1"/>
          </a:solidFill>
          <a:latin typeface="Arial" charset="0"/>
          <a:cs typeface="+mn-cs"/>
        </a:defRPr>
      </a:lvl3pPr>
      <a:lvl4pPr marL="1643063"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58775" y="358775"/>
            <a:ext cx="8367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Click to edit Master title style</a:t>
            </a:r>
          </a:p>
        </p:txBody>
      </p:sp>
      <p:sp>
        <p:nvSpPr>
          <p:cNvPr id="5123" name="Rectangle 3"/>
          <p:cNvSpPr>
            <a:spLocks noGrp="1" noChangeArrowheads="1"/>
          </p:cNvSpPr>
          <p:nvPr>
            <p:ph type="body" idx="1"/>
          </p:nvPr>
        </p:nvSpPr>
        <p:spPr bwMode="auto">
          <a:xfrm>
            <a:off x="358775" y="1062038"/>
            <a:ext cx="8367713"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smtClean="0"/>
              <a:t>Click to edit Master text styles</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23911" name="Rectangle 7"/>
          <p:cNvSpPr>
            <a:spLocks noGrp="1" noChangeArrowheads="1"/>
          </p:cNvSpPr>
          <p:nvPr>
            <p:ph type="sldNum" sz="quarter" idx="4"/>
          </p:nvPr>
        </p:nvSpPr>
        <p:spPr bwMode="auto">
          <a:xfrm>
            <a:off x="6567488" y="6440488"/>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1200" smtClean="0">
                <a:solidFill>
                  <a:srgbClr val="002D5B"/>
                </a:solidFill>
                <a:latin typeface="+mn-lt"/>
                <a:cs typeface="Arial" charset="0"/>
              </a:defRPr>
            </a:lvl1pPr>
          </a:lstStyle>
          <a:p>
            <a:pPr>
              <a:defRPr/>
            </a:pPr>
            <a:fld id="{0A747ACF-AF9C-4B1C-8C09-CFB6222F7326}" type="slidenum">
              <a:rPr lang="en-GB"/>
              <a:pPr>
                <a:defRPr/>
              </a:pPr>
              <a:t>‹#›</a:t>
            </a:fld>
            <a:endParaRPr lang="en-GB" dirty="0"/>
          </a:p>
        </p:txBody>
      </p:sp>
      <p:pic>
        <p:nvPicPr>
          <p:cNvPr id="5125" name="Picture 10" descr="FBD_Full_logo_295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12"/>
          <p:cNvSpPr>
            <a:spLocks noChangeShapeType="1"/>
          </p:cNvSpPr>
          <p:nvPr/>
        </p:nvSpPr>
        <p:spPr bwMode="auto">
          <a:xfrm>
            <a:off x="358775" y="865188"/>
            <a:ext cx="83677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7" name="Line 13"/>
          <p:cNvSpPr>
            <a:spLocks noChangeShapeType="1"/>
          </p:cNvSpPr>
          <p:nvPr/>
        </p:nvSpPr>
        <p:spPr bwMode="auto">
          <a:xfrm>
            <a:off x="358775" y="6354763"/>
            <a:ext cx="251936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Lst>
  <p:timing>
    <p:tnLst>
      <p:par>
        <p:cTn id="1" dur="indefinite" restart="never" nodeType="tmRoot"/>
      </p:par>
    </p:tnLst>
  </p:timing>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Georgia" pitchFamily="18" charset="0"/>
          <a:cs typeface="Arial" charset="0"/>
        </a:defRPr>
      </a:lvl2pPr>
      <a:lvl3pPr algn="l" rtl="0" eaLnBrk="0" fontAlgn="base" hangingPunct="0">
        <a:spcBef>
          <a:spcPct val="0"/>
        </a:spcBef>
        <a:spcAft>
          <a:spcPct val="0"/>
        </a:spcAft>
        <a:defRPr sz="2800">
          <a:solidFill>
            <a:schemeClr val="tx1"/>
          </a:solidFill>
          <a:latin typeface="Georgia" pitchFamily="18" charset="0"/>
          <a:cs typeface="Arial" charset="0"/>
        </a:defRPr>
      </a:lvl3pPr>
      <a:lvl4pPr algn="l" rtl="0" eaLnBrk="0" fontAlgn="base" hangingPunct="0">
        <a:spcBef>
          <a:spcPct val="0"/>
        </a:spcBef>
        <a:spcAft>
          <a:spcPct val="0"/>
        </a:spcAft>
        <a:defRPr sz="2800">
          <a:solidFill>
            <a:schemeClr val="tx1"/>
          </a:solidFill>
          <a:latin typeface="Georgia" pitchFamily="18" charset="0"/>
          <a:cs typeface="Arial" charset="0"/>
        </a:defRPr>
      </a:lvl4pPr>
      <a:lvl5pPr algn="l" rtl="0" eaLnBrk="0" fontAlgn="base" hangingPunct="0">
        <a:spcBef>
          <a:spcPct val="0"/>
        </a:spcBef>
        <a:spcAft>
          <a:spcPct val="0"/>
        </a:spcAft>
        <a:defRPr sz="2800">
          <a:solidFill>
            <a:schemeClr val="tx1"/>
          </a:solidFill>
          <a:latin typeface="Georgia" pitchFamily="18" charset="0"/>
          <a:cs typeface="Arial" charset="0"/>
        </a:defRPr>
      </a:lvl5pPr>
      <a:lvl6pPr marL="457200" algn="l" rtl="0" fontAlgn="base">
        <a:spcBef>
          <a:spcPct val="0"/>
        </a:spcBef>
        <a:spcAft>
          <a:spcPct val="0"/>
        </a:spcAft>
        <a:defRPr sz="3200">
          <a:solidFill>
            <a:srgbClr val="0B1A40"/>
          </a:solidFill>
          <a:latin typeface="Georgia" pitchFamily="18" charset="0"/>
          <a:cs typeface="Arial" charset="0"/>
        </a:defRPr>
      </a:lvl6pPr>
      <a:lvl7pPr marL="914400" algn="l" rtl="0" fontAlgn="base">
        <a:spcBef>
          <a:spcPct val="0"/>
        </a:spcBef>
        <a:spcAft>
          <a:spcPct val="0"/>
        </a:spcAft>
        <a:defRPr sz="3200">
          <a:solidFill>
            <a:srgbClr val="0B1A40"/>
          </a:solidFill>
          <a:latin typeface="Georgia" pitchFamily="18" charset="0"/>
          <a:cs typeface="Arial" charset="0"/>
        </a:defRPr>
      </a:lvl7pPr>
      <a:lvl8pPr marL="1371600" algn="l" rtl="0" fontAlgn="base">
        <a:spcBef>
          <a:spcPct val="0"/>
        </a:spcBef>
        <a:spcAft>
          <a:spcPct val="0"/>
        </a:spcAft>
        <a:defRPr sz="3200">
          <a:solidFill>
            <a:srgbClr val="0B1A40"/>
          </a:solidFill>
          <a:latin typeface="Georgia" pitchFamily="18" charset="0"/>
          <a:cs typeface="Arial" charset="0"/>
        </a:defRPr>
      </a:lvl8pPr>
      <a:lvl9pPr marL="1828800" algn="l" rtl="0" fontAlgn="base">
        <a:spcBef>
          <a:spcPct val="0"/>
        </a:spcBef>
        <a:spcAft>
          <a:spcPct val="0"/>
        </a:spcAft>
        <a:defRPr sz="3200">
          <a:solidFill>
            <a:srgbClr val="0B1A40"/>
          </a:solidFill>
          <a:latin typeface="Georgia" pitchFamily="18" charset="0"/>
          <a:cs typeface="Arial" charset="0"/>
        </a:defRPr>
      </a:lvl9pPr>
    </p:titleStyle>
    <p:bodyStyle>
      <a:lvl1pPr algn="l" rtl="0" eaLnBrk="0" fontAlgn="base" hangingPunct="0">
        <a:spcBef>
          <a:spcPct val="20000"/>
        </a:spcBef>
        <a:spcAft>
          <a:spcPct val="0"/>
        </a:spcAft>
        <a:defRPr sz="2200">
          <a:solidFill>
            <a:srgbClr val="00A5D9"/>
          </a:solidFill>
          <a:latin typeface="+mn-lt"/>
          <a:ea typeface="+mn-ea"/>
          <a:cs typeface="+mn-cs"/>
        </a:defRPr>
      </a:lvl1pPr>
      <a:lvl2pPr marL="1588" algn="l" rtl="0" eaLnBrk="0" fontAlgn="base" hangingPunct="0">
        <a:spcBef>
          <a:spcPct val="20000"/>
        </a:spcBef>
        <a:spcAft>
          <a:spcPct val="0"/>
        </a:spcAft>
        <a:buClr>
          <a:srgbClr val="00A5D9"/>
        </a:buClr>
        <a:defRPr sz="2000">
          <a:solidFill>
            <a:schemeClr val="tx1"/>
          </a:solidFill>
          <a:latin typeface="+mn-lt"/>
          <a:cs typeface="+mn-cs"/>
        </a:defRPr>
      </a:lvl2pPr>
      <a:lvl3pPr marL="179388" indent="-179388" algn="l" rtl="0" eaLnBrk="0" fontAlgn="base" hangingPunct="0">
        <a:spcBef>
          <a:spcPct val="20000"/>
        </a:spcBef>
        <a:spcAft>
          <a:spcPct val="0"/>
        </a:spcAft>
        <a:buClr>
          <a:srgbClr val="00A5D9"/>
        </a:buClr>
        <a:buFont typeface="Arial" pitchFamily="34" charset="0"/>
        <a:buChar char="•"/>
        <a:defRPr sz="2000">
          <a:solidFill>
            <a:schemeClr val="tx1"/>
          </a:solidFill>
          <a:latin typeface="+mn-lt"/>
          <a:cs typeface="+mn-cs"/>
        </a:defRPr>
      </a:lvl3pPr>
      <a:lvl4pPr marL="358775" indent="-179388" algn="l" rtl="0" eaLnBrk="0" fontAlgn="base" hangingPunct="0">
        <a:spcBef>
          <a:spcPct val="20000"/>
        </a:spcBef>
        <a:spcAft>
          <a:spcPct val="0"/>
        </a:spcAft>
        <a:buClr>
          <a:srgbClr val="00A5D9"/>
        </a:buClr>
        <a:buFont typeface="Arial" pitchFamily="34" charset="0"/>
        <a:buChar char="­"/>
        <a:defRPr sz="2000">
          <a:solidFill>
            <a:schemeClr val="tx1"/>
          </a:solidFill>
          <a:latin typeface="+mn-lt"/>
          <a:cs typeface="+mn-cs"/>
        </a:defRPr>
      </a:lvl4pPr>
      <a:lvl5pPr marL="627063" indent="-179388" algn="l" rtl="0" eaLnBrk="0" fontAlgn="base" hangingPunct="0">
        <a:spcBef>
          <a:spcPct val="20000"/>
        </a:spcBef>
        <a:spcAft>
          <a:spcPct val="0"/>
        </a:spcAft>
        <a:buClr>
          <a:srgbClr val="00A5D9"/>
        </a:buClr>
        <a:buFont typeface="Arial" pitchFamily="34" charset="0"/>
        <a:buChar char="­"/>
        <a:defRPr sz="2000">
          <a:solidFill>
            <a:schemeClr val="tx1"/>
          </a:solidFill>
          <a:latin typeface="+mn-lt"/>
          <a:cs typeface="+mn-cs"/>
        </a:defRPr>
      </a:lvl5pPr>
      <a:lvl6pPr marL="1714500" indent="-180975" algn="l" rtl="0" fontAlgn="base">
        <a:spcBef>
          <a:spcPct val="20000"/>
        </a:spcBef>
        <a:spcAft>
          <a:spcPct val="0"/>
        </a:spcAft>
        <a:buClr>
          <a:schemeClr val="tx2"/>
        </a:buClr>
        <a:buChar char="•"/>
        <a:defRPr>
          <a:solidFill>
            <a:srgbClr val="0B1A40"/>
          </a:solidFill>
          <a:latin typeface="+mn-lt"/>
          <a:cs typeface="+mn-cs"/>
        </a:defRPr>
      </a:lvl6pPr>
      <a:lvl7pPr marL="2171700" indent="-180975" algn="l" rtl="0" fontAlgn="base">
        <a:spcBef>
          <a:spcPct val="20000"/>
        </a:spcBef>
        <a:spcAft>
          <a:spcPct val="0"/>
        </a:spcAft>
        <a:buClr>
          <a:schemeClr val="tx2"/>
        </a:buClr>
        <a:buChar char="•"/>
        <a:defRPr>
          <a:solidFill>
            <a:srgbClr val="0B1A40"/>
          </a:solidFill>
          <a:latin typeface="+mn-lt"/>
          <a:cs typeface="+mn-cs"/>
        </a:defRPr>
      </a:lvl7pPr>
      <a:lvl8pPr marL="2628900" indent="-180975" algn="l" rtl="0" fontAlgn="base">
        <a:spcBef>
          <a:spcPct val="20000"/>
        </a:spcBef>
        <a:spcAft>
          <a:spcPct val="0"/>
        </a:spcAft>
        <a:buClr>
          <a:schemeClr val="tx2"/>
        </a:buClr>
        <a:buChar char="•"/>
        <a:defRPr>
          <a:solidFill>
            <a:srgbClr val="0B1A40"/>
          </a:solidFill>
          <a:latin typeface="+mn-lt"/>
          <a:cs typeface="+mn-cs"/>
        </a:defRPr>
      </a:lvl8pPr>
      <a:lvl9pPr marL="3086100" indent="-180975" algn="l" rtl="0" fontAlgn="base">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image" Target="../media/image1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6.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8.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6.xml.rels><?xml version="1.0" encoding="UTF-8" standalone="yes"?>
<Relationships xmlns="http://schemas.openxmlformats.org/package/2006/relationships"><Relationship Id="rId3" Type="http://schemas.openxmlformats.org/officeDocument/2006/relationships/hyperlink" Target="mailto:tobias.teufel@freshfields.com" TargetMode="External"/><Relationship Id="rId2" Type="http://schemas.openxmlformats.org/officeDocument/2006/relationships/hyperlink" Target="mailto:martin.schiessl@freshfields.com" TargetMode="Externa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6.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tertitel 2"/>
          <p:cNvSpPr>
            <a:spLocks noGrp="1"/>
          </p:cNvSpPr>
          <p:nvPr>
            <p:ph idx="1"/>
          </p:nvPr>
        </p:nvSpPr>
        <p:spPr>
          <a:xfrm>
            <a:off x="358775" y="1062038"/>
            <a:ext cx="8367713" cy="5175250"/>
          </a:xfrm>
        </p:spPr>
        <p:txBody>
          <a:bodyPr lIns="91440" tIns="45720" rIns="91440" bIns="45720"/>
          <a:lstStyle/>
          <a:p>
            <a:pPr eaLnBrk="1" hangingPunct="1"/>
            <a:endParaRPr lang="de-DE" altLang="en-US" dirty="0" smtClean="0"/>
          </a:p>
          <a:p>
            <a:pPr eaLnBrk="1" hangingPunct="1"/>
            <a:endParaRPr lang="de-DE" altLang="en-US" dirty="0" smtClean="0">
              <a:solidFill>
                <a:srgbClr val="002D5B"/>
              </a:solidFill>
            </a:endParaRPr>
          </a:p>
          <a:p>
            <a:pPr eaLnBrk="1" hangingPunct="1"/>
            <a:r>
              <a:rPr lang="de-DE" altLang="en-US" dirty="0" smtClean="0">
                <a:solidFill>
                  <a:srgbClr val="002D5B"/>
                </a:solidFill>
              </a:rPr>
              <a:t>Einkommensteuerrecht – </a:t>
            </a:r>
            <a:br>
              <a:rPr lang="de-DE" altLang="en-US" dirty="0" smtClean="0">
                <a:solidFill>
                  <a:srgbClr val="002D5B"/>
                </a:solidFill>
              </a:rPr>
            </a:br>
            <a:r>
              <a:rPr lang="de-DE" altLang="en-US" dirty="0" smtClean="0">
                <a:solidFill>
                  <a:srgbClr val="002D5B"/>
                </a:solidFill>
              </a:rPr>
              <a:t>Unternehmensbesteuerung I</a:t>
            </a:r>
            <a:br>
              <a:rPr lang="de-DE" altLang="en-US" dirty="0" smtClean="0">
                <a:solidFill>
                  <a:srgbClr val="002D5B"/>
                </a:solidFill>
              </a:rPr>
            </a:br>
            <a:r>
              <a:rPr lang="de-DE" altLang="en-US" dirty="0" smtClean="0">
                <a:solidFill>
                  <a:srgbClr val="002D5B"/>
                </a:solidFill>
              </a:rPr>
              <a:t>WS 2016/2017</a:t>
            </a:r>
          </a:p>
          <a:p>
            <a:pPr eaLnBrk="1" hangingPunct="1"/>
            <a:endParaRPr lang="de-DE" altLang="en-US" dirty="0" smtClean="0">
              <a:solidFill>
                <a:srgbClr val="898989"/>
              </a:solidFill>
            </a:endParaRPr>
          </a:p>
          <a:p>
            <a:pPr eaLnBrk="1" hangingPunct="1"/>
            <a:endParaRPr lang="de-DE" altLang="en-US" dirty="0" smtClean="0">
              <a:solidFill>
                <a:srgbClr val="898989"/>
              </a:solidFill>
            </a:endParaRPr>
          </a:p>
          <a:p>
            <a:pPr eaLnBrk="1" hangingPunct="1"/>
            <a:endParaRPr lang="de-DE" altLang="en-US" dirty="0" smtClean="0">
              <a:solidFill>
                <a:srgbClr val="898989"/>
              </a:solidFill>
            </a:endParaRPr>
          </a:p>
          <a:p>
            <a:pPr eaLnBrk="1" hangingPunct="1"/>
            <a:r>
              <a:rPr lang="de-DE" altLang="en-US" dirty="0" smtClean="0">
                <a:solidFill>
                  <a:srgbClr val="898989"/>
                </a:solidFill>
              </a:rPr>
              <a:t>Dr. Martin Schiessl</a:t>
            </a:r>
          </a:p>
          <a:p>
            <a:pPr eaLnBrk="1" hangingPunct="1"/>
            <a:r>
              <a:rPr lang="de-DE" altLang="en-US" dirty="0" smtClean="0">
                <a:solidFill>
                  <a:srgbClr val="898989"/>
                </a:solidFill>
              </a:rPr>
              <a:t>Dr. Tobias Teufel</a:t>
            </a:r>
          </a:p>
        </p:txBody>
      </p:sp>
      <p:sp>
        <p:nvSpPr>
          <p:cNvPr id="21507" name="Text Box 4"/>
          <p:cNvSpPr txBox="1">
            <a:spLocks noChangeArrowheads="1"/>
          </p:cNvSpPr>
          <p:nvPr/>
        </p:nvSpPr>
        <p:spPr bwMode="auto">
          <a:xfrm>
            <a:off x="4716463" y="1484313"/>
            <a:ext cx="4103687"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B1A4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p:txBody>
      </p:sp>
      <p:sp>
        <p:nvSpPr>
          <p:cNvPr id="21508" name="Text Box 5"/>
          <p:cNvSpPr txBox="1">
            <a:spLocks noChangeArrowheads="1"/>
          </p:cNvSpPr>
          <p:nvPr/>
        </p:nvSpPr>
        <p:spPr bwMode="auto">
          <a:xfrm>
            <a:off x="4857750" y="1484313"/>
            <a:ext cx="3746500"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B1A4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a:p>
            <a:pPr eaLnBrk="1" hangingPunct="1">
              <a:spcBef>
                <a:spcPct val="50000"/>
              </a:spcBef>
            </a:pPr>
            <a:endParaRPr lang="de-DE" altLang="en-US" sz="1800">
              <a:solidFill>
                <a:schemeClr val="tx1"/>
              </a:solidFill>
            </a:endParaRPr>
          </a:p>
        </p:txBody>
      </p:sp>
      <p:pic>
        <p:nvPicPr>
          <p:cNvPr id="21509" name="Grafik 7" descr="Stillleben3_sw.jpg"/>
          <p:cNvPicPr>
            <a:picLocks noChangeAspect="1"/>
          </p:cNvPicPr>
          <p:nvPr/>
        </p:nvPicPr>
        <p:blipFill>
          <a:blip r:embed="rId2" cstate="print">
            <a:extLst>
              <a:ext uri="{28A0092B-C50C-407E-A947-70E740481C1C}">
                <a14:useLocalDpi xmlns:a14="http://schemas.microsoft.com/office/drawing/2010/main" val="0"/>
              </a:ext>
            </a:extLst>
          </a:blip>
          <a:srcRect r="36719" b="-391"/>
          <a:stretch>
            <a:fillRect/>
          </a:stretch>
        </p:blipFill>
        <p:spPr bwMode="auto">
          <a:xfrm>
            <a:off x="4995863" y="1857375"/>
            <a:ext cx="3608387"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de-DE" altLang="en-US" smtClean="0"/>
              <a:t>Grundbegriffe</a:t>
            </a:r>
          </a:p>
        </p:txBody>
      </p:sp>
      <p:sp>
        <p:nvSpPr>
          <p:cNvPr id="30723" name="Rectangle 3"/>
          <p:cNvSpPr>
            <a:spLocks noGrp="1"/>
          </p:cNvSpPr>
          <p:nvPr>
            <p:ph idx="1"/>
          </p:nvPr>
        </p:nvSpPr>
        <p:spPr>
          <a:xfrm>
            <a:off x="358775" y="1062038"/>
            <a:ext cx="8367713" cy="5175250"/>
          </a:xfrm>
        </p:spPr>
        <p:txBody>
          <a:bodyPr/>
          <a:lstStyle/>
          <a:p>
            <a:pPr eaLnBrk="1" hangingPunct="1"/>
            <a:r>
              <a:rPr lang="de-DE" altLang="en-US" sz="2000" smtClean="0">
                <a:solidFill>
                  <a:srgbClr val="002D5B"/>
                </a:solidFill>
              </a:rPr>
              <a:t>Steuersubjekt (=Steuerpflichtiger)</a:t>
            </a:r>
          </a:p>
          <a:p>
            <a:pPr marL="0" lvl="1" algn="just" eaLnBrk="1" hangingPunct="1"/>
            <a:r>
              <a:rPr lang="de-DE" altLang="en-US" sz="1800" smtClean="0">
                <a:solidFill>
                  <a:srgbClr val="002D5B"/>
                </a:solidFill>
                <a:sym typeface="Monotype Sorts"/>
              </a:rPr>
              <a:t>Das Steuersubjekt ist die nat. oder jur. Person, die durch Steuergesetze verpflichtet ist (zB zur Steuerzahlung, zur Abgabe einer Steuererklärung etc.); jede nat. Person erhält eine Steuernummer, die ihr gesamtes Leben unverändert bleibt (§ 139b AO)</a:t>
            </a:r>
          </a:p>
          <a:p>
            <a:pPr marL="0" lvl="1" eaLnBrk="1" hangingPunct="1"/>
            <a:endParaRPr lang="de-DE" altLang="en-US" smtClean="0">
              <a:solidFill>
                <a:srgbClr val="002D5B"/>
              </a:solidFill>
              <a:sym typeface="Monotype Sorts"/>
            </a:endParaRPr>
          </a:p>
          <a:p>
            <a:pPr eaLnBrk="1" hangingPunct="1"/>
            <a:r>
              <a:rPr lang="de-DE" altLang="en-US" sz="2000" smtClean="0">
                <a:solidFill>
                  <a:srgbClr val="002D5B"/>
                </a:solidFill>
                <a:sym typeface="Monotype Sorts"/>
              </a:rPr>
              <a:t>Steuerobjekt (=Steuergegenstand)</a:t>
            </a:r>
          </a:p>
          <a:p>
            <a:pPr marL="0" lvl="1" algn="just" eaLnBrk="1" hangingPunct="1"/>
            <a:r>
              <a:rPr lang="de-DE" altLang="en-US" sz="1800" smtClean="0">
                <a:solidFill>
                  <a:srgbClr val="002D5B"/>
                </a:solidFill>
                <a:sym typeface="Monotype Sorts"/>
              </a:rPr>
              <a:t>Das Steuerobjekt ist das Merkmal, an das die jeweilige steuerliche Norm die Steuerpflicht knüpft. Steuerobjekt kann ein Vorgang (z.B. ein Vermögens-übergang), ein Zustand (z.B. das Halten eines Hundes) oder ein Gegenstand (z.B. ein Grundstück) sein.</a:t>
            </a:r>
            <a:endParaRPr lang="de-DE" altLang="en-US" sz="1800" smtClean="0">
              <a:solidFill>
                <a:srgbClr val="002D5B"/>
              </a:solidFill>
            </a:endParaRPr>
          </a:p>
        </p:txBody>
      </p:sp>
      <p:sp>
        <p:nvSpPr>
          <p:cNvPr id="3072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DFFCD91-9513-4496-B883-B8074EF4B9D4}" type="slidenum">
              <a:rPr lang="en-GB" altLang="en-US" sz="1000" smtClean="0">
                <a:solidFill>
                  <a:srgbClr val="0B1A40"/>
                </a:solidFill>
              </a:rPr>
              <a:pPr eaLnBrk="1" hangingPunct="1">
                <a:spcBef>
                  <a:spcPct val="0"/>
                </a:spcBef>
              </a:pPr>
              <a:t>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p:txBody>
          <a:bodyPr lIns="91440" tIns="45720" rIns="91440" bIns="45720" anchor="ctr"/>
          <a:lstStyle/>
          <a:p>
            <a:pPr eaLnBrk="1" hangingPunct="1"/>
            <a:r>
              <a:rPr lang="de-DE" altLang="en-US" smtClean="0"/>
              <a:t>Übungsfall</a:t>
            </a:r>
          </a:p>
        </p:txBody>
      </p:sp>
      <p:sp>
        <p:nvSpPr>
          <p:cNvPr id="12288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38C5897-6FFE-4AA5-A029-D7679296FDAB}" type="slidenum">
              <a:rPr lang="en-GB" altLang="en-US" sz="1000" smtClean="0">
                <a:solidFill>
                  <a:srgbClr val="0B1A40"/>
                </a:solidFill>
              </a:rPr>
              <a:pPr eaLnBrk="1" hangingPunct="1">
                <a:spcBef>
                  <a:spcPct val="0"/>
                </a:spcBef>
              </a:pPr>
              <a:t>99</a:t>
            </a:fld>
            <a:endParaRPr lang="en-GB" altLang="en-US" sz="1000" smtClean="0">
              <a:solidFill>
                <a:srgbClr val="0B1A40"/>
              </a:solidFill>
            </a:endParaRPr>
          </a:p>
        </p:txBody>
      </p:sp>
      <p:sp>
        <p:nvSpPr>
          <p:cNvPr id="122884" name="Rectangle 3"/>
          <p:cNvSpPr>
            <a:spLocks noChangeArrowheads="1"/>
          </p:cNvSpPr>
          <p:nvPr/>
        </p:nvSpPr>
        <p:spPr bwMode="auto">
          <a:xfrm>
            <a:off x="381000" y="1196975"/>
            <a:ext cx="8305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spcBef>
                <a:spcPct val="20000"/>
              </a:spcBef>
              <a:tabLst>
                <a:tab pos="89535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89535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895350" algn="l"/>
              </a:tabLst>
              <a:defRPr sz="2000">
                <a:solidFill>
                  <a:schemeClr val="tx1"/>
                </a:solidFill>
                <a:latin typeface="Arial" pitchFamily="34" charset="0"/>
                <a:cs typeface="Arial" pitchFamily="34" charset="0"/>
              </a:defRPr>
            </a:lvl9pPr>
          </a:lstStyle>
          <a:p>
            <a:pPr eaLnBrk="1" hangingPunct="1">
              <a:spcBef>
                <a:spcPts val="100"/>
              </a:spcBef>
            </a:pPr>
            <a:r>
              <a:rPr lang="de-DE" altLang="en-US" sz="1600">
                <a:solidFill>
                  <a:schemeClr val="tx1"/>
                </a:solidFill>
              </a:rPr>
              <a:t>	David Kopperfeld und Christian Schiffer, beide wohnhaft in Aalen-Oberkochen, sind zu jeweils 50% an der Ride-Excite OHG beteiligt, die ebenfalls in Aalen-Oberkochen ansässig ist. Gesellschaftszweck ist die Herstellung und der Vertrieb von hochwertigen Fahrradrahmen. Im Jahr 01 (Wirtschaftsjahr = Kalenderjahr) hat die OHG in der Steuerbilanz einen Gewinn von € 280.000 ausgewiesen. Dabei wurden folgende Sachverhalte </a:t>
            </a:r>
            <a:r>
              <a:rPr lang="de-DE" altLang="en-US" sz="1600" u="sng">
                <a:solidFill>
                  <a:schemeClr val="tx1"/>
                </a:solidFill>
              </a:rPr>
              <a:t>noch nicht</a:t>
            </a:r>
            <a:r>
              <a:rPr lang="de-DE" altLang="en-US" sz="1600">
                <a:solidFill>
                  <a:schemeClr val="tx1"/>
                </a:solidFill>
              </a:rPr>
              <a:t> berücksichtigt:</a:t>
            </a:r>
          </a:p>
          <a:p>
            <a:pPr eaLnBrk="1" hangingPunct="1">
              <a:spcBef>
                <a:spcPts val="100"/>
              </a:spcBef>
            </a:pPr>
            <a:endParaRPr lang="de-DE" altLang="en-US" sz="1600">
              <a:solidFill>
                <a:schemeClr val="tx1"/>
              </a:solidFill>
            </a:endParaRPr>
          </a:p>
          <a:p>
            <a:pPr eaLnBrk="1" hangingPunct="1">
              <a:spcBef>
                <a:spcPts val="100"/>
              </a:spcBef>
              <a:buClr>
                <a:srgbClr val="004171"/>
              </a:buClr>
              <a:buFontTx/>
              <a:buAutoNum type="alphaLcParenR"/>
            </a:pPr>
            <a:r>
              <a:rPr lang="de-DE" altLang="en-US" sz="1600">
                <a:solidFill>
                  <a:schemeClr val="tx1"/>
                </a:solidFill>
              </a:rPr>
              <a:t>D. Kopperfeld erhält ein Geschäftsführergehalt in Höhe von € 75.000 p.a.</a:t>
            </a:r>
          </a:p>
          <a:p>
            <a:pPr eaLnBrk="1" hangingPunct="1">
              <a:spcBef>
                <a:spcPts val="100"/>
              </a:spcBef>
              <a:buClr>
                <a:srgbClr val="004171"/>
              </a:buClr>
              <a:buFontTx/>
              <a:buAutoNum type="alphaLcParenR"/>
            </a:pPr>
            <a:endParaRPr lang="de-DE" altLang="en-US" sz="1600">
              <a:solidFill>
                <a:schemeClr val="tx1"/>
              </a:solidFill>
            </a:endParaRPr>
          </a:p>
          <a:p>
            <a:pPr eaLnBrk="1" hangingPunct="1">
              <a:spcBef>
                <a:spcPts val="100"/>
              </a:spcBef>
              <a:buClr>
                <a:srgbClr val="004171"/>
              </a:buClr>
              <a:buFontTx/>
              <a:buAutoNum type="alphaLcParenR" startAt="2"/>
            </a:pPr>
            <a:r>
              <a:rPr lang="de-DE" altLang="en-US" sz="1600">
                <a:solidFill>
                  <a:schemeClr val="tx1"/>
                </a:solidFill>
              </a:rPr>
              <a:t>Pachtzahlung an C. Schiffer für ein von ihm zur Verfügung gestelltes Grundstück auf dem sich die Lagerhalle und das Bürogebäude befindet: € 165.000. Die AfA betrug 2010 € 15.000</a:t>
            </a:r>
          </a:p>
          <a:p>
            <a:pPr eaLnBrk="1" hangingPunct="1">
              <a:spcBef>
                <a:spcPts val="100"/>
              </a:spcBef>
              <a:buClr>
                <a:srgbClr val="004171"/>
              </a:buClr>
            </a:pPr>
            <a:endParaRPr lang="de-DE" altLang="en-US" sz="1600">
              <a:solidFill>
                <a:schemeClr val="tx1"/>
              </a:solidFill>
            </a:endParaRPr>
          </a:p>
          <a:p>
            <a:pPr eaLnBrk="1" hangingPunct="1">
              <a:spcBef>
                <a:spcPts val="100"/>
              </a:spcBef>
              <a:buClr>
                <a:srgbClr val="004171"/>
              </a:buClr>
            </a:pPr>
            <a:r>
              <a:rPr lang="de-DE" altLang="en-US" sz="1600">
                <a:solidFill>
                  <a:schemeClr val="tx1"/>
                </a:solidFill>
              </a:rPr>
              <a:t>c)     C. Schiffer hat seine Einlage in die Ride-Excite OHG durch die Aufnahme eines langfristigen Darlehens finanziert. Für das Jahr 01 fielen hierfür Zinsen in Höhe von</a:t>
            </a:r>
            <a:br>
              <a:rPr lang="de-DE" altLang="en-US" sz="1600">
                <a:solidFill>
                  <a:schemeClr val="tx1"/>
                </a:solidFill>
              </a:rPr>
            </a:br>
            <a:r>
              <a:rPr lang="de-DE" altLang="en-US" sz="1600">
                <a:solidFill>
                  <a:schemeClr val="tx1"/>
                </a:solidFill>
              </a:rPr>
              <a:t>€ 30.000 an.</a:t>
            </a:r>
          </a:p>
          <a:p>
            <a:pPr eaLnBrk="1" hangingPunct="1">
              <a:spcBef>
                <a:spcPts val="100"/>
              </a:spcBef>
            </a:pPr>
            <a:endParaRPr lang="de-DE" altLang="en-US" sz="1600">
              <a:solidFill>
                <a:schemeClr val="tx1"/>
              </a:solidFill>
            </a:endParaRPr>
          </a:p>
          <a:p>
            <a:pPr eaLnBrk="1" hangingPunct="1">
              <a:spcBef>
                <a:spcPts val="100"/>
              </a:spcBef>
            </a:pPr>
            <a:r>
              <a:rPr lang="de-DE" altLang="en-US" sz="1600">
                <a:solidFill>
                  <a:schemeClr val="tx1"/>
                </a:solidFill>
              </a:rPr>
              <a:t>Ermitteln Sie die Einkünfte der Gesellschafter Kopperfeld und Schiffer.</a:t>
            </a:r>
            <a:br>
              <a:rPr lang="de-DE" altLang="en-US" sz="1600">
                <a:solidFill>
                  <a:schemeClr val="tx1"/>
                </a:solidFill>
              </a:rPr>
            </a:br>
            <a:endParaRPr lang="de-DE" altLang="en-US" sz="160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lIns="91440" tIns="45720" rIns="91440" bIns="45720" anchor="ctr"/>
          <a:lstStyle/>
          <a:p>
            <a:pPr eaLnBrk="1" hangingPunct="1"/>
            <a:r>
              <a:rPr lang="de-DE" altLang="en-US" smtClean="0"/>
              <a:t>Lösung – 1. Gewinnermittlungsstufe</a:t>
            </a:r>
          </a:p>
        </p:txBody>
      </p:sp>
      <p:graphicFrame>
        <p:nvGraphicFramePr>
          <p:cNvPr id="2" name="Group 3"/>
          <p:cNvGraphicFramePr>
            <a:graphicFrameLocks noGrp="1"/>
          </p:cNvGraphicFramePr>
          <p:nvPr>
            <p:ph idx="1"/>
          </p:nvPr>
        </p:nvGraphicFramePr>
        <p:xfrm>
          <a:off x="358775" y="1062038"/>
          <a:ext cx="8367713" cy="5040312"/>
        </p:xfrm>
        <a:graphic>
          <a:graphicData uri="http://schemas.openxmlformats.org/drawingml/2006/table">
            <a:tbl>
              <a:tblPr/>
              <a:tblGrid>
                <a:gridCol w="466916"/>
                <a:gridCol w="7900797"/>
              </a:tblGrid>
              <a:tr h="54451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1588">
                        <a:lnSpc>
                          <a:spcPct val="90000"/>
                        </a:lnSpc>
                        <a:spcBef>
                          <a:spcPct val="20000"/>
                        </a:spcBef>
                        <a:spcAft>
                          <a:spcPct val="20000"/>
                        </a:spcAft>
                        <a:buClr>
                          <a:srgbClr val="0B1A40"/>
                        </a:buClr>
                        <a:defRPr sz="1600">
                          <a:solidFill>
                            <a:srgbClr val="0B1A40"/>
                          </a:solidFill>
                          <a:latin typeface="Arial" charset="0"/>
                          <a:cs typeface="Arial" charset="0"/>
                        </a:defRPr>
                      </a:lvl2pPr>
                      <a:lvl3pPr marL="266700" indent="-263525">
                        <a:lnSpc>
                          <a:spcPct val="90000"/>
                        </a:lnSpc>
                        <a:spcBef>
                          <a:spcPct val="20000"/>
                        </a:spcBef>
                        <a:spcAft>
                          <a:spcPct val="20000"/>
                        </a:spcAft>
                        <a:buClr>
                          <a:srgbClr val="0B1A40"/>
                        </a:buClr>
                        <a:defRPr sz="1600">
                          <a:solidFill>
                            <a:srgbClr val="0B1A40"/>
                          </a:solidFill>
                          <a:latin typeface="Arial" charset="0"/>
                          <a:cs typeface="Arial" charset="0"/>
                        </a:defRPr>
                      </a:lvl3pPr>
                      <a:lvl4pPr marL="533400" indent="-2651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812800" indent="-2778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12700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17272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21844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26416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400" b="0" i="0" u="none" strike="noStrike" cap="none" normalizeH="0" baseline="0" dirty="0" smtClean="0">
                          <a:ln>
                            <a:noFill/>
                          </a:ln>
                          <a:solidFill>
                            <a:srgbClr val="004171"/>
                          </a:solidFill>
                          <a:effectLst/>
                          <a:latin typeface="Arial" charset="0"/>
                          <a:cs typeface="Times New Roman" pitchFamily="18" charset="0"/>
                        </a:rPr>
                        <a:t>1. </a:t>
                      </a:r>
                      <a:endParaRPr kumimoji="0" lang="de-DE" altLang="en-US" sz="1400" b="0" i="0" u="none" strike="noStrike" cap="none" normalizeH="0" baseline="0" dirty="0" smtClean="0">
                        <a:ln>
                          <a:noFill/>
                        </a:ln>
                        <a:solidFill>
                          <a:srgbClr val="004171"/>
                        </a:solidFill>
                        <a:effectLst/>
                        <a:latin typeface="Times New Roman" pitchFamily="18" charset="0"/>
                        <a:cs typeface="Times New Roman" pitchFamily="18" charset="0"/>
                      </a:endParaRPr>
                    </a:p>
                  </a:txBody>
                  <a:tcPr marL="92104" marR="92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1588">
                        <a:lnSpc>
                          <a:spcPct val="90000"/>
                        </a:lnSpc>
                        <a:spcBef>
                          <a:spcPct val="20000"/>
                        </a:spcBef>
                        <a:spcAft>
                          <a:spcPct val="20000"/>
                        </a:spcAft>
                        <a:buClr>
                          <a:srgbClr val="0B1A40"/>
                        </a:buClr>
                        <a:defRPr sz="1600">
                          <a:solidFill>
                            <a:srgbClr val="0B1A40"/>
                          </a:solidFill>
                          <a:latin typeface="Arial" charset="0"/>
                          <a:cs typeface="Arial" charset="0"/>
                        </a:defRPr>
                      </a:lvl2pPr>
                      <a:lvl3pPr marL="266700" indent="-263525">
                        <a:lnSpc>
                          <a:spcPct val="90000"/>
                        </a:lnSpc>
                        <a:spcBef>
                          <a:spcPct val="20000"/>
                        </a:spcBef>
                        <a:spcAft>
                          <a:spcPct val="20000"/>
                        </a:spcAft>
                        <a:buClr>
                          <a:srgbClr val="0B1A40"/>
                        </a:buClr>
                        <a:defRPr sz="1600">
                          <a:solidFill>
                            <a:srgbClr val="0B1A40"/>
                          </a:solidFill>
                          <a:latin typeface="Arial" charset="0"/>
                          <a:cs typeface="Arial" charset="0"/>
                        </a:defRPr>
                      </a:lvl3pPr>
                      <a:lvl4pPr marL="533400" indent="-2651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812800" indent="-2778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12700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17272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21844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26416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smtClean="0">
                          <a:ln>
                            <a:noFill/>
                          </a:ln>
                          <a:solidFill>
                            <a:schemeClr val="tx1"/>
                          </a:solidFill>
                          <a:effectLst/>
                          <a:latin typeface="Arial" charset="0"/>
                          <a:cs typeface="Times New Roman" pitchFamily="18" charset="0"/>
                        </a:rPr>
                        <a:t>Überprüfung der Steuerpflicht § 1 Abs. 1 S. 1 EStG, § 8 AO; unbeschr. ESt-Pflicht; Welteinkommens-Prinzip</a:t>
                      </a:r>
                      <a:endParaRPr kumimoji="0" lang="de-DE" alt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marL="92104" marR="92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1588">
                        <a:lnSpc>
                          <a:spcPct val="90000"/>
                        </a:lnSpc>
                        <a:spcBef>
                          <a:spcPct val="20000"/>
                        </a:spcBef>
                        <a:spcAft>
                          <a:spcPct val="20000"/>
                        </a:spcAft>
                        <a:buClr>
                          <a:srgbClr val="0B1A40"/>
                        </a:buClr>
                        <a:defRPr sz="1600">
                          <a:solidFill>
                            <a:srgbClr val="0B1A40"/>
                          </a:solidFill>
                          <a:latin typeface="Arial" charset="0"/>
                          <a:cs typeface="Arial" charset="0"/>
                        </a:defRPr>
                      </a:lvl2pPr>
                      <a:lvl3pPr marL="266700" indent="-263525">
                        <a:lnSpc>
                          <a:spcPct val="90000"/>
                        </a:lnSpc>
                        <a:spcBef>
                          <a:spcPct val="20000"/>
                        </a:spcBef>
                        <a:spcAft>
                          <a:spcPct val="20000"/>
                        </a:spcAft>
                        <a:buClr>
                          <a:srgbClr val="0B1A40"/>
                        </a:buClr>
                        <a:defRPr sz="1600">
                          <a:solidFill>
                            <a:srgbClr val="0B1A40"/>
                          </a:solidFill>
                          <a:latin typeface="Arial" charset="0"/>
                          <a:cs typeface="Arial" charset="0"/>
                        </a:defRPr>
                      </a:lvl3pPr>
                      <a:lvl4pPr marL="533400" indent="-2651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812800" indent="-2778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12700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17272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21844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26416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400" b="0" i="0" u="none" strike="noStrike" cap="none" normalizeH="0" baseline="0" smtClean="0">
                          <a:ln>
                            <a:noFill/>
                          </a:ln>
                          <a:solidFill>
                            <a:srgbClr val="004171"/>
                          </a:solidFill>
                          <a:effectLst/>
                          <a:latin typeface="Arial" charset="0"/>
                          <a:cs typeface="Times New Roman" pitchFamily="18" charset="0"/>
                        </a:rPr>
                        <a:t>2.</a:t>
                      </a:r>
                      <a:endParaRPr kumimoji="0" lang="de-DE" altLang="en-US" sz="1400" b="0" i="0" u="none" strike="noStrike" cap="none" normalizeH="0" baseline="0" smtClean="0">
                        <a:ln>
                          <a:noFill/>
                        </a:ln>
                        <a:solidFill>
                          <a:srgbClr val="004171"/>
                        </a:solidFill>
                        <a:effectLst/>
                        <a:latin typeface="Times New Roman" pitchFamily="18" charset="0"/>
                        <a:cs typeface="Times New Roman" pitchFamily="18" charset="0"/>
                      </a:endParaRPr>
                    </a:p>
                  </a:txBody>
                  <a:tcPr marL="92104" marR="92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1588">
                        <a:lnSpc>
                          <a:spcPct val="90000"/>
                        </a:lnSpc>
                        <a:spcBef>
                          <a:spcPct val="20000"/>
                        </a:spcBef>
                        <a:spcAft>
                          <a:spcPct val="20000"/>
                        </a:spcAft>
                        <a:buClr>
                          <a:srgbClr val="0B1A40"/>
                        </a:buClr>
                        <a:defRPr sz="1600">
                          <a:solidFill>
                            <a:srgbClr val="0B1A40"/>
                          </a:solidFill>
                          <a:latin typeface="Arial" charset="0"/>
                          <a:cs typeface="Arial" charset="0"/>
                        </a:defRPr>
                      </a:lvl2pPr>
                      <a:lvl3pPr marL="266700" indent="-263525">
                        <a:lnSpc>
                          <a:spcPct val="90000"/>
                        </a:lnSpc>
                        <a:spcBef>
                          <a:spcPct val="20000"/>
                        </a:spcBef>
                        <a:spcAft>
                          <a:spcPct val="20000"/>
                        </a:spcAft>
                        <a:buClr>
                          <a:srgbClr val="0B1A40"/>
                        </a:buClr>
                        <a:defRPr sz="1600">
                          <a:solidFill>
                            <a:srgbClr val="0B1A40"/>
                          </a:solidFill>
                          <a:latin typeface="Arial" charset="0"/>
                          <a:cs typeface="Arial" charset="0"/>
                        </a:defRPr>
                      </a:lvl3pPr>
                      <a:lvl4pPr marL="533400" indent="-2651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812800" indent="-2778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12700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17272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21844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26416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smtClean="0">
                          <a:ln>
                            <a:noFill/>
                          </a:ln>
                          <a:solidFill>
                            <a:schemeClr val="tx1"/>
                          </a:solidFill>
                          <a:effectLst/>
                          <a:latin typeface="Arial" charset="0"/>
                          <a:cs typeface="Times New Roman" pitchFamily="18" charset="0"/>
                        </a:rPr>
                        <a:t>Herstellung und Vertrieb =&gt; Einkünfte aus Gewerbebetrieb nach § 2 Abs. 1 S. 1 Nr. 2 i.V.m. § 15 Abs. 1 S. 1 Nr. 2 EStG</a:t>
                      </a:r>
                      <a:endParaRPr kumimoji="0" lang="de-DE" altLang="en-US" sz="1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smtClean="0">
                          <a:ln>
                            <a:noFill/>
                          </a:ln>
                          <a:solidFill>
                            <a:schemeClr val="tx1"/>
                          </a:solidFill>
                          <a:effectLst/>
                          <a:latin typeface="Arial" charset="0"/>
                          <a:cs typeface="Times New Roman" pitchFamily="18" charset="0"/>
                        </a:rPr>
                        <a:t>Kopperfeld und Schiffer sind Mitunternehmer: </a:t>
                      </a:r>
                      <a:endParaRPr kumimoji="0" lang="de-DE" altLang="en-US" sz="1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smtClean="0">
                          <a:ln>
                            <a:noFill/>
                          </a:ln>
                          <a:solidFill>
                            <a:schemeClr val="tx1"/>
                          </a:solidFill>
                          <a:effectLst/>
                          <a:latin typeface="Arial" charset="0"/>
                          <a:cs typeface="Times New Roman" pitchFamily="18" charset="0"/>
                        </a:rPr>
                        <a:t>- Mitunternehmerrisiko</a:t>
                      </a:r>
                      <a:endParaRPr kumimoji="0" lang="de-DE" altLang="en-US" sz="1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smtClean="0">
                          <a:ln>
                            <a:noFill/>
                          </a:ln>
                          <a:solidFill>
                            <a:schemeClr val="tx1"/>
                          </a:solidFill>
                          <a:effectLst/>
                          <a:latin typeface="Arial" charset="0"/>
                          <a:cs typeface="Times New Roman" pitchFamily="18" charset="0"/>
                        </a:rPr>
                        <a:t>- Mitunternehmerinitiative</a:t>
                      </a:r>
                      <a:endParaRPr kumimoji="0" lang="de-DE" altLang="en-US" sz="15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smtClean="0">
                          <a:ln>
                            <a:noFill/>
                          </a:ln>
                          <a:solidFill>
                            <a:schemeClr val="tx1"/>
                          </a:solidFill>
                          <a:effectLst/>
                          <a:latin typeface="Arial" charset="0"/>
                          <a:cs typeface="Times New Roman" pitchFamily="18" charset="0"/>
                        </a:rPr>
                        <a:t>- Gesellschafter </a:t>
                      </a:r>
                      <a:endParaRPr kumimoji="0" lang="de-DE" alt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marL="92104" marR="92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79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400" b="0" i="0" u="none" strike="noStrike" cap="none" normalizeH="0" baseline="0" smtClean="0">
                          <a:ln>
                            <a:noFill/>
                          </a:ln>
                          <a:solidFill>
                            <a:srgbClr val="004171"/>
                          </a:solidFill>
                          <a:effectLst/>
                          <a:latin typeface="Arial" charset="0"/>
                          <a:cs typeface="Arial" charset="0"/>
                        </a:rPr>
                        <a:t>3.</a:t>
                      </a:r>
                    </a:p>
                  </a:txBody>
                  <a:tcPr marL="92104" marR="92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1588">
                        <a:lnSpc>
                          <a:spcPct val="90000"/>
                        </a:lnSpc>
                        <a:spcBef>
                          <a:spcPct val="20000"/>
                        </a:spcBef>
                        <a:spcAft>
                          <a:spcPct val="20000"/>
                        </a:spcAft>
                        <a:buClr>
                          <a:srgbClr val="0B1A40"/>
                        </a:buClr>
                        <a:defRPr sz="1600">
                          <a:solidFill>
                            <a:srgbClr val="0B1A40"/>
                          </a:solidFill>
                          <a:latin typeface="Arial" charset="0"/>
                          <a:cs typeface="Arial" charset="0"/>
                        </a:defRPr>
                      </a:lvl2pPr>
                      <a:lvl3pPr marL="266700" indent="-263525">
                        <a:lnSpc>
                          <a:spcPct val="90000"/>
                        </a:lnSpc>
                        <a:spcBef>
                          <a:spcPct val="20000"/>
                        </a:spcBef>
                        <a:spcAft>
                          <a:spcPct val="20000"/>
                        </a:spcAft>
                        <a:buClr>
                          <a:srgbClr val="0B1A40"/>
                        </a:buClr>
                        <a:defRPr sz="1600">
                          <a:solidFill>
                            <a:srgbClr val="0B1A40"/>
                          </a:solidFill>
                          <a:latin typeface="Arial" charset="0"/>
                          <a:cs typeface="Arial" charset="0"/>
                        </a:defRPr>
                      </a:lvl3pPr>
                      <a:lvl4pPr marL="533400" indent="-2651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812800" indent="-2778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12700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17272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21844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2641600" indent="-277813"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dirty="0" smtClean="0">
                          <a:ln>
                            <a:noFill/>
                          </a:ln>
                          <a:solidFill>
                            <a:schemeClr val="tx1"/>
                          </a:solidFill>
                          <a:effectLst/>
                          <a:latin typeface="Arial" charset="0"/>
                          <a:cs typeface="Times New Roman" pitchFamily="18" charset="0"/>
                        </a:rPr>
                        <a:t>Ergebnis der OHG vor Steuern:		  280.000</a:t>
                      </a:r>
                    </a:p>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dirty="0" smtClean="0">
                          <a:ln>
                            <a:noFill/>
                          </a:ln>
                          <a:solidFill>
                            <a:schemeClr val="tx1"/>
                          </a:solidFill>
                          <a:effectLst/>
                          <a:latin typeface="Arial" charset="0"/>
                          <a:cs typeface="Times New Roman" pitchFamily="18" charset="0"/>
                        </a:rPr>
                        <a:t>				-  75.000 § 4 Abs. 4 EStG (Gehalt </a:t>
                      </a:r>
                      <a:r>
                        <a:rPr kumimoji="0" lang="de-DE" altLang="en-US" sz="1500" b="0" i="0" u="none" strike="noStrike" cap="none" normalizeH="0" baseline="0" dirty="0" err="1" smtClean="0">
                          <a:ln>
                            <a:noFill/>
                          </a:ln>
                          <a:solidFill>
                            <a:schemeClr val="tx1"/>
                          </a:solidFill>
                          <a:effectLst/>
                          <a:latin typeface="Arial" charset="0"/>
                          <a:cs typeface="Times New Roman" pitchFamily="18" charset="0"/>
                        </a:rPr>
                        <a:t>Kopperfeld</a:t>
                      </a:r>
                      <a:r>
                        <a:rPr kumimoji="0" lang="de-DE" altLang="en-US" sz="1500" b="0" i="0" u="none" strike="noStrike" cap="none" normalizeH="0" baseline="0" dirty="0" smtClean="0">
                          <a:ln>
                            <a:noFill/>
                          </a:ln>
                          <a:solidFill>
                            <a:schemeClr val="tx1"/>
                          </a:solidFill>
                          <a:effectLst/>
                          <a:latin typeface="Arial" charset="0"/>
                          <a:cs typeface="Times New Roman" pitchFamily="18" charset="0"/>
                        </a:rPr>
                        <a:t>)</a:t>
                      </a:r>
                    </a:p>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5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0" i="0" u="none" strike="noStrike" cap="none" normalizeH="0" baseline="0" dirty="0" smtClean="0">
                          <a:ln>
                            <a:noFill/>
                          </a:ln>
                          <a:solidFill>
                            <a:schemeClr val="tx1"/>
                          </a:solidFill>
                          <a:effectLst/>
                          <a:latin typeface="Arial" charset="0"/>
                          <a:cs typeface="Times New Roman" pitchFamily="18" charset="0"/>
                        </a:rPr>
                        <a:t>				- 165.000 § 4 Abs. 4 EStG (Pacht Schiffer)</a:t>
                      </a:r>
                    </a:p>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500" b="1" i="0" u="none" strike="noStrike" cap="none" normalizeH="0" baseline="0" dirty="0" smtClean="0">
                          <a:ln>
                            <a:noFill/>
                          </a:ln>
                          <a:solidFill>
                            <a:srgbClr val="00A5D9"/>
                          </a:solidFill>
                          <a:effectLst/>
                          <a:latin typeface="Arial" charset="0"/>
                          <a:cs typeface="Times New Roman" pitchFamily="18" charset="0"/>
                        </a:rPr>
                        <a:t>Gewinn 1. Stufe		=	   40.000</a:t>
                      </a:r>
                      <a:endParaRPr kumimoji="0" lang="de-DE" altLang="en-US" sz="1500" b="1" i="0" u="none" strike="noStrike" cap="none" normalizeH="0" baseline="0" dirty="0" smtClean="0">
                        <a:ln>
                          <a:noFill/>
                        </a:ln>
                        <a:solidFill>
                          <a:srgbClr val="00A5D9"/>
                        </a:solidFill>
                        <a:effectLst/>
                        <a:latin typeface="Times New Roman" pitchFamily="18" charset="0"/>
                        <a:cs typeface="Times New Roman" pitchFamily="18" charset="0"/>
                      </a:endParaRPr>
                    </a:p>
                  </a:txBody>
                  <a:tcPr marL="92104" marR="921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92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B20351F-BA2A-4640-A585-B54395B3E614}" type="slidenum">
              <a:rPr lang="en-GB" altLang="en-US" sz="1000" smtClean="0">
                <a:solidFill>
                  <a:srgbClr val="0B1A40"/>
                </a:solidFill>
              </a:rPr>
              <a:pPr eaLnBrk="1" hangingPunct="1">
                <a:spcBef>
                  <a:spcPct val="0"/>
                </a:spcBef>
              </a:pPr>
              <a:t>100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lIns="91440" tIns="45720" rIns="91440" bIns="45720" anchor="ctr"/>
          <a:lstStyle/>
          <a:p>
            <a:pPr eaLnBrk="1" hangingPunct="1"/>
            <a:r>
              <a:rPr lang="de-DE" altLang="en-US" smtClean="0"/>
              <a:t>Lösung – 2. Gewinnermittlungsstufe</a:t>
            </a:r>
          </a:p>
        </p:txBody>
      </p:sp>
      <p:graphicFrame>
        <p:nvGraphicFramePr>
          <p:cNvPr id="1936407" name="Group 23"/>
          <p:cNvGraphicFramePr>
            <a:graphicFrameLocks noGrp="1"/>
          </p:cNvGraphicFramePr>
          <p:nvPr>
            <p:ph idx="1"/>
          </p:nvPr>
        </p:nvGraphicFramePr>
        <p:xfrm>
          <a:off x="358775" y="1062038"/>
          <a:ext cx="8367713" cy="4489644"/>
        </p:xfrm>
        <a:graphic>
          <a:graphicData uri="http://schemas.openxmlformats.org/drawingml/2006/table">
            <a:tbl>
              <a:tblPr/>
              <a:tblGrid>
                <a:gridCol w="346273"/>
                <a:gridCol w="8021440"/>
              </a:tblGrid>
              <a:tr h="201156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400" b="0" i="0" u="none" strike="noStrike" cap="none" normalizeH="0" baseline="0" dirty="0" smtClean="0">
                          <a:ln>
                            <a:noFill/>
                          </a:ln>
                          <a:solidFill>
                            <a:srgbClr val="004171"/>
                          </a:solidFill>
                          <a:effectLst/>
                          <a:latin typeface="Arial" charset="0"/>
                          <a:cs typeface="Times New Roman" pitchFamily="18" charset="0"/>
                        </a:rPr>
                        <a:t>4.</a:t>
                      </a:r>
                      <a:endParaRPr kumimoji="0" lang="de-DE" altLang="en-US" sz="1400" b="0" i="0" u="none" strike="noStrike" cap="none" normalizeH="0" baseline="0" dirty="0" smtClean="0">
                        <a:ln>
                          <a:noFill/>
                        </a:ln>
                        <a:solidFill>
                          <a:srgbClr val="004171"/>
                        </a:solidFill>
                        <a:effectLst/>
                        <a:latin typeface="Times New Roman" pitchFamily="18" charset="0"/>
                        <a:cs typeface="Times New Roman" pitchFamily="18" charset="0"/>
                      </a:endParaRPr>
                    </a:p>
                  </a:txBody>
                  <a:tcPr marL="94082" marR="94082"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Betrachtung </a:t>
                      </a:r>
                      <a:r>
                        <a:rPr kumimoji="0" lang="de-DE" altLang="en-US" sz="1800" b="0" i="0" u="none" strike="noStrike" cap="none" normalizeH="0" baseline="0" dirty="0" err="1" smtClean="0">
                          <a:ln>
                            <a:noFill/>
                          </a:ln>
                          <a:solidFill>
                            <a:schemeClr val="tx1"/>
                          </a:solidFill>
                          <a:effectLst/>
                          <a:latin typeface="Arial" charset="0"/>
                          <a:cs typeface="Times New Roman" pitchFamily="18" charset="0"/>
                        </a:rPr>
                        <a:t>Kopperfeld</a:t>
                      </a:r>
                      <a:r>
                        <a:rPr kumimoji="0" lang="de-DE" altLang="en-US" sz="1800" b="0" i="0" u="none" strike="noStrike" cap="none" normalizeH="0" baseline="0" dirty="0" smtClean="0">
                          <a:ln>
                            <a:noFill/>
                          </a:ln>
                          <a:solidFill>
                            <a:schemeClr val="tx1"/>
                          </a:solidFill>
                          <a:effectLst/>
                          <a:latin typeface="Arial" charset="0"/>
                          <a:cs typeface="Times New Roman" pitchFamily="18" charset="0"/>
                        </a:rPr>
                        <a:t>:</a:t>
                      </a: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50% OHG Gewinn				   20.000</a:t>
                      </a: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Gehalt (§ 15 Abs. 1 Nr. 2 EStG)			+ 75.000</a:t>
                      </a:r>
                    </a:p>
                    <a:p>
                      <a:pPr marL="0" marR="0" lvl="0" indent="0" algn="just" defTabSz="914400" rtl="0" eaLnBrk="1" fontAlgn="base" latinLnBrk="0" hangingPunct="1">
                        <a:lnSpc>
                          <a:spcPct val="90000"/>
                        </a:lnSpc>
                        <a:spcBef>
                          <a:spcPct val="20000"/>
                        </a:spcBef>
                        <a:spcAft>
                          <a:spcPct val="20000"/>
                        </a:spcAft>
                        <a:buClrTx/>
                        <a:buSzTx/>
                        <a:buFontTx/>
                        <a:buNone/>
                        <a:tabLst/>
                      </a:pP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dirty="0" smtClean="0">
                          <a:ln>
                            <a:noFill/>
                          </a:ln>
                          <a:solidFill>
                            <a:srgbClr val="00A5D9"/>
                          </a:solidFill>
                          <a:effectLst/>
                          <a:latin typeface="Arial" charset="0"/>
                          <a:cs typeface="Times New Roman" pitchFamily="18" charset="0"/>
                        </a:rPr>
                        <a:t>Einkünfte aus Gewerbebetrieb </a:t>
                      </a:r>
                      <a:r>
                        <a:rPr kumimoji="0" lang="de-DE" altLang="en-US" sz="1800" b="1" i="0" u="none" strike="noStrike" cap="none" normalizeH="0" baseline="0" dirty="0" err="1" smtClean="0">
                          <a:ln>
                            <a:noFill/>
                          </a:ln>
                          <a:solidFill>
                            <a:srgbClr val="00A5D9"/>
                          </a:solidFill>
                          <a:effectLst/>
                          <a:latin typeface="Arial" charset="0"/>
                          <a:cs typeface="Times New Roman" pitchFamily="18" charset="0"/>
                        </a:rPr>
                        <a:t>Kopperfeld</a:t>
                      </a:r>
                      <a:r>
                        <a:rPr kumimoji="0" lang="de-DE" altLang="en-US" sz="1800" b="1" i="0" u="none" strike="noStrike" cap="none" normalizeH="0" baseline="0" dirty="0" smtClean="0">
                          <a:ln>
                            <a:noFill/>
                          </a:ln>
                          <a:solidFill>
                            <a:srgbClr val="00A5D9"/>
                          </a:solidFill>
                          <a:effectLst/>
                          <a:latin typeface="Arial" charset="0"/>
                          <a:cs typeface="Times New Roman" pitchFamily="18" charset="0"/>
                        </a:rPr>
                        <a:t>		= 95.000		</a:t>
                      </a:r>
                      <a:r>
                        <a:rPr kumimoji="0" lang="de-DE" altLang="en-US" sz="1800" b="0" i="0" u="none" strike="noStrike" cap="none" normalizeH="0" baseline="0" dirty="0" smtClean="0">
                          <a:ln>
                            <a:noFill/>
                          </a:ln>
                          <a:solidFill>
                            <a:srgbClr val="00A5D9"/>
                          </a:solidFill>
                          <a:effectLst/>
                          <a:latin typeface="Arial" charset="0"/>
                          <a:cs typeface="Times New Roman" pitchFamily="18" charset="0"/>
                        </a:rPr>
                        <a:t>		</a:t>
                      </a:r>
                      <a:endParaRPr kumimoji="0" lang="de-DE" altLang="en-US" sz="1800" b="0" i="0" u="none" strike="noStrike" cap="none" normalizeH="0" baseline="0" dirty="0" smtClean="0">
                        <a:ln>
                          <a:noFill/>
                        </a:ln>
                        <a:solidFill>
                          <a:srgbClr val="00A5D9"/>
                        </a:solidFill>
                        <a:effectLst/>
                        <a:latin typeface="Times New Roman" pitchFamily="18" charset="0"/>
                        <a:cs typeface="Times New Roman" pitchFamily="18" charset="0"/>
                      </a:endParaRPr>
                    </a:p>
                  </a:txBody>
                  <a:tcPr marL="94082" marR="94082"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887">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400" b="0" i="0" u="none" strike="noStrike" cap="none" normalizeH="0" baseline="0" smtClean="0">
                          <a:ln>
                            <a:noFill/>
                          </a:ln>
                          <a:solidFill>
                            <a:srgbClr val="004171"/>
                          </a:solidFill>
                          <a:effectLst/>
                          <a:latin typeface="Arial" charset="0"/>
                          <a:cs typeface="Arial" charset="0"/>
                        </a:rPr>
                        <a:t>5.</a:t>
                      </a:r>
                    </a:p>
                  </a:txBody>
                  <a:tcPr marL="94082" marR="94082"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Betrachtung Schiffer</a:t>
                      </a: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50% OHG Gewinn				   20.000</a:t>
                      </a: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Mieteinnahmen (</a:t>
                      </a:r>
                      <a:r>
                        <a:rPr kumimoji="0" lang="de-DE" altLang="en-US" sz="1800" b="0" i="0" u="none" strike="noStrike" cap="none" normalizeH="0" baseline="0" dirty="0" err="1" smtClean="0">
                          <a:ln>
                            <a:noFill/>
                          </a:ln>
                          <a:solidFill>
                            <a:schemeClr val="tx1"/>
                          </a:solidFill>
                          <a:effectLst/>
                          <a:latin typeface="Arial" charset="0"/>
                          <a:cs typeface="Times New Roman" pitchFamily="18" charset="0"/>
                        </a:rPr>
                        <a:t>SBE</a:t>
                      </a:r>
                      <a:r>
                        <a:rPr kumimoji="0" lang="de-DE" altLang="en-US" sz="1800" b="0" i="0" u="none" strike="noStrike" cap="none" normalizeH="0" baseline="0" dirty="0" smtClean="0">
                          <a:ln>
                            <a:noFill/>
                          </a:ln>
                          <a:solidFill>
                            <a:schemeClr val="tx1"/>
                          </a:solidFill>
                          <a:effectLst/>
                          <a:latin typeface="Arial" charset="0"/>
                          <a:cs typeface="Times New Roman" pitchFamily="18" charset="0"/>
                        </a:rPr>
                        <a:t>)			+	 165.000</a:t>
                      </a: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AfA (</a:t>
                      </a:r>
                      <a:r>
                        <a:rPr kumimoji="0" lang="de-DE" altLang="en-US" sz="1800" b="0" i="0" u="none" strike="noStrike" cap="none" normalizeH="0" baseline="0" dirty="0" err="1" smtClean="0">
                          <a:ln>
                            <a:noFill/>
                          </a:ln>
                          <a:solidFill>
                            <a:schemeClr val="tx1"/>
                          </a:solidFill>
                          <a:effectLst/>
                          <a:latin typeface="Arial" charset="0"/>
                          <a:cs typeface="Times New Roman" pitchFamily="18" charset="0"/>
                        </a:rPr>
                        <a:t>SBA</a:t>
                      </a:r>
                      <a:r>
                        <a:rPr kumimoji="0" lang="de-DE" altLang="en-US" sz="1800" b="0" i="0" u="none" strike="noStrike" cap="none" normalizeH="0" baseline="0" dirty="0" smtClean="0">
                          <a:ln>
                            <a:noFill/>
                          </a:ln>
                          <a:solidFill>
                            <a:schemeClr val="tx1"/>
                          </a:solidFill>
                          <a:effectLst/>
                          <a:latin typeface="Arial" charset="0"/>
                          <a:cs typeface="Times New Roman" pitchFamily="18" charset="0"/>
                        </a:rPr>
                        <a:t>)				-	   15.000</a:t>
                      </a:r>
                      <a:endParaRPr kumimoji="0" lang="de-DE"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Times New Roman" pitchFamily="18" charset="0"/>
                        </a:rPr>
                        <a:t>Zinsen (</a:t>
                      </a:r>
                      <a:r>
                        <a:rPr kumimoji="0" lang="de-DE" altLang="en-US" sz="1800" b="0" i="0" u="none" strike="noStrike" cap="none" normalizeH="0" baseline="0" dirty="0" err="1" smtClean="0">
                          <a:ln>
                            <a:noFill/>
                          </a:ln>
                          <a:solidFill>
                            <a:schemeClr val="tx1"/>
                          </a:solidFill>
                          <a:effectLst/>
                          <a:latin typeface="Arial" charset="0"/>
                          <a:cs typeface="Times New Roman" pitchFamily="18" charset="0"/>
                        </a:rPr>
                        <a:t>SBA</a:t>
                      </a:r>
                      <a:r>
                        <a:rPr kumimoji="0" lang="de-DE" altLang="en-US" sz="1800" b="0" i="0" u="none" strike="noStrike" cap="none" normalizeH="0" baseline="0" dirty="0" smtClean="0">
                          <a:ln>
                            <a:noFill/>
                          </a:ln>
                          <a:solidFill>
                            <a:schemeClr val="tx1"/>
                          </a:solidFill>
                          <a:effectLst/>
                          <a:latin typeface="Arial" charset="0"/>
                          <a:cs typeface="Times New Roman" pitchFamily="18" charset="0"/>
                        </a:rPr>
                        <a:t>)				-	   30.000</a:t>
                      </a:r>
                    </a:p>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dirty="0" smtClean="0">
                          <a:ln>
                            <a:noFill/>
                          </a:ln>
                          <a:solidFill>
                            <a:srgbClr val="00A5D9"/>
                          </a:solidFill>
                          <a:effectLst/>
                          <a:latin typeface="Arial" charset="0"/>
                          <a:cs typeface="Times New Roman" pitchFamily="18" charset="0"/>
                        </a:rPr>
                        <a:t>Einkünfte aus Gewerbebetrieb Schiffer                   = 140.000</a:t>
                      </a:r>
                      <a:endParaRPr kumimoji="0" lang="de-DE" altLang="en-US" sz="1800" b="1" i="0" u="none" strike="noStrike" cap="none" normalizeH="0" baseline="0" dirty="0" smtClean="0">
                        <a:ln>
                          <a:noFill/>
                        </a:ln>
                        <a:solidFill>
                          <a:srgbClr val="00A5D9"/>
                        </a:solidFill>
                        <a:effectLst/>
                        <a:latin typeface="Times New Roman" pitchFamily="18" charset="0"/>
                        <a:cs typeface="Times New Roman" pitchFamily="18" charset="0"/>
                      </a:endParaRPr>
                    </a:p>
                  </a:txBody>
                  <a:tcPr marL="94082" marR="94082"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494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F446D5B-2773-4503-AEC0-A9AB8FDB80F2}" type="slidenum">
              <a:rPr lang="en-GB" altLang="en-US" sz="1000" smtClean="0">
                <a:solidFill>
                  <a:srgbClr val="0B1A40"/>
                </a:solidFill>
              </a:rPr>
              <a:pPr eaLnBrk="1" hangingPunct="1">
                <a:spcBef>
                  <a:spcPct val="0"/>
                </a:spcBef>
              </a:pPr>
              <a:t>101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4"/>
          <p:cNvSpPr>
            <a:spLocks noGrp="1" noChangeArrowheads="1"/>
          </p:cNvSpPr>
          <p:nvPr>
            <p:ph type="title"/>
          </p:nvPr>
        </p:nvSpPr>
        <p:spPr>
          <a:xfrm>
            <a:off x="358775" y="115888"/>
            <a:ext cx="8367713" cy="576262"/>
          </a:xfrm>
        </p:spPr>
        <p:txBody>
          <a:bodyPr lIns="92075" tIns="46038" rIns="92075" bIns="46038" anchor="ctr"/>
          <a:lstStyle/>
          <a:p>
            <a:pPr eaLnBrk="1" hangingPunct="1"/>
            <a:r>
              <a:rPr lang="de-DE" altLang="en-US" smtClean="0"/>
              <a:t>Thesaurierungsbegünstigung bei Personenunternehmen (§ 34 a EStG)</a:t>
            </a:r>
            <a:r>
              <a:rPr lang="de-DE" altLang="en-US" sz="2000" smtClean="0"/>
              <a:t> </a:t>
            </a:r>
          </a:p>
        </p:txBody>
      </p:sp>
      <p:sp>
        <p:nvSpPr>
          <p:cNvPr id="12595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2223B89-B9AE-428F-9307-1A2ED161E83B}" type="slidenum">
              <a:rPr lang="en-GB" altLang="en-US" sz="1000" smtClean="0">
                <a:solidFill>
                  <a:srgbClr val="0B1A40"/>
                </a:solidFill>
              </a:rPr>
              <a:pPr eaLnBrk="1" hangingPunct="1">
                <a:spcBef>
                  <a:spcPct val="0"/>
                </a:spcBef>
              </a:pPr>
              <a:t>102</a:t>
            </a:fld>
            <a:endParaRPr lang="en-GB" altLang="en-US" sz="1000" smtClean="0">
              <a:solidFill>
                <a:srgbClr val="0B1A40"/>
              </a:solidFill>
            </a:endParaRPr>
          </a:p>
        </p:txBody>
      </p:sp>
      <p:sp>
        <p:nvSpPr>
          <p:cNvPr id="125956" name="Text Box 4"/>
          <p:cNvSpPr txBox="1">
            <a:spLocks noChangeArrowheads="1"/>
          </p:cNvSpPr>
          <p:nvPr/>
        </p:nvSpPr>
        <p:spPr bwMode="auto">
          <a:xfrm>
            <a:off x="4427538" y="1412875"/>
            <a:ext cx="1073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buClr>
                <a:srgbClr val="FFCC00"/>
              </a:buClr>
              <a:buSzPct val="60000"/>
              <a:buFont typeface="Monotype Sorts"/>
              <a:buNone/>
            </a:pPr>
            <a:r>
              <a:rPr lang="de-DE" altLang="en-US" sz="1600" b="1">
                <a:solidFill>
                  <a:schemeClr val="tx1"/>
                </a:solidFill>
              </a:rPr>
              <a:t>Gewinn</a:t>
            </a:r>
            <a:endParaRPr lang="en-US" altLang="en-US" sz="1600" b="1">
              <a:solidFill>
                <a:schemeClr val="tx1"/>
              </a:solidFill>
            </a:endParaRPr>
          </a:p>
        </p:txBody>
      </p:sp>
      <p:sp>
        <p:nvSpPr>
          <p:cNvPr id="125957" name="Line 6"/>
          <p:cNvSpPr>
            <a:spLocks noChangeShapeType="1"/>
          </p:cNvSpPr>
          <p:nvPr/>
        </p:nvSpPr>
        <p:spPr bwMode="auto">
          <a:xfrm flipV="1">
            <a:off x="2132013" y="2424113"/>
            <a:ext cx="6535737"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58" name="Line 7"/>
          <p:cNvSpPr>
            <a:spLocks noChangeShapeType="1"/>
          </p:cNvSpPr>
          <p:nvPr/>
        </p:nvSpPr>
        <p:spPr bwMode="auto">
          <a:xfrm>
            <a:off x="2132013" y="2365375"/>
            <a:ext cx="0" cy="1857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59" name="Line 8"/>
          <p:cNvSpPr>
            <a:spLocks noChangeShapeType="1"/>
          </p:cNvSpPr>
          <p:nvPr/>
        </p:nvSpPr>
        <p:spPr bwMode="auto">
          <a:xfrm>
            <a:off x="8656638" y="2320925"/>
            <a:ext cx="0" cy="2190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60" name="AutoShape 9"/>
          <p:cNvSpPr>
            <a:spLocks/>
          </p:cNvSpPr>
          <p:nvPr/>
        </p:nvSpPr>
        <p:spPr bwMode="auto">
          <a:xfrm rot="-5400000">
            <a:off x="5219700" y="-1117600"/>
            <a:ext cx="334963" cy="6500813"/>
          </a:xfrm>
          <a:prstGeom prst="rightBrace">
            <a:avLst>
              <a:gd name="adj1" fmla="val 161730"/>
              <a:gd name="adj2" fmla="val 43514"/>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5961" name="AutoShape 10"/>
          <p:cNvSpPr>
            <a:spLocks/>
          </p:cNvSpPr>
          <p:nvPr/>
        </p:nvSpPr>
        <p:spPr bwMode="auto">
          <a:xfrm rot="5400000" flipV="1">
            <a:off x="3463131" y="1305719"/>
            <a:ext cx="334963" cy="3025775"/>
          </a:xfrm>
          <a:prstGeom prst="rightBrace">
            <a:avLst>
              <a:gd name="adj1" fmla="val 75276"/>
              <a:gd name="adj2" fmla="val 36005"/>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5962" name="AutoShape 11"/>
          <p:cNvSpPr>
            <a:spLocks/>
          </p:cNvSpPr>
          <p:nvPr/>
        </p:nvSpPr>
        <p:spPr bwMode="auto">
          <a:xfrm rot="5400000" flipV="1">
            <a:off x="6723857" y="1078706"/>
            <a:ext cx="334962" cy="3495675"/>
          </a:xfrm>
          <a:prstGeom prst="rightBrace">
            <a:avLst>
              <a:gd name="adj1" fmla="val 86967"/>
              <a:gd name="adj2" fmla="val 36005"/>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5963" name="AutoShape 12"/>
          <p:cNvSpPr>
            <a:spLocks noChangeArrowheads="1"/>
          </p:cNvSpPr>
          <p:nvPr/>
        </p:nvSpPr>
        <p:spPr bwMode="auto">
          <a:xfrm flipH="1">
            <a:off x="2079625" y="1284288"/>
            <a:ext cx="1828800" cy="636587"/>
          </a:xfrm>
          <a:prstGeom prst="rightArrow">
            <a:avLst>
              <a:gd name="adj1" fmla="val 50000"/>
              <a:gd name="adj2" fmla="val 71821"/>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600" b="1">
                <a:solidFill>
                  <a:schemeClr val="tx1"/>
                </a:solidFill>
              </a:rPr>
              <a:t>GewSt</a:t>
            </a:r>
            <a:endParaRPr lang="en-US" altLang="en-US" sz="1600" b="1">
              <a:solidFill>
                <a:schemeClr val="tx1"/>
              </a:solidFill>
            </a:endParaRPr>
          </a:p>
        </p:txBody>
      </p:sp>
      <p:sp>
        <p:nvSpPr>
          <p:cNvPr id="125964" name="Text Box 14"/>
          <p:cNvSpPr txBox="1">
            <a:spLocks noChangeArrowheads="1"/>
          </p:cNvSpPr>
          <p:nvPr/>
        </p:nvSpPr>
        <p:spPr bwMode="auto">
          <a:xfrm>
            <a:off x="684213" y="1412875"/>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buClr>
                <a:srgbClr val="FFCC00"/>
              </a:buClr>
              <a:buSzPct val="60000"/>
              <a:buFont typeface="Monotype Sorts"/>
              <a:buNone/>
            </a:pPr>
            <a:r>
              <a:rPr lang="de-DE" altLang="en-US" sz="1400" b="1">
                <a:solidFill>
                  <a:schemeClr val="tx1"/>
                </a:solidFill>
              </a:rPr>
              <a:t>Finanzamt</a:t>
            </a:r>
            <a:endParaRPr lang="en-US" altLang="en-US" sz="1400" b="1">
              <a:solidFill>
                <a:schemeClr val="tx1"/>
              </a:solidFill>
            </a:endParaRPr>
          </a:p>
        </p:txBody>
      </p:sp>
      <p:sp>
        <p:nvSpPr>
          <p:cNvPr id="125965" name="Oval 15"/>
          <p:cNvSpPr>
            <a:spLocks noChangeArrowheads="1"/>
          </p:cNvSpPr>
          <p:nvPr/>
        </p:nvSpPr>
        <p:spPr bwMode="auto">
          <a:xfrm>
            <a:off x="5000625" y="2298700"/>
            <a:ext cx="293688" cy="293688"/>
          </a:xfrm>
          <a:prstGeom prst="ellipse">
            <a:avLst/>
          </a:prstGeom>
          <a:solidFill>
            <a:srgbClr val="00417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5966" name="Text Box 16"/>
          <p:cNvSpPr txBox="1">
            <a:spLocks noChangeArrowheads="1"/>
          </p:cNvSpPr>
          <p:nvPr/>
        </p:nvSpPr>
        <p:spPr bwMode="auto">
          <a:xfrm>
            <a:off x="5454650" y="3654425"/>
            <a:ext cx="30051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tabLst>
                <a:tab pos="268288"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268288"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9pPr>
          </a:lstStyle>
          <a:p>
            <a:pPr>
              <a:spcBef>
                <a:spcPct val="0"/>
              </a:spcBef>
              <a:buClr>
                <a:schemeClr val="bg2"/>
              </a:buClr>
              <a:buSzPct val="60000"/>
              <a:buFont typeface="Monotype Sorts"/>
              <a:buChar char="n"/>
            </a:pPr>
            <a:r>
              <a:rPr lang="de-DE" altLang="en-US" sz="2000">
                <a:solidFill>
                  <a:schemeClr val="tx1"/>
                </a:solidFill>
              </a:rPr>
              <a:t>	ESt-Satz:</a:t>
            </a:r>
            <a:r>
              <a:rPr lang="de-DE" altLang="en-US" sz="2000" b="1">
                <a:solidFill>
                  <a:schemeClr val="tx1"/>
                </a:solidFill>
              </a:rPr>
              <a:t> 45 %</a:t>
            </a:r>
            <a:endParaRPr lang="en-US" altLang="en-US" sz="2000" b="1">
              <a:solidFill>
                <a:schemeClr val="tx1"/>
              </a:solidFill>
            </a:endParaRPr>
          </a:p>
          <a:p>
            <a:pPr>
              <a:spcBef>
                <a:spcPct val="0"/>
              </a:spcBef>
              <a:buClr>
                <a:schemeClr val="bg2"/>
              </a:buClr>
              <a:buSzPct val="60000"/>
              <a:buFont typeface="Monotype Sorts"/>
              <a:buChar char="n"/>
            </a:pPr>
            <a:r>
              <a:rPr lang="de-DE" altLang="en-US" sz="2000">
                <a:solidFill>
                  <a:schemeClr val="tx1"/>
                </a:solidFill>
              </a:rPr>
              <a:t>	GewSt-Anrechnung 	mit Faktor</a:t>
            </a:r>
            <a:r>
              <a:rPr lang="de-DE" altLang="en-US" sz="2000" b="1">
                <a:solidFill>
                  <a:schemeClr val="tx1"/>
                </a:solidFill>
              </a:rPr>
              <a:t> 3,8</a:t>
            </a:r>
            <a:endParaRPr lang="en-US" altLang="en-US" sz="2000" b="1">
              <a:solidFill>
                <a:schemeClr val="tx1"/>
              </a:solidFill>
            </a:endParaRPr>
          </a:p>
        </p:txBody>
      </p:sp>
      <p:sp>
        <p:nvSpPr>
          <p:cNvPr id="125967" name="Text Box 17"/>
          <p:cNvSpPr txBox="1">
            <a:spLocks noChangeArrowheads="1"/>
          </p:cNvSpPr>
          <p:nvPr/>
        </p:nvSpPr>
        <p:spPr bwMode="auto">
          <a:xfrm>
            <a:off x="5492750" y="3046413"/>
            <a:ext cx="2289175" cy="457200"/>
          </a:xfrm>
          <a:prstGeom prst="rect">
            <a:avLst/>
          </a:prstGeom>
          <a:solidFill>
            <a:srgbClr val="00417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600" b="1">
                <a:solidFill>
                  <a:schemeClr val="bg1"/>
                </a:solidFill>
              </a:rPr>
              <a:t>PersG-Prinzip</a:t>
            </a:r>
            <a:endParaRPr lang="en-US" altLang="en-US" sz="1600" b="1">
              <a:solidFill>
                <a:schemeClr val="bg1"/>
              </a:solidFill>
            </a:endParaRPr>
          </a:p>
        </p:txBody>
      </p:sp>
      <p:sp>
        <p:nvSpPr>
          <p:cNvPr id="125968" name="Text Box 18"/>
          <p:cNvSpPr txBox="1">
            <a:spLocks noChangeArrowheads="1"/>
          </p:cNvSpPr>
          <p:nvPr/>
        </p:nvSpPr>
        <p:spPr bwMode="auto">
          <a:xfrm>
            <a:off x="2227263" y="3035300"/>
            <a:ext cx="2347912" cy="457200"/>
          </a:xfrm>
          <a:prstGeom prst="rect">
            <a:avLst/>
          </a:prstGeom>
          <a:solidFill>
            <a:srgbClr val="00417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600" b="1">
                <a:solidFill>
                  <a:schemeClr val="bg1"/>
                </a:solidFill>
              </a:rPr>
              <a:t>KapG-Prinzip</a:t>
            </a:r>
            <a:endParaRPr lang="en-US" altLang="en-US" sz="1600" b="1">
              <a:solidFill>
                <a:schemeClr val="bg1"/>
              </a:solidFill>
            </a:endParaRPr>
          </a:p>
        </p:txBody>
      </p:sp>
      <p:sp>
        <p:nvSpPr>
          <p:cNvPr id="125969" name="Line 19"/>
          <p:cNvSpPr>
            <a:spLocks noChangeShapeType="1"/>
          </p:cNvSpPr>
          <p:nvPr/>
        </p:nvSpPr>
        <p:spPr bwMode="auto">
          <a:xfrm flipV="1">
            <a:off x="874713" y="4630738"/>
            <a:ext cx="4075112" cy="7937"/>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5970" name="Text Box 20"/>
          <p:cNvSpPr txBox="1">
            <a:spLocks noChangeArrowheads="1"/>
          </p:cNvSpPr>
          <p:nvPr/>
        </p:nvSpPr>
        <p:spPr bwMode="auto">
          <a:xfrm>
            <a:off x="2144713" y="4714875"/>
            <a:ext cx="2859087" cy="1189038"/>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tabLst>
                <a:tab pos="536575"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536575"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536575" algn="l"/>
              </a:tabLst>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2000" b="1">
                <a:solidFill>
                  <a:schemeClr val="tx1"/>
                </a:solidFill>
              </a:rPr>
              <a:t>bei Entnahme</a:t>
            </a:r>
          </a:p>
          <a:p>
            <a:pPr>
              <a:spcBef>
                <a:spcPct val="0"/>
              </a:spcBef>
              <a:buClr>
                <a:srgbClr val="FFCC00"/>
              </a:buClr>
              <a:buSzPct val="60000"/>
              <a:buFont typeface="Wingdings" pitchFamily="2" charset="2"/>
              <a:buNone/>
            </a:pPr>
            <a:r>
              <a:rPr lang="de-DE" altLang="en-US" sz="2000">
                <a:solidFill>
                  <a:schemeClr val="tx1"/>
                </a:solidFill>
                <a:sym typeface="Wingdings" pitchFamily="2" charset="2"/>
              </a:rPr>
              <a:t>	Besteuerung wie</a:t>
            </a:r>
            <a:br>
              <a:rPr lang="de-DE" altLang="en-US" sz="2000">
                <a:solidFill>
                  <a:schemeClr val="tx1"/>
                </a:solidFill>
                <a:sym typeface="Wingdings" pitchFamily="2" charset="2"/>
              </a:rPr>
            </a:br>
            <a:r>
              <a:rPr lang="de-DE" altLang="en-US" sz="2000">
                <a:solidFill>
                  <a:schemeClr val="tx1"/>
                </a:solidFill>
                <a:sym typeface="Wingdings" pitchFamily="2" charset="2"/>
              </a:rPr>
              <a:t>       Dividende,</a:t>
            </a:r>
            <a:br>
              <a:rPr lang="de-DE" altLang="en-US" sz="2000">
                <a:solidFill>
                  <a:schemeClr val="tx1"/>
                </a:solidFill>
                <a:sym typeface="Wingdings" pitchFamily="2" charset="2"/>
              </a:rPr>
            </a:br>
            <a:r>
              <a:rPr lang="de-DE" altLang="en-US" sz="1200">
                <a:solidFill>
                  <a:schemeClr val="tx1"/>
                </a:solidFill>
                <a:sym typeface="Wingdings" pitchFamily="2" charset="2"/>
              </a:rPr>
              <a:t>	Nachversteuerungssatz: 25 %</a:t>
            </a:r>
            <a:endParaRPr lang="en-US" altLang="en-US" sz="1200">
              <a:solidFill>
                <a:schemeClr val="tx1"/>
              </a:solidFill>
            </a:endParaRPr>
          </a:p>
        </p:txBody>
      </p:sp>
      <p:sp>
        <p:nvSpPr>
          <p:cNvPr id="125971" name="AutoShape 21"/>
          <p:cNvSpPr>
            <a:spLocks noChangeArrowheads="1"/>
          </p:cNvSpPr>
          <p:nvPr/>
        </p:nvSpPr>
        <p:spPr bwMode="auto">
          <a:xfrm rot="16200000" flipH="1">
            <a:off x="-218281" y="4402931"/>
            <a:ext cx="1266825" cy="328613"/>
          </a:xfrm>
          <a:prstGeom prst="curvedDownArrow">
            <a:avLst>
              <a:gd name="adj1" fmla="val 77101"/>
              <a:gd name="adj2" fmla="val 154203"/>
              <a:gd name="adj3" fmla="val 33333"/>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5972" name="AutoShape 22"/>
          <p:cNvSpPr>
            <a:spLocks noChangeArrowheads="1"/>
          </p:cNvSpPr>
          <p:nvPr/>
        </p:nvSpPr>
        <p:spPr bwMode="auto">
          <a:xfrm>
            <a:off x="2268538" y="5300663"/>
            <a:ext cx="434975" cy="193675"/>
          </a:xfrm>
          <a:prstGeom prst="rightArrow">
            <a:avLst>
              <a:gd name="adj1" fmla="val 50000"/>
              <a:gd name="adj2" fmla="val 56148"/>
            </a:avLst>
          </a:prstGeom>
          <a:solidFill>
            <a:schemeClr val="tx1">
              <a:alpha val="5803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5973" name="Text Box 23"/>
          <p:cNvSpPr txBox="1">
            <a:spLocks noChangeArrowheads="1"/>
          </p:cNvSpPr>
          <p:nvPr/>
        </p:nvSpPr>
        <p:spPr bwMode="auto">
          <a:xfrm>
            <a:off x="5253038" y="2420938"/>
            <a:ext cx="1249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buClr>
                <a:srgbClr val="FFCC00"/>
              </a:buClr>
              <a:buSzPct val="60000"/>
              <a:buFont typeface="Monotype Sorts"/>
              <a:buNone/>
            </a:pPr>
            <a:r>
              <a:rPr lang="de-DE" altLang="en-US" sz="1600" b="1">
                <a:solidFill>
                  <a:srgbClr val="004171"/>
                </a:solidFill>
              </a:rPr>
              <a:t>Wahlrecht</a:t>
            </a:r>
            <a:endParaRPr lang="en-US" altLang="en-US" sz="1600" b="1">
              <a:solidFill>
                <a:srgbClr val="004171"/>
              </a:solidFill>
            </a:endParaRPr>
          </a:p>
        </p:txBody>
      </p:sp>
      <p:sp>
        <p:nvSpPr>
          <p:cNvPr id="125974" name="Text Box 25"/>
          <p:cNvSpPr txBox="1">
            <a:spLocks noChangeArrowheads="1"/>
          </p:cNvSpPr>
          <p:nvPr/>
        </p:nvSpPr>
        <p:spPr bwMode="auto">
          <a:xfrm>
            <a:off x="2139950" y="2452688"/>
            <a:ext cx="51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1400">
                <a:solidFill>
                  <a:schemeClr val="tx1"/>
                </a:solidFill>
              </a:rPr>
              <a:t>0 </a:t>
            </a:r>
            <a:r>
              <a:rPr lang="de-DE" altLang="en-US" sz="1400" b="1">
                <a:solidFill>
                  <a:schemeClr val="tx1"/>
                </a:solidFill>
              </a:rPr>
              <a:t>%</a:t>
            </a:r>
            <a:endParaRPr lang="en-US" altLang="en-US" sz="1400" b="1">
              <a:solidFill>
                <a:schemeClr val="tx1"/>
              </a:solidFill>
            </a:endParaRPr>
          </a:p>
        </p:txBody>
      </p:sp>
      <p:sp>
        <p:nvSpPr>
          <p:cNvPr id="125975" name="Text Box 26"/>
          <p:cNvSpPr txBox="1">
            <a:spLocks noChangeArrowheads="1"/>
          </p:cNvSpPr>
          <p:nvPr/>
        </p:nvSpPr>
        <p:spPr bwMode="auto">
          <a:xfrm>
            <a:off x="8037513" y="2459038"/>
            <a:ext cx="712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1400">
                <a:solidFill>
                  <a:schemeClr val="tx1"/>
                </a:solidFill>
              </a:rPr>
              <a:t>100 </a:t>
            </a:r>
            <a:r>
              <a:rPr lang="de-DE" altLang="en-US" sz="1400" b="1">
                <a:solidFill>
                  <a:schemeClr val="tx1"/>
                </a:solidFill>
              </a:rPr>
              <a:t>%</a:t>
            </a:r>
            <a:endParaRPr lang="en-US" altLang="en-US" sz="1400" b="1">
              <a:solidFill>
                <a:schemeClr val="tx1"/>
              </a:solidFill>
            </a:endParaRPr>
          </a:p>
        </p:txBody>
      </p:sp>
      <p:sp>
        <p:nvSpPr>
          <p:cNvPr id="125976" name="Line 27"/>
          <p:cNvSpPr>
            <a:spLocks noChangeShapeType="1"/>
          </p:cNvSpPr>
          <p:nvPr/>
        </p:nvSpPr>
        <p:spPr bwMode="auto">
          <a:xfrm flipH="1" flipV="1">
            <a:off x="5141913" y="2673350"/>
            <a:ext cx="28575" cy="3355975"/>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5977" name="Text Box 28"/>
          <p:cNvSpPr txBox="1">
            <a:spLocks noChangeArrowheads="1"/>
          </p:cNvSpPr>
          <p:nvPr/>
        </p:nvSpPr>
        <p:spPr bwMode="auto">
          <a:xfrm>
            <a:off x="2155825" y="3552825"/>
            <a:ext cx="2800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tabLst>
                <a:tab pos="268288"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268288"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9pPr>
          </a:lstStyle>
          <a:p>
            <a:pPr>
              <a:spcBef>
                <a:spcPct val="0"/>
              </a:spcBef>
              <a:buClr>
                <a:schemeClr val="bg2"/>
              </a:buClr>
              <a:buSzPct val="60000"/>
              <a:buFont typeface="Monotype Sorts"/>
              <a:buChar char="n"/>
            </a:pPr>
            <a:r>
              <a:rPr lang="de-DE" altLang="en-US" sz="2000">
                <a:solidFill>
                  <a:schemeClr val="tx1"/>
                </a:solidFill>
              </a:rPr>
              <a:t>	ESt-Satz:</a:t>
            </a:r>
            <a:r>
              <a:rPr lang="de-DE" altLang="en-US" sz="2000" b="1">
                <a:solidFill>
                  <a:schemeClr val="tx1"/>
                </a:solidFill>
              </a:rPr>
              <a:t> 28,25 %</a:t>
            </a:r>
            <a:endParaRPr lang="en-US" altLang="en-US" sz="2000" b="1">
              <a:solidFill>
                <a:schemeClr val="tx1"/>
              </a:solidFill>
            </a:endParaRPr>
          </a:p>
          <a:p>
            <a:pPr>
              <a:spcBef>
                <a:spcPct val="0"/>
              </a:spcBef>
              <a:buClr>
                <a:schemeClr val="bg2"/>
              </a:buClr>
              <a:buSzPct val="60000"/>
              <a:buFont typeface="Monotype Sorts"/>
              <a:buChar char="n"/>
            </a:pPr>
            <a:r>
              <a:rPr lang="de-DE" altLang="en-US" sz="2000">
                <a:solidFill>
                  <a:schemeClr val="tx1"/>
                </a:solidFill>
              </a:rPr>
              <a:t>	GewSt-Anrechnung 	mit Faktor</a:t>
            </a:r>
            <a:r>
              <a:rPr lang="de-DE" altLang="en-US" sz="2000" b="1">
                <a:solidFill>
                  <a:schemeClr val="tx1"/>
                </a:solidFill>
              </a:rPr>
              <a:t> 3,8</a:t>
            </a:r>
            <a:endParaRPr lang="en-US" altLang="en-US" sz="2000" b="1">
              <a:solidFill>
                <a:schemeClr val="tx1"/>
              </a:solidFill>
            </a:endParaRPr>
          </a:p>
        </p:txBody>
      </p:sp>
      <p:sp>
        <p:nvSpPr>
          <p:cNvPr id="125978" name="AutoShape 27"/>
          <p:cNvSpPr>
            <a:spLocks noChangeArrowheads="1"/>
          </p:cNvSpPr>
          <p:nvPr/>
        </p:nvSpPr>
        <p:spPr bwMode="auto">
          <a:xfrm>
            <a:off x="468313" y="2492375"/>
            <a:ext cx="1800225" cy="1223963"/>
          </a:xfrm>
          <a:prstGeom prst="flowChartExtra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KG</a:t>
            </a:r>
          </a:p>
        </p:txBody>
      </p:sp>
      <p:grpSp>
        <p:nvGrpSpPr>
          <p:cNvPr id="125979" name="Group 17"/>
          <p:cNvGrpSpPr>
            <a:grpSpLocks/>
          </p:cNvGrpSpPr>
          <p:nvPr/>
        </p:nvGrpSpPr>
        <p:grpSpPr bwMode="auto">
          <a:xfrm>
            <a:off x="900113" y="4797425"/>
            <a:ext cx="795337" cy="1120775"/>
            <a:chOff x="4217" y="714"/>
            <a:chExt cx="530" cy="747"/>
          </a:xfrm>
        </p:grpSpPr>
        <p:grpSp>
          <p:nvGrpSpPr>
            <p:cNvPr id="125980" name="Group 18"/>
            <p:cNvGrpSpPr>
              <a:grpSpLocks/>
            </p:cNvGrpSpPr>
            <p:nvPr/>
          </p:nvGrpSpPr>
          <p:grpSpPr bwMode="auto">
            <a:xfrm>
              <a:off x="4217" y="714"/>
              <a:ext cx="530" cy="685"/>
              <a:chOff x="4217" y="714"/>
              <a:chExt cx="530" cy="685"/>
            </a:xfrm>
          </p:grpSpPr>
          <p:sp>
            <p:nvSpPr>
              <p:cNvPr id="125988"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25989"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25990"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25981" name="Group 22"/>
            <p:cNvGrpSpPr>
              <a:grpSpLocks/>
            </p:cNvGrpSpPr>
            <p:nvPr/>
          </p:nvGrpSpPr>
          <p:grpSpPr bwMode="auto">
            <a:xfrm>
              <a:off x="4267" y="733"/>
              <a:ext cx="437" cy="728"/>
              <a:chOff x="4267" y="733"/>
              <a:chExt cx="437" cy="728"/>
            </a:xfrm>
          </p:grpSpPr>
          <p:sp>
            <p:nvSpPr>
              <p:cNvPr id="125982"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25983"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25984"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25985"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25986"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25987"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ABEFE6A-51A7-43AA-8524-ED1F7B2513AA}" type="slidenum">
              <a:rPr lang="en-GB" altLang="en-US" sz="1000" smtClean="0">
                <a:solidFill>
                  <a:srgbClr val="0B1A40"/>
                </a:solidFill>
              </a:rPr>
              <a:pPr eaLnBrk="1" hangingPunct="1">
                <a:spcBef>
                  <a:spcPct val="0"/>
                </a:spcBef>
              </a:pPr>
              <a:t>103</a:t>
            </a:fld>
            <a:endParaRPr lang="en-GB" altLang="en-US" sz="1000" smtClean="0">
              <a:solidFill>
                <a:srgbClr val="0B1A40"/>
              </a:solidFill>
            </a:endParaRPr>
          </a:p>
        </p:txBody>
      </p:sp>
      <p:sp>
        <p:nvSpPr>
          <p:cNvPr id="126979" name="Text Box 2"/>
          <p:cNvSpPr txBox="1">
            <a:spLocks noChangeArrowheads="1"/>
          </p:cNvSpPr>
          <p:nvPr/>
        </p:nvSpPr>
        <p:spPr bwMode="auto">
          <a:xfrm>
            <a:off x="4476750" y="2849563"/>
            <a:ext cx="45291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tabLst>
                <a:tab pos="268288"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268288"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268288" algn="l"/>
              </a:tabLst>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2400" b="1"/>
              <a:t>Grundsatz:</a:t>
            </a:r>
          </a:p>
          <a:p>
            <a:pPr>
              <a:spcBef>
                <a:spcPct val="0"/>
              </a:spcBef>
              <a:buClr>
                <a:srgbClr val="004171"/>
              </a:buClr>
              <a:buSzPct val="60000"/>
              <a:buFontTx/>
              <a:buChar char="•"/>
            </a:pPr>
            <a:r>
              <a:rPr lang="de-DE" altLang="en-US" sz="2400">
                <a:solidFill>
                  <a:schemeClr val="tx1"/>
                </a:solidFill>
              </a:rPr>
              <a:t>	ESt-Satz:</a:t>
            </a:r>
            <a:r>
              <a:rPr lang="de-DE" altLang="en-US" sz="2400" b="1">
                <a:solidFill>
                  <a:schemeClr val="tx1"/>
                </a:solidFill>
              </a:rPr>
              <a:t>  </a:t>
            </a:r>
            <a:r>
              <a:rPr lang="de-DE" altLang="en-US" sz="2400" b="1"/>
              <a:t>45 %</a:t>
            </a:r>
          </a:p>
          <a:p>
            <a:pPr>
              <a:spcBef>
                <a:spcPct val="0"/>
              </a:spcBef>
              <a:buClr>
                <a:srgbClr val="FFCC00"/>
              </a:buClr>
              <a:buSzPct val="60000"/>
              <a:buFont typeface="Monotype Sorts"/>
              <a:buNone/>
            </a:pPr>
            <a:endParaRPr lang="de-DE" altLang="en-US" sz="2400" b="1">
              <a:solidFill>
                <a:schemeClr val="accent2"/>
              </a:solidFill>
            </a:endParaRPr>
          </a:p>
          <a:p>
            <a:pPr>
              <a:spcBef>
                <a:spcPct val="0"/>
              </a:spcBef>
              <a:buClr>
                <a:srgbClr val="FFCC00"/>
              </a:buClr>
              <a:buSzPct val="60000"/>
              <a:buFont typeface="Monotype Sorts"/>
              <a:buNone/>
            </a:pPr>
            <a:r>
              <a:rPr lang="de-DE" altLang="en-US" sz="2400" b="1"/>
              <a:t>Ausnahme:</a:t>
            </a:r>
            <a:endParaRPr lang="en-US" altLang="en-US" sz="2400" b="1"/>
          </a:p>
          <a:p>
            <a:pPr>
              <a:spcBef>
                <a:spcPct val="0"/>
              </a:spcBef>
              <a:buClr>
                <a:srgbClr val="004171"/>
              </a:buClr>
              <a:buSzPct val="60000"/>
              <a:buFontTx/>
              <a:buChar char="•"/>
            </a:pPr>
            <a:r>
              <a:rPr lang="de-DE" altLang="en-US" sz="2400">
                <a:solidFill>
                  <a:schemeClr val="tx1"/>
                </a:solidFill>
              </a:rPr>
              <a:t>	Antrag</a:t>
            </a:r>
          </a:p>
          <a:p>
            <a:pPr>
              <a:spcBef>
                <a:spcPct val="0"/>
              </a:spcBef>
              <a:buClr>
                <a:srgbClr val="004171"/>
              </a:buClr>
              <a:buSzPct val="60000"/>
              <a:buFontTx/>
              <a:buChar char="•"/>
            </a:pPr>
            <a:r>
              <a:rPr lang="de-DE" altLang="en-US" sz="2400">
                <a:solidFill>
                  <a:schemeClr val="tx1"/>
                </a:solidFill>
              </a:rPr>
              <a:t>	Gewinnanteil </a:t>
            </a:r>
            <a:r>
              <a:rPr lang="de-DE" altLang="en-US" sz="2400" b="1"/>
              <a:t>&gt; 10.000 Euro</a:t>
            </a:r>
          </a:p>
          <a:p>
            <a:pPr>
              <a:spcBef>
                <a:spcPct val="0"/>
              </a:spcBef>
              <a:buClr>
                <a:srgbClr val="004171"/>
              </a:buClr>
              <a:buSzPct val="60000"/>
            </a:pPr>
            <a:r>
              <a:rPr lang="de-DE" altLang="en-US" sz="2400" b="1"/>
              <a:t>	oder</a:t>
            </a:r>
          </a:p>
          <a:p>
            <a:pPr>
              <a:spcBef>
                <a:spcPct val="0"/>
              </a:spcBef>
              <a:buClr>
                <a:srgbClr val="004171"/>
              </a:buClr>
              <a:buSzPct val="60000"/>
              <a:buFontTx/>
              <a:buChar char="•"/>
            </a:pPr>
            <a:r>
              <a:rPr lang="de-DE" altLang="en-US" sz="2400">
                <a:solidFill>
                  <a:schemeClr val="tx1"/>
                </a:solidFill>
              </a:rPr>
              <a:t>	Gewinnanteil </a:t>
            </a:r>
            <a:r>
              <a:rPr lang="de-DE" altLang="en-US" sz="2400" b="1"/>
              <a:t>&gt; 10 %</a:t>
            </a:r>
            <a:r>
              <a:rPr lang="de-DE" altLang="en-US" sz="2400"/>
              <a:t> </a:t>
            </a:r>
            <a:endParaRPr lang="en-US" altLang="en-US" sz="2400" b="1"/>
          </a:p>
        </p:txBody>
      </p:sp>
      <p:cxnSp>
        <p:nvCxnSpPr>
          <p:cNvPr id="126980" name="AutoShape 7"/>
          <p:cNvCxnSpPr>
            <a:cxnSpLocks noChangeShapeType="1"/>
          </p:cNvCxnSpPr>
          <p:nvPr/>
        </p:nvCxnSpPr>
        <p:spPr bwMode="auto">
          <a:xfrm rot="5400000">
            <a:off x="1925638" y="1905000"/>
            <a:ext cx="342900" cy="1609725"/>
          </a:xfrm>
          <a:prstGeom prst="bentConnector3">
            <a:avLst>
              <a:gd name="adj1" fmla="val 49537"/>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26981" name="AutoShape 8"/>
          <p:cNvCxnSpPr>
            <a:cxnSpLocks noChangeShapeType="1"/>
          </p:cNvCxnSpPr>
          <p:nvPr/>
        </p:nvCxnSpPr>
        <p:spPr bwMode="auto">
          <a:xfrm rot="16200000" flipH="1">
            <a:off x="2750344" y="2690019"/>
            <a:ext cx="715962" cy="412750"/>
          </a:xfrm>
          <a:prstGeom prst="bentConnector2">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sp>
        <p:nvSpPr>
          <p:cNvPr id="126982" name="Oval 9"/>
          <p:cNvSpPr>
            <a:spLocks noChangeArrowheads="1"/>
          </p:cNvSpPr>
          <p:nvPr/>
        </p:nvSpPr>
        <p:spPr bwMode="auto">
          <a:xfrm>
            <a:off x="6302375" y="3990975"/>
            <a:ext cx="411163" cy="395288"/>
          </a:xfrm>
          <a:prstGeom prst="ellipse">
            <a:avLst/>
          </a:prstGeom>
          <a:solidFill>
            <a:srgbClr val="00417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2000" b="1">
                <a:solidFill>
                  <a:schemeClr val="bg1"/>
                </a:solidFill>
              </a:rPr>
              <a:t>+</a:t>
            </a:r>
            <a:endParaRPr lang="en-US" altLang="en-US" sz="2000" b="1">
              <a:solidFill>
                <a:schemeClr val="bg1"/>
              </a:solidFill>
            </a:endParaRPr>
          </a:p>
        </p:txBody>
      </p:sp>
      <p:sp>
        <p:nvSpPr>
          <p:cNvPr id="126983" name="Oval 10"/>
          <p:cNvSpPr>
            <a:spLocks noChangeArrowheads="1"/>
          </p:cNvSpPr>
          <p:nvPr/>
        </p:nvSpPr>
        <p:spPr bwMode="auto">
          <a:xfrm>
            <a:off x="971550" y="4724400"/>
            <a:ext cx="411163" cy="395288"/>
          </a:xfrm>
          <a:prstGeom prst="ellipse">
            <a:avLst/>
          </a:prstGeom>
          <a:solidFill>
            <a:srgbClr val="00417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2000" b="1">
                <a:solidFill>
                  <a:schemeClr val="bg1"/>
                </a:solidFill>
              </a:rPr>
              <a:t>-</a:t>
            </a:r>
            <a:endParaRPr lang="en-US" altLang="en-US" sz="2000" b="1">
              <a:solidFill>
                <a:schemeClr val="bg1"/>
              </a:solidFill>
            </a:endParaRPr>
          </a:p>
        </p:txBody>
      </p:sp>
      <p:sp>
        <p:nvSpPr>
          <p:cNvPr id="126984" name="Oval 11"/>
          <p:cNvSpPr>
            <a:spLocks noChangeArrowheads="1"/>
          </p:cNvSpPr>
          <p:nvPr/>
        </p:nvSpPr>
        <p:spPr bwMode="auto">
          <a:xfrm>
            <a:off x="6286500" y="2855913"/>
            <a:ext cx="411163" cy="395287"/>
          </a:xfrm>
          <a:prstGeom prst="ellipse">
            <a:avLst/>
          </a:prstGeom>
          <a:solidFill>
            <a:srgbClr val="00417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2000" b="1">
                <a:solidFill>
                  <a:schemeClr val="bg1"/>
                </a:solidFill>
              </a:rPr>
              <a:t>-</a:t>
            </a:r>
            <a:endParaRPr lang="en-US" altLang="en-US" sz="2000" b="1">
              <a:solidFill>
                <a:schemeClr val="bg1"/>
              </a:solidFill>
            </a:endParaRPr>
          </a:p>
        </p:txBody>
      </p:sp>
      <p:sp>
        <p:nvSpPr>
          <p:cNvPr id="126985" name="Text Box 12"/>
          <p:cNvSpPr txBox="1">
            <a:spLocks noChangeArrowheads="1"/>
          </p:cNvSpPr>
          <p:nvPr/>
        </p:nvSpPr>
        <p:spPr bwMode="auto">
          <a:xfrm>
            <a:off x="3059113" y="3860800"/>
            <a:ext cx="1233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buClr>
                <a:srgbClr val="FFCC00"/>
              </a:buClr>
              <a:buSzPct val="60000"/>
              <a:buFont typeface="Monotype Sorts"/>
              <a:buNone/>
            </a:pPr>
            <a:r>
              <a:rPr lang="de-DE" altLang="en-US" sz="1600" b="1">
                <a:solidFill>
                  <a:schemeClr val="tx1"/>
                </a:solidFill>
              </a:rPr>
              <a:t>natürliche Person</a:t>
            </a:r>
            <a:endParaRPr lang="en-US" altLang="en-US" sz="1600" b="1">
              <a:solidFill>
                <a:schemeClr val="tx1"/>
              </a:solidFill>
            </a:endParaRPr>
          </a:p>
        </p:txBody>
      </p:sp>
      <p:sp>
        <p:nvSpPr>
          <p:cNvPr id="126986" name="Rectangle 24"/>
          <p:cNvSpPr>
            <a:spLocks noChangeArrowheads="1"/>
          </p:cNvSpPr>
          <p:nvPr/>
        </p:nvSpPr>
        <p:spPr bwMode="auto">
          <a:xfrm>
            <a:off x="215900" y="-26988"/>
            <a:ext cx="882015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Thesaurierungsbegünstigung bei Personenunternehmen </a:t>
            </a:r>
            <a:br>
              <a:rPr lang="de-DE" altLang="en-US" sz="2600">
                <a:solidFill>
                  <a:srgbClr val="0B1A40"/>
                </a:solidFill>
                <a:latin typeface="Georgia" pitchFamily="18" charset="0"/>
              </a:rPr>
            </a:br>
            <a:r>
              <a:rPr lang="de-DE" altLang="en-US" sz="2600">
                <a:solidFill>
                  <a:srgbClr val="0B1A40"/>
                </a:solidFill>
                <a:latin typeface="Georgia" pitchFamily="18" charset="0"/>
              </a:rPr>
              <a:t>(§ 34 a EStG)</a:t>
            </a:r>
            <a:r>
              <a:rPr lang="de-DE" altLang="en-US" sz="2000">
                <a:solidFill>
                  <a:srgbClr val="0B1A40"/>
                </a:solidFill>
                <a:latin typeface="Georgia" pitchFamily="18" charset="0"/>
              </a:rPr>
              <a:t> </a:t>
            </a:r>
          </a:p>
        </p:txBody>
      </p:sp>
      <p:sp>
        <p:nvSpPr>
          <p:cNvPr id="126987" name="AutoShape 12"/>
          <p:cNvSpPr>
            <a:spLocks noChangeArrowheads="1"/>
          </p:cNvSpPr>
          <p:nvPr/>
        </p:nvSpPr>
        <p:spPr bwMode="auto">
          <a:xfrm>
            <a:off x="2124075" y="1125538"/>
            <a:ext cx="1800225" cy="1223962"/>
          </a:xfrm>
          <a:prstGeom prst="flowChartExtra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KG</a:t>
            </a:r>
          </a:p>
        </p:txBody>
      </p:sp>
      <p:sp>
        <p:nvSpPr>
          <p:cNvPr id="126988" name="Rectangle 13"/>
          <p:cNvSpPr>
            <a:spLocks noChangeArrowheads="1"/>
          </p:cNvSpPr>
          <p:nvPr/>
        </p:nvSpPr>
        <p:spPr bwMode="auto">
          <a:xfrm>
            <a:off x="468313" y="3068638"/>
            <a:ext cx="1655762" cy="1223962"/>
          </a:xfrm>
          <a:prstGeom prst="re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GmbH</a:t>
            </a:r>
          </a:p>
        </p:txBody>
      </p:sp>
      <p:grpSp>
        <p:nvGrpSpPr>
          <p:cNvPr id="126989" name="Group 17"/>
          <p:cNvGrpSpPr>
            <a:grpSpLocks/>
          </p:cNvGrpSpPr>
          <p:nvPr/>
        </p:nvGrpSpPr>
        <p:grpSpPr bwMode="auto">
          <a:xfrm>
            <a:off x="3492500" y="2636838"/>
            <a:ext cx="795338" cy="1120775"/>
            <a:chOff x="4217" y="714"/>
            <a:chExt cx="530" cy="747"/>
          </a:xfrm>
        </p:grpSpPr>
        <p:grpSp>
          <p:nvGrpSpPr>
            <p:cNvPr id="126990" name="Group 18"/>
            <p:cNvGrpSpPr>
              <a:grpSpLocks/>
            </p:cNvGrpSpPr>
            <p:nvPr/>
          </p:nvGrpSpPr>
          <p:grpSpPr bwMode="auto">
            <a:xfrm>
              <a:off x="4217" y="714"/>
              <a:ext cx="530" cy="685"/>
              <a:chOff x="4217" y="714"/>
              <a:chExt cx="530" cy="685"/>
            </a:xfrm>
          </p:grpSpPr>
          <p:sp>
            <p:nvSpPr>
              <p:cNvPr id="126998"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26999"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27000"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26991" name="Group 22"/>
            <p:cNvGrpSpPr>
              <a:grpSpLocks/>
            </p:cNvGrpSpPr>
            <p:nvPr/>
          </p:nvGrpSpPr>
          <p:grpSpPr bwMode="auto">
            <a:xfrm>
              <a:off x="4267" y="733"/>
              <a:ext cx="437" cy="728"/>
              <a:chOff x="4267" y="733"/>
              <a:chExt cx="437" cy="728"/>
            </a:xfrm>
          </p:grpSpPr>
          <p:sp>
            <p:nvSpPr>
              <p:cNvPr id="126992"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26993"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26994"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26995"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26996"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26997"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AFC5381-2FBE-4091-B288-8C857F4A75AA}" type="slidenum">
              <a:rPr lang="en-GB" altLang="en-US" sz="1000" smtClean="0">
                <a:solidFill>
                  <a:srgbClr val="0B1A40"/>
                </a:solidFill>
              </a:rPr>
              <a:pPr eaLnBrk="1" hangingPunct="1">
                <a:spcBef>
                  <a:spcPct val="0"/>
                </a:spcBef>
              </a:pPr>
              <a:t>104</a:t>
            </a:fld>
            <a:endParaRPr lang="en-GB" altLang="en-US" sz="1000" smtClean="0">
              <a:solidFill>
                <a:srgbClr val="0B1A40"/>
              </a:solidFill>
            </a:endParaRPr>
          </a:p>
        </p:txBody>
      </p:sp>
      <p:sp>
        <p:nvSpPr>
          <p:cNvPr id="128003" name="AutoShape 4"/>
          <p:cNvSpPr>
            <a:spLocks noChangeArrowheads="1"/>
          </p:cNvSpPr>
          <p:nvPr/>
        </p:nvSpPr>
        <p:spPr bwMode="auto">
          <a:xfrm>
            <a:off x="309563" y="1284288"/>
            <a:ext cx="746125" cy="428625"/>
          </a:xfrm>
          <a:prstGeom prst="rightArrow">
            <a:avLst>
              <a:gd name="adj1" fmla="val 50000"/>
              <a:gd name="adj2" fmla="val 43519"/>
            </a:avLst>
          </a:prstGeom>
          <a:solidFill>
            <a:schemeClr val="tx1">
              <a:alpha val="5803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8004" name="AutoShape 5"/>
          <p:cNvSpPr>
            <a:spLocks noChangeArrowheads="1"/>
          </p:cNvSpPr>
          <p:nvPr/>
        </p:nvSpPr>
        <p:spPr bwMode="auto">
          <a:xfrm>
            <a:off x="296863" y="3630613"/>
            <a:ext cx="746125" cy="428625"/>
          </a:xfrm>
          <a:prstGeom prst="rightArrow">
            <a:avLst>
              <a:gd name="adj1" fmla="val 50000"/>
              <a:gd name="adj2" fmla="val 43519"/>
            </a:avLst>
          </a:prstGeom>
          <a:solidFill>
            <a:schemeClr val="tx1">
              <a:alpha val="5803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8005" name="Text Box 6"/>
          <p:cNvSpPr txBox="1">
            <a:spLocks noChangeArrowheads="1"/>
          </p:cNvSpPr>
          <p:nvPr/>
        </p:nvSpPr>
        <p:spPr bwMode="auto">
          <a:xfrm>
            <a:off x="1169988" y="3633788"/>
            <a:ext cx="7566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tabLst>
                <a:tab pos="542925"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542925"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b="1"/>
              <a:t>Betriebs- und personenbezogener</a:t>
            </a:r>
            <a:r>
              <a:rPr lang="de-DE" altLang="en-US"/>
              <a:t> </a:t>
            </a:r>
            <a:r>
              <a:rPr lang="de-DE" altLang="en-US">
                <a:solidFill>
                  <a:schemeClr val="tx1"/>
                </a:solidFill>
              </a:rPr>
              <a:t>Antrag</a:t>
            </a:r>
          </a:p>
          <a:p>
            <a:pPr>
              <a:spcBef>
                <a:spcPct val="0"/>
              </a:spcBef>
              <a:buClr>
                <a:srgbClr val="FFCC00"/>
              </a:buClr>
              <a:buSzPct val="60000"/>
              <a:buFont typeface="Monotype Sorts"/>
              <a:buNone/>
            </a:pPr>
            <a:r>
              <a:rPr lang="de-DE" altLang="en-US" sz="2400">
                <a:solidFill>
                  <a:schemeClr val="tx1"/>
                </a:solidFill>
              </a:rPr>
              <a:t>für jeden Betrieb oder Mitunternehmer </a:t>
            </a:r>
            <a:br>
              <a:rPr lang="de-DE" altLang="en-US" sz="2400">
                <a:solidFill>
                  <a:schemeClr val="tx1"/>
                </a:solidFill>
              </a:rPr>
            </a:br>
            <a:r>
              <a:rPr lang="de-DE" altLang="en-US" sz="2400">
                <a:solidFill>
                  <a:schemeClr val="accent2"/>
                </a:solidFill>
              </a:rPr>
              <a:t>	</a:t>
            </a:r>
            <a:r>
              <a:rPr lang="de-DE" altLang="en-US" sz="2400">
                <a:solidFill>
                  <a:schemeClr val="tx1"/>
                </a:solidFill>
              </a:rPr>
              <a:t>jeweils Wahlrecht </a:t>
            </a:r>
            <a:r>
              <a:rPr lang="de-DE" altLang="en-US" sz="2400" b="1"/>
              <a:t>ob</a:t>
            </a:r>
            <a:r>
              <a:rPr lang="de-DE" altLang="en-US" sz="2400">
                <a:solidFill>
                  <a:srgbClr val="CA6316"/>
                </a:solidFill>
              </a:rPr>
              <a:t> </a:t>
            </a:r>
            <a:r>
              <a:rPr lang="de-DE" altLang="en-US" sz="2400">
                <a:solidFill>
                  <a:schemeClr val="tx1"/>
                </a:solidFill>
              </a:rPr>
              <a:t>und in welcher </a:t>
            </a:r>
            <a:r>
              <a:rPr lang="de-DE" altLang="en-US" sz="2400" b="1"/>
              <a:t>Höhe</a:t>
            </a:r>
            <a:endParaRPr lang="en-US" altLang="en-US" sz="2400"/>
          </a:p>
        </p:txBody>
      </p:sp>
      <p:sp>
        <p:nvSpPr>
          <p:cNvPr id="128006" name="AutoShape 7"/>
          <p:cNvSpPr>
            <a:spLocks noChangeArrowheads="1"/>
          </p:cNvSpPr>
          <p:nvPr/>
        </p:nvSpPr>
        <p:spPr bwMode="auto">
          <a:xfrm>
            <a:off x="309563" y="1817688"/>
            <a:ext cx="746125" cy="428625"/>
          </a:xfrm>
          <a:prstGeom prst="rightArrow">
            <a:avLst>
              <a:gd name="adj1" fmla="val 50000"/>
              <a:gd name="adj2" fmla="val 43519"/>
            </a:avLst>
          </a:prstGeom>
          <a:solidFill>
            <a:schemeClr val="tx1">
              <a:alpha val="5803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8007" name="Text Box 8"/>
          <p:cNvSpPr txBox="1">
            <a:spLocks noChangeArrowheads="1"/>
          </p:cNvSpPr>
          <p:nvPr/>
        </p:nvSpPr>
        <p:spPr bwMode="auto">
          <a:xfrm>
            <a:off x="1133475" y="1196975"/>
            <a:ext cx="7566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a:solidFill>
                  <a:schemeClr val="tx1"/>
                </a:solidFill>
              </a:rPr>
              <a:t>Begünstigung erfasst nur</a:t>
            </a:r>
            <a:r>
              <a:rPr lang="de-DE" altLang="en-US" b="1">
                <a:solidFill>
                  <a:srgbClr val="F66708"/>
                </a:solidFill>
              </a:rPr>
              <a:t> </a:t>
            </a:r>
            <a:r>
              <a:rPr lang="de-DE" altLang="en-US" b="1"/>
              <a:t>laufende Gewinne</a:t>
            </a:r>
            <a:endParaRPr lang="en-US" altLang="en-US"/>
          </a:p>
        </p:txBody>
      </p:sp>
      <p:sp>
        <p:nvSpPr>
          <p:cNvPr id="128008" name="Text Box 9"/>
          <p:cNvSpPr txBox="1">
            <a:spLocks noChangeArrowheads="1"/>
          </p:cNvSpPr>
          <p:nvPr/>
        </p:nvSpPr>
        <p:spPr bwMode="auto">
          <a:xfrm>
            <a:off x="1135063" y="1773238"/>
            <a:ext cx="7566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tabLst>
                <a:tab pos="720725" algn="l"/>
              </a:tabLst>
              <a:defRPr sz="2200">
                <a:solidFill>
                  <a:srgbClr val="00A5D9"/>
                </a:solidFill>
                <a:latin typeface="Arial" pitchFamily="34" charset="0"/>
                <a:cs typeface="Arial" pitchFamily="34" charset="0"/>
              </a:defRPr>
            </a:lvl1pPr>
            <a:lvl2pPr eaLnBrk="0" hangingPunct="0">
              <a:spcBef>
                <a:spcPct val="20000"/>
              </a:spcBef>
              <a:buClr>
                <a:srgbClr val="00A5D9"/>
              </a:buClr>
              <a:tabLst>
                <a:tab pos="720725"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720725" algn="l"/>
              </a:tabLst>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b="1"/>
              <a:t>Keine Begünstigung</a:t>
            </a:r>
            <a:r>
              <a:rPr lang="de-DE" altLang="en-US"/>
              <a:t> </a:t>
            </a:r>
            <a:r>
              <a:rPr lang="de-DE" altLang="en-US">
                <a:solidFill>
                  <a:schemeClr val="tx1"/>
                </a:solidFill>
              </a:rPr>
              <a:t>von </a:t>
            </a:r>
          </a:p>
          <a:p>
            <a:pPr lvl="1">
              <a:spcBef>
                <a:spcPct val="0"/>
              </a:spcBef>
              <a:buClr>
                <a:srgbClr val="004171"/>
              </a:buClr>
              <a:buSzPct val="60000"/>
              <a:buFontTx/>
              <a:buChar char="•"/>
            </a:pPr>
            <a:r>
              <a:rPr lang="de-DE" altLang="en-US"/>
              <a:t> 	Veräußerungsgewinnen nach §§ 14, 16, 17, 18 (3) EStG </a:t>
            </a:r>
            <a:br>
              <a:rPr lang="de-DE" altLang="en-US"/>
            </a:br>
            <a:r>
              <a:rPr lang="de-DE" altLang="en-US"/>
              <a:t>    (Ausnahme: nicht begünstigte Veräußerungsgewinne)</a:t>
            </a:r>
          </a:p>
          <a:p>
            <a:pPr lvl="1">
              <a:spcBef>
                <a:spcPct val="0"/>
              </a:spcBef>
              <a:buClr>
                <a:srgbClr val="004171"/>
              </a:buClr>
              <a:buSzPct val="60000"/>
              <a:buFontTx/>
              <a:buChar char="•"/>
            </a:pPr>
            <a:r>
              <a:rPr lang="de-DE" altLang="en-US"/>
              <a:t>	Gewinne aus außerbilanziellen Hinzurechnungen </a:t>
            </a:r>
            <a:br>
              <a:rPr lang="de-DE" altLang="en-US"/>
            </a:br>
            <a:r>
              <a:rPr lang="de-DE" altLang="en-US"/>
              <a:t>    z. B. § 4 (5) EStG</a:t>
            </a:r>
            <a:endParaRPr lang="en-US" altLang="en-US"/>
          </a:p>
        </p:txBody>
      </p:sp>
      <p:sp>
        <p:nvSpPr>
          <p:cNvPr id="128009" name="AutoShape 10"/>
          <p:cNvSpPr>
            <a:spLocks noChangeArrowheads="1"/>
          </p:cNvSpPr>
          <p:nvPr/>
        </p:nvSpPr>
        <p:spPr bwMode="auto">
          <a:xfrm>
            <a:off x="1312863" y="4495800"/>
            <a:ext cx="365125" cy="257175"/>
          </a:xfrm>
          <a:prstGeom prst="rightArrow">
            <a:avLst>
              <a:gd name="adj1" fmla="val 50000"/>
              <a:gd name="adj2" fmla="val 35494"/>
            </a:avLst>
          </a:prstGeom>
          <a:solidFill>
            <a:srgbClr val="00417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8010" name="Rectangle 24"/>
          <p:cNvSpPr>
            <a:spLocks noChangeArrowheads="1"/>
          </p:cNvSpPr>
          <p:nvPr/>
        </p:nvSpPr>
        <p:spPr bwMode="auto">
          <a:xfrm>
            <a:off x="215900" y="-26988"/>
            <a:ext cx="882015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Thesaurierungsbegünstigung bei Personenunternehmen </a:t>
            </a:r>
            <a:br>
              <a:rPr lang="de-DE" altLang="en-US" sz="2600">
                <a:solidFill>
                  <a:srgbClr val="0B1A40"/>
                </a:solidFill>
                <a:latin typeface="Georgia" pitchFamily="18" charset="0"/>
              </a:rPr>
            </a:br>
            <a:r>
              <a:rPr lang="de-DE" altLang="en-US" sz="2600">
                <a:solidFill>
                  <a:srgbClr val="0B1A40"/>
                </a:solidFill>
                <a:latin typeface="Georgia" pitchFamily="18" charset="0"/>
              </a:rPr>
              <a:t>(§ 34 a EStG)</a:t>
            </a:r>
            <a:r>
              <a:rPr lang="de-DE" altLang="en-US" sz="2000">
                <a:solidFill>
                  <a:srgbClr val="0B1A40"/>
                </a:solidFill>
                <a:latin typeface="Georgia" pitchFamily="18" charset="0"/>
              </a:rPr>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6541DCF-64D1-4C01-B70F-7A5213B707A6}" type="slidenum">
              <a:rPr lang="en-GB" altLang="en-US" sz="1000" smtClean="0">
                <a:solidFill>
                  <a:srgbClr val="0B1A40"/>
                </a:solidFill>
              </a:rPr>
              <a:pPr eaLnBrk="1" hangingPunct="1">
                <a:spcBef>
                  <a:spcPct val="0"/>
                </a:spcBef>
              </a:pPr>
              <a:t>105</a:t>
            </a:fld>
            <a:endParaRPr lang="en-GB" altLang="en-US" sz="1000" smtClean="0">
              <a:solidFill>
                <a:srgbClr val="0B1A40"/>
              </a:solidFill>
            </a:endParaRPr>
          </a:p>
        </p:txBody>
      </p:sp>
      <p:sp>
        <p:nvSpPr>
          <p:cNvPr id="129027" name="Text Box 3"/>
          <p:cNvSpPr txBox="1">
            <a:spLocks noChangeArrowheads="1"/>
          </p:cNvSpPr>
          <p:nvPr/>
        </p:nvSpPr>
        <p:spPr bwMode="auto">
          <a:xfrm>
            <a:off x="107950" y="1628775"/>
            <a:ext cx="6245225" cy="623888"/>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120000"/>
              </a:lnSpc>
              <a:spcAft>
                <a:spcPct val="20000"/>
              </a:spcAft>
            </a:pPr>
            <a:r>
              <a:rPr lang="de-DE" altLang="en-US" sz="1800" b="1">
                <a:solidFill>
                  <a:schemeClr val="bg1"/>
                </a:solidFill>
              </a:rPr>
              <a:t>gewerbliche Einkünfte (=Gewinn)</a:t>
            </a:r>
            <a:br>
              <a:rPr lang="de-DE" altLang="en-US" sz="1800" b="1">
                <a:solidFill>
                  <a:schemeClr val="bg1"/>
                </a:solidFill>
              </a:rPr>
            </a:br>
            <a:r>
              <a:rPr lang="de-DE" altLang="en-US" sz="1600">
                <a:solidFill>
                  <a:schemeClr val="bg1"/>
                </a:solidFill>
              </a:rPr>
              <a:t>(Gesamthand + Ergänzungsbilanzen + Sonderbetriebsvermögen)</a:t>
            </a:r>
          </a:p>
        </p:txBody>
      </p:sp>
      <p:sp>
        <p:nvSpPr>
          <p:cNvPr id="129028" name="Text Box 4"/>
          <p:cNvSpPr txBox="1">
            <a:spLocks noChangeArrowheads="1"/>
          </p:cNvSpPr>
          <p:nvPr/>
        </p:nvSpPr>
        <p:spPr bwMode="auto">
          <a:xfrm>
            <a:off x="119063" y="2292350"/>
            <a:ext cx="1747837" cy="1335088"/>
          </a:xfrm>
          <a:prstGeom prst="rect">
            <a:avLst/>
          </a:prstGeom>
          <a:solidFill>
            <a:srgbClr val="4D4D4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Aft>
                <a:spcPct val="20000"/>
              </a:spcAft>
            </a:pPr>
            <a:r>
              <a:rPr lang="de-DE" altLang="en-US" sz="1800" b="1">
                <a:solidFill>
                  <a:schemeClr val="bg1"/>
                </a:solidFill>
              </a:rPr>
              <a:t>Veräußerungs-gewinne</a:t>
            </a:r>
            <a:endParaRPr lang="de-DE" altLang="en-US" sz="1200" b="1">
              <a:solidFill>
                <a:schemeClr val="bg1"/>
              </a:solidFill>
            </a:endParaRPr>
          </a:p>
          <a:p>
            <a:pPr algn="ctr">
              <a:spcBef>
                <a:spcPct val="0"/>
              </a:spcBef>
              <a:spcAft>
                <a:spcPct val="20000"/>
              </a:spcAft>
            </a:pPr>
            <a:r>
              <a:rPr lang="de-DE" altLang="en-US" sz="1200" b="1">
                <a:solidFill>
                  <a:schemeClr val="bg1"/>
                </a:solidFill>
              </a:rPr>
              <a:t>(Ausnahme Ver-äußerungsgewinne von Tochter-PersG bei mehrstöckigen PersG)</a:t>
            </a:r>
          </a:p>
        </p:txBody>
      </p:sp>
      <p:sp>
        <p:nvSpPr>
          <p:cNvPr id="129029" name="Text Box 5"/>
          <p:cNvSpPr txBox="1">
            <a:spLocks noChangeArrowheads="1"/>
          </p:cNvSpPr>
          <p:nvPr/>
        </p:nvSpPr>
        <p:spPr bwMode="auto">
          <a:xfrm>
            <a:off x="4830763" y="2292350"/>
            <a:ext cx="4160837" cy="660400"/>
          </a:xfrm>
          <a:prstGeom prst="rect">
            <a:avLst/>
          </a:prstGeom>
          <a:solidFill>
            <a:srgbClr val="00417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120000"/>
              </a:lnSpc>
              <a:spcAft>
                <a:spcPct val="20000"/>
              </a:spcAft>
            </a:pPr>
            <a:r>
              <a:rPr lang="de-DE" altLang="en-US" sz="1800" b="1">
                <a:solidFill>
                  <a:schemeClr val="bg1"/>
                </a:solidFill>
              </a:rPr>
              <a:t>Thesaurierungs-</a:t>
            </a:r>
            <a:br>
              <a:rPr lang="de-DE" altLang="en-US" sz="1800" b="1">
                <a:solidFill>
                  <a:schemeClr val="bg1"/>
                </a:solidFill>
              </a:rPr>
            </a:br>
            <a:r>
              <a:rPr lang="de-DE" altLang="en-US" sz="1800" b="1">
                <a:solidFill>
                  <a:schemeClr val="bg1"/>
                </a:solidFill>
              </a:rPr>
              <a:t>Höchstbetrag</a:t>
            </a:r>
            <a:endParaRPr lang="de-DE" altLang="en-US" sz="1800" b="1" baseline="-25000">
              <a:solidFill>
                <a:schemeClr val="bg1"/>
              </a:solidFill>
            </a:endParaRPr>
          </a:p>
        </p:txBody>
      </p:sp>
      <p:sp>
        <p:nvSpPr>
          <p:cNvPr id="129030" name="AutoShape 6"/>
          <p:cNvSpPr>
            <a:spLocks/>
          </p:cNvSpPr>
          <p:nvPr/>
        </p:nvSpPr>
        <p:spPr bwMode="auto">
          <a:xfrm rot="-5400000">
            <a:off x="6724650" y="1857376"/>
            <a:ext cx="377825" cy="4140200"/>
          </a:xfrm>
          <a:prstGeom prst="leftBrace">
            <a:avLst>
              <a:gd name="adj1" fmla="val 91317"/>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9031" name="Text Box 7"/>
          <p:cNvSpPr txBox="1">
            <a:spLocks noChangeArrowheads="1"/>
          </p:cNvSpPr>
          <p:nvPr/>
        </p:nvSpPr>
        <p:spPr bwMode="auto">
          <a:xfrm>
            <a:off x="5422900" y="4267200"/>
            <a:ext cx="2947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2000" b="1">
                <a:solidFill>
                  <a:schemeClr val="tx1"/>
                </a:solidFill>
              </a:rPr>
              <a:t>auf Antrag mit </a:t>
            </a:r>
            <a:r>
              <a:rPr lang="de-DE" altLang="en-US" sz="2000" b="1"/>
              <a:t>28,25%</a:t>
            </a:r>
            <a:r>
              <a:rPr lang="de-DE" altLang="en-US" sz="2000" b="1">
                <a:solidFill>
                  <a:schemeClr val="tx1"/>
                </a:solidFill>
              </a:rPr>
              <a:t> zu versteuern</a:t>
            </a:r>
          </a:p>
        </p:txBody>
      </p:sp>
      <p:sp>
        <p:nvSpPr>
          <p:cNvPr id="129032" name="Text Box 8"/>
          <p:cNvSpPr txBox="1">
            <a:spLocks noChangeArrowheads="1"/>
          </p:cNvSpPr>
          <p:nvPr/>
        </p:nvSpPr>
        <p:spPr bwMode="auto">
          <a:xfrm>
            <a:off x="3400425" y="2292350"/>
            <a:ext cx="1422400" cy="365125"/>
          </a:xfrm>
          <a:prstGeom prst="rect">
            <a:avLst/>
          </a:prstGeom>
          <a:solidFill>
            <a:srgbClr val="4D4D4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spcAft>
                <a:spcPct val="20000"/>
              </a:spcAft>
            </a:pPr>
            <a:r>
              <a:rPr lang="de-DE" altLang="en-US" sz="1200" b="1">
                <a:solidFill>
                  <a:schemeClr val="bg1"/>
                </a:solidFill>
              </a:rPr>
              <a:t>Entnahmen</a:t>
            </a:r>
            <a:br>
              <a:rPr lang="de-DE" altLang="en-US" sz="1200" b="1">
                <a:solidFill>
                  <a:schemeClr val="bg1"/>
                </a:solidFill>
              </a:rPr>
            </a:br>
            <a:r>
              <a:rPr lang="de-DE" altLang="en-US" sz="1200" b="1">
                <a:solidFill>
                  <a:schemeClr val="bg1"/>
                </a:solidFill>
              </a:rPr>
              <a:t>z.B. ESt</a:t>
            </a:r>
          </a:p>
        </p:txBody>
      </p:sp>
      <p:sp>
        <p:nvSpPr>
          <p:cNvPr id="129033" name="Text Box 9"/>
          <p:cNvSpPr txBox="1">
            <a:spLocks noChangeArrowheads="1"/>
          </p:cNvSpPr>
          <p:nvPr/>
        </p:nvSpPr>
        <p:spPr bwMode="auto">
          <a:xfrm>
            <a:off x="1879600" y="2292350"/>
            <a:ext cx="1506538" cy="1131888"/>
          </a:xfrm>
          <a:prstGeom prst="rect">
            <a:avLst/>
          </a:prstGeom>
          <a:solidFill>
            <a:srgbClr val="4D4D4D"/>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spcAft>
                <a:spcPct val="20000"/>
              </a:spcAft>
            </a:pPr>
            <a:r>
              <a:rPr lang="de-DE" altLang="en-US" sz="1200" b="1">
                <a:solidFill>
                  <a:schemeClr val="bg1"/>
                </a:solidFill>
              </a:rPr>
              <a:t>nichtabzugsfähige BA</a:t>
            </a:r>
          </a:p>
          <a:p>
            <a:pPr algn="ctr">
              <a:spcBef>
                <a:spcPct val="0"/>
              </a:spcBef>
              <a:spcAft>
                <a:spcPct val="20000"/>
              </a:spcAft>
            </a:pPr>
            <a:r>
              <a:rPr lang="de-DE" altLang="en-US" sz="1200" b="1">
                <a:solidFill>
                  <a:schemeClr val="bg1"/>
                </a:solidFill>
              </a:rPr>
              <a:t>(GewSt, nicht abzugsfähige Zinsen nach Zinsschranke)</a:t>
            </a:r>
          </a:p>
        </p:txBody>
      </p:sp>
      <p:sp>
        <p:nvSpPr>
          <p:cNvPr id="129034" name="AutoShape 10"/>
          <p:cNvSpPr>
            <a:spLocks/>
          </p:cNvSpPr>
          <p:nvPr/>
        </p:nvSpPr>
        <p:spPr bwMode="auto">
          <a:xfrm rot="-5400000">
            <a:off x="2289175" y="1576388"/>
            <a:ext cx="377825" cy="4702175"/>
          </a:xfrm>
          <a:prstGeom prst="leftBrace">
            <a:avLst>
              <a:gd name="adj1" fmla="val 103711"/>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29035" name="Text Box 11"/>
          <p:cNvSpPr txBox="1">
            <a:spLocks noChangeArrowheads="1"/>
          </p:cNvSpPr>
          <p:nvPr/>
        </p:nvSpPr>
        <p:spPr bwMode="auto">
          <a:xfrm>
            <a:off x="1201738" y="4267200"/>
            <a:ext cx="294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2000" b="1">
                <a:solidFill>
                  <a:schemeClr val="tx1"/>
                </a:solidFill>
              </a:rPr>
              <a:t>mit </a:t>
            </a:r>
            <a:r>
              <a:rPr lang="de-DE" altLang="en-US" sz="2000" b="1"/>
              <a:t>45 %</a:t>
            </a:r>
            <a:r>
              <a:rPr lang="de-DE" altLang="en-US" sz="2000" b="1">
                <a:solidFill>
                  <a:srgbClr val="F66708"/>
                </a:solidFill>
              </a:rPr>
              <a:t> </a:t>
            </a:r>
            <a:r>
              <a:rPr lang="de-DE" altLang="en-US" sz="2000" b="1">
                <a:solidFill>
                  <a:schemeClr val="tx1"/>
                </a:solidFill>
              </a:rPr>
              <a:t>zu versteuern</a:t>
            </a:r>
          </a:p>
        </p:txBody>
      </p:sp>
      <p:sp>
        <p:nvSpPr>
          <p:cNvPr id="129036" name="Text Box 12"/>
          <p:cNvSpPr txBox="1">
            <a:spLocks noChangeArrowheads="1"/>
          </p:cNvSpPr>
          <p:nvPr/>
        </p:nvSpPr>
        <p:spPr bwMode="auto">
          <a:xfrm>
            <a:off x="6372225" y="1628775"/>
            <a:ext cx="2627313" cy="639763"/>
          </a:xfrm>
          <a:prstGeom prst="rect">
            <a:avLst/>
          </a:prstGeom>
          <a:solidFill>
            <a:srgbClr val="808080">
              <a:alpha val="23137"/>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Aft>
                <a:spcPct val="20000"/>
              </a:spcAft>
            </a:pPr>
            <a:r>
              <a:rPr lang="de-DE" altLang="en-US" sz="1800" b="1">
                <a:solidFill>
                  <a:schemeClr val="tx1"/>
                </a:solidFill>
              </a:rPr>
              <a:t>steuerfreie Gewinne</a:t>
            </a:r>
            <a:r>
              <a:rPr lang="de-DE" altLang="en-US" sz="1800" b="1" baseline="-25000">
                <a:solidFill>
                  <a:schemeClr val="tx1"/>
                </a:solidFill>
              </a:rPr>
              <a:t> </a:t>
            </a:r>
            <a:r>
              <a:rPr lang="de-DE" altLang="en-US" sz="1200">
                <a:solidFill>
                  <a:schemeClr val="tx1"/>
                </a:solidFill>
              </a:rPr>
              <a:t>(z.B. steuerfreie Betriebsstättengewinne, steuerfreie Dividenden)</a:t>
            </a:r>
            <a:endParaRPr lang="de-DE" altLang="en-US" sz="1200" baseline="-25000">
              <a:solidFill>
                <a:schemeClr val="tx1"/>
              </a:solidFill>
            </a:endParaRPr>
          </a:p>
        </p:txBody>
      </p:sp>
      <p:sp>
        <p:nvSpPr>
          <p:cNvPr id="129037" name="Line 13"/>
          <p:cNvSpPr>
            <a:spLocks noChangeShapeType="1"/>
          </p:cNvSpPr>
          <p:nvPr/>
        </p:nvSpPr>
        <p:spPr bwMode="auto">
          <a:xfrm>
            <a:off x="4832350" y="2274888"/>
            <a:ext cx="0" cy="1484312"/>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9038" name="Rectangle 14"/>
          <p:cNvSpPr>
            <a:spLocks noChangeArrowheads="1"/>
          </p:cNvSpPr>
          <p:nvPr/>
        </p:nvSpPr>
        <p:spPr bwMode="auto">
          <a:xfrm>
            <a:off x="250825" y="476250"/>
            <a:ext cx="6697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ts val="100"/>
              </a:spcBef>
            </a:pPr>
            <a:r>
              <a:rPr lang="de-DE" altLang="en-US" sz="2600">
                <a:solidFill>
                  <a:srgbClr val="0B1A40"/>
                </a:solidFill>
                <a:latin typeface="Georgia" pitchFamily="18" charset="0"/>
              </a:rPr>
              <a:t>Thesaurierungsbeg</a:t>
            </a:r>
            <a:r>
              <a:rPr lang="de-DE" altLang="en-US" sz="2600">
                <a:solidFill>
                  <a:srgbClr val="0B1A40"/>
                </a:solidFill>
              </a:rPr>
              <a:t>ü</a:t>
            </a:r>
            <a:r>
              <a:rPr lang="de-DE" altLang="en-US" sz="2600">
                <a:solidFill>
                  <a:srgbClr val="0B1A40"/>
                </a:solidFill>
                <a:latin typeface="Georgia" pitchFamily="18" charset="0"/>
              </a:rPr>
              <a:t>nstigung - H</a:t>
            </a:r>
            <a:r>
              <a:rPr lang="de-DE" altLang="en-US" sz="2600">
                <a:solidFill>
                  <a:srgbClr val="0B1A40"/>
                </a:solidFill>
              </a:rPr>
              <a:t>ö</a:t>
            </a:r>
            <a:r>
              <a:rPr lang="de-DE" altLang="en-US" sz="2600">
                <a:solidFill>
                  <a:srgbClr val="0B1A40"/>
                </a:solidFill>
                <a:latin typeface="Georgia" pitchFamily="18" charset="0"/>
              </a:rPr>
              <a:t>chstbetrag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8B95EB6-2F72-43E7-AD08-8C6E55360672}" type="slidenum">
              <a:rPr lang="en-GB" altLang="en-US" sz="1000" smtClean="0">
                <a:solidFill>
                  <a:srgbClr val="0B1A40"/>
                </a:solidFill>
              </a:rPr>
              <a:pPr eaLnBrk="1" hangingPunct="1">
                <a:spcBef>
                  <a:spcPct val="0"/>
                </a:spcBef>
              </a:pPr>
              <a:t>106</a:t>
            </a:fld>
            <a:endParaRPr lang="en-GB" altLang="en-US" sz="1000" smtClean="0">
              <a:solidFill>
                <a:srgbClr val="0B1A40"/>
              </a:solidFill>
            </a:endParaRPr>
          </a:p>
        </p:txBody>
      </p:sp>
      <p:sp>
        <p:nvSpPr>
          <p:cNvPr id="130051" name="Text Box 3"/>
          <p:cNvSpPr txBox="1">
            <a:spLocks noChangeArrowheads="1"/>
          </p:cNvSpPr>
          <p:nvPr/>
        </p:nvSpPr>
        <p:spPr bwMode="auto">
          <a:xfrm>
            <a:off x="323850" y="1125538"/>
            <a:ext cx="842486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tabLst>
                <a:tab pos="714375" algn="l"/>
              </a:tabLst>
              <a:defRPr sz="2200">
                <a:solidFill>
                  <a:srgbClr val="00A5D9"/>
                </a:solidFill>
                <a:latin typeface="Arial" pitchFamily="34" charset="0"/>
                <a:cs typeface="Arial" pitchFamily="34" charset="0"/>
              </a:defRPr>
            </a:lvl1pPr>
            <a:lvl2pPr marL="714375" indent="-257175" eaLnBrk="0" hangingPunct="0">
              <a:spcBef>
                <a:spcPct val="20000"/>
              </a:spcBef>
              <a:buClr>
                <a:srgbClr val="00A5D9"/>
              </a:buClr>
              <a:tabLst>
                <a:tab pos="714375"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714375" algn="l"/>
              </a:tabLst>
              <a:defRPr sz="2000">
                <a:solidFill>
                  <a:schemeClr val="tx1"/>
                </a:solidFill>
                <a:latin typeface="Arial" pitchFamily="34" charset="0"/>
                <a:cs typeface="Arial" pitchFamily="34" charset="0"/>
              </a:defRPr>
            </a:lvl9pPr>
          </a:lstStyle>
          <a:p>
            <a:pPr>
              <a:lnSpc>
                <a:spcPct val="90000"/>
              </a:lnSpc>
              <a:spcBef>
                <a:spcPct val="60000"/>
              </a:spcBef>
              <a:buClr>
                <a:srgbClr val="FFCC00"/>
              </a:buClr>
              <a:buSzPct val="60000"/>
              <a:buFont typeface="Monotype Sorts"/>
              <a:buNone/>
            </a:pPr>
            <a:r>
              <a:rPr lang="de-DE" altLang="en-US" sz="2000" b="1"/>
              <a:t>Nachversteuerung </a:t>
            </a:r>
          </a:p>
          <a:p>
            <a:pPr lvl="1">
              <a:buClr>
                <a:schemeClr val="tx1"/>
              </a:buClr>
              <a:buFontTx/>
              <a:buChar char="•"/>
            </a:pPr>
            <a:r>
              <a:rPr lang="de-DE" altLang="en-US" sz="1800"/>
              <a:t>bei Entnahmen</a:t>
            </a:r>
          </a:p>
          <a:p>
            <a:pPr lvl="1">
              <a:buClr>
                <a:schemeClr val="tx1"/>
              </a:buClr>
              <a:buFontTx/>
              <a:buChar char="•"/>
            </a:pPr>
            <a:r>
              <a:rPr lang="de-DE" altLang="en-US" sz="1800"/>
              <a:t>bei Betriebsveräußerung oder –aufgabe</a:t>
            </a:r>
          </a:p>
          <a:p>
            <a:pPr lvl="1">
              <a:buClr>
                <a:schemeClr val="tx1"/>
              </a:buClr>
              <a:buFontTx/>
              <a:buChar char="•"/>
            </a:pPr>
            <a:r>
              <a:rPr lang="de-DE" altLang="en-US" sz="1800"/>
              <a:t>bei Einbringung eines Betriebs oder MUer-Anteils in eine KapG oder Genossenschaft</a:t>
            </a:r>
          </a:p>
          <a:p>
            <a:pPr lvl="1">
              <a:buClr>
                <a:schemeClr val="tx1"/>
              </a:buClr>
              <a:buFontTx/>
              <a:buChar char="•"/>
            </a:pPr>
            <a:r>
              <a:rPr lang="de-DE" altLang="en-US" sz="1800"/>
              <a:t>bei Formwechsel einer Personengesellschaft in eine KapG oder Genossenschaft</a:t>
            </a:r>
          </a:p>
          <a:p>
            <a:pPr lvl="1">
              <a:buClr>
                <a:schemeClr val="tx1"/>
              </a:buClr>
              <a:buFontTx/>
              <a:buChar char="•"/>
            </a:pPr>
            <a:r>
              <a:rPr lang="de-DE" altLang="en-US" sz="1800"/>
              <a:t>bei Wechsel der Gewinnermittlungsart (zur Einnahmen-Überschussrechnung oder zur pauschalierten Gewinnermittlung)</a:t>
            </a:r>
          </a:p>
          <a:p>
            <a:pPr lvl="1">
              <a:buClr>
                <a:schemeClr val="tx1"/>
              </a:buClr>
              <a:buFontTx/>
              <a:buChar char="•"/>
            </a:pPr>
            <a:r>
              <a:rPr lang="de-DE" altLang="en-US" sz="1800"/>
              <a:t>auf Antrag des Steuerpflichtigen</a:t>
            </a:r>
          </a:p>
        </p:txBody>
      </p:sp>
      <p:sp>
        <p:nvSpPr>
          <p:cNvPr id="130052" name="Rectangle 4"/>
          <p:cNvSpPr>
            <a:spLocks noChangeArrowheads="1"/>
          </p:cNvSpPr>
          <p:nvPr/>
        </p:nvSpPr>
        <p:spPr bwMode="auto">
          <a:xfrm>
            <a:off x="250825" y="476250"/>
            <a:ext cx="7394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ts val="100"/>
              </a:spcBef>
            </a:pPr>
            <a:r>
              <a:rPr lang="de-DE" altLang="en-US" sz="2600">
                <a:solidFill>
                  <a:srgbClr val="0B1A40"/>
                </a:solidFill>
                <a:latin typeface="Georgia" pitchFamily="18" charset="0"/>
              </a:rPr>
              <a:t>Thesaurierungsbeg</a:t>
            </a:r>
            <a:r>
              <a:rPr lang="de-DE" altLang="en-US" sz="2600">
                <a:solidFill>
                  <a:srgbClr val="0B1A40"/>
                </a:solidFill>
              </a:rPr>
              <a:t>ü</a:t>
            </a:r>
            <a:r>
              <a:rPr lang="de-DE" altLang="en-US" sz="2600">
                <a:solidFill>
                  <a:srgbClr val="0B1A40"/>
                </a:solidFill>
                <a:latin typeface="Georgia" pitchFamily="18" charset="0"/>
              </a:rPr>
              <a:t>nstigung - Nachversteuerung</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Gewerbliche Einkünfte: aperiodische Geschäftsvorfälle</a:t>
            </a:r>
          </a:p>
        </p:txBody>
      </p:sp>
      <p:sp>
        <p:nvSpPr>
          <p:cNvPr id="13107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B98AE82-C068-4328-A5A5-E7446FF06B3B}" type="slidenum">
              <a:rPr lang="en-GB" altLang="en-US" sz="1000" smtClean="0">
                <a:solidFill>
                  <a:srgbClr val="0B1A40"/>
                </a:solidFill>
              </a:rPr>
              <a:pPr eaLnBrk="1" hangingPunct="1">
                <a:spcBef>
                  <a:spcPct val="0"/>
                </a:spcBef>
              </a:pPr>
              <a:t>107</a:t>
            </a:fld>
            <a:endParaRPr lang="en-GB" altLang="en-US" sz="1000" smtClean="0">
              <a:solidFill>
                <a:srgbClr val="0B1A40"/>
              </a:solidFill>
            </a:endParaRPr>
          </a:p>
        </p:txBody>
      </p:sp>
      <p:sp>
        <p:nvSpPr>
          <p:cNvPr id="131076" name="Text Box 3"/>
          <p:cNvSpPr txBox="1">
            <a:spLocks noChangeArrowheads="1"/>
          </p:cNvSpPr>
          <p:nvPr/>
        </p:nvSpPr>
        <p:spPr bwMode="auto">
          <a:xfrm>
            <a:off x="381000" y="1143000"/>
            <a:ext cx="3962400" cy="2074863"/>
          </a:xfrm>
          <a:prstGeom prst="rect">
            <a:avLst/>
          </a:prstGeom>
          <a:solidFill>
            <a:schemeClr val="tx1"/>
          </a:solidFill>
          <a:ln w="19050">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400" b="1">
                <a:solidFill>
                  <a:schemeClr val="bg1"/>
                </a:solidFill>
              </a:rPr>
              <a:t>Gewinneinkunftsarten</a:t>
            </a:r>
          </a:p>
          <a:p>
            <a:pPr eaLnBrk="1" hangingPunct="1">
              <a:spcBef>
                <a:spcPct val="50000"/>
              </a:spcBef>
              <a:buClr>
                <a:schemeClr val="bg1"/>
              </a:buClr>
              <a:buFont typeface="Wingdings" pitchFamily="2" charset="2"/>
              <a:buChar char="§"/>
            </a:pPr>
            <a:r>
              <a:rPr lang="de-DE" altLang="en-US" sz="2000">
                <a:solidFill>
                  <a:schemeClr val="bg1"/>
                </a:solidFill>
              </a:rPr>
              <a:t>  BV vorhanden</a:t>
            </a:r>
          </a:p>
          <a:p>
            <a:pPr eaLnBrk="1" hangingPunct="1">
              <a:spcBef>
                <a:spcPct val="50000"/>
              </a:spcBef>
              <a:buClr>
                <a:schemeClr val="bg1"/>
              </a:buClr>
              <a:buFont typeface="Wingdings" pitchFamily="2" charset="2"/>
              <a:buChar char="§"/>
            </a:pPr>
            <a:r>
              <a:rPr lang="de-DE" altLang="en-US" sz="2000">
                <a:solidFill>
                  <a:schemeClr val="bg1"/>
                </a:solidFill>
              </a:rPr>
              <a:t>  Gewinne aus der Veräußerung</a:t>
            </a:r>
            <a:br>
              <a:rPr lang="de-DE" altLang="en-US" sz="2000">
                <a:solidFill>
                  <a:schemeClr val="bg1"/>
                </a:solidFill>
              </a:rPr>
            </a:br>
            <a:r>
              <a:rPr lang="de-DE" altLang="en-US" sz="2000">
                <a:solidFill>
                  <a:schemeClr val="bg1"/>
                </a:solidFill>
              </a:rPr>
              <a:t>    von WG steuerlich relevant</a:t>
            </a:r>
            <a:r>
              <a:rPr lang="de-DE" altLang="en-US" sz="2400">
                <a:solidFill>
                  <a:schemeClr val="tx1"/>
                </a:solidFill>
              </a:rPr>
              <a:t>		</a:t>
            </a:r>
          </a:p>
        </p:txBody>
      </p:sp>
      <p:sp>
        <p:nvSpPr>
          <p:cNvPr id="131077" name="Text Box 4"/>
          <p:cNvSpPr txBox="1">
            <a:spLocks noChangeArrowheads="1"/>
          </p:cNvSpPr>
          <p:nvPr/>
        </p:nvSpPr>
        <p:spPr bwMode="auto">
          <a:xfrm>
            <a:off x="4572000" y="1143000"/>
            <a:ext cx="4191000" cy="2300288"/>
          </a:xfrm>
          <a:prstGeom prst="rect">
            <a:avLst/>
          </a:prstGeom>
          <a:solidFill>
            <a:srgbClr val="C0C0C0">
              <a:alpha val="50195"/>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400" b="1">
                <a:solidFill>
                  <a:schemeClr val="tx1"/>
                </a:solidFill>
              </a:rPr>
              <a:t>Überschusseinkunftsarten</a:t>
            </a:r>
          </a:p>
          <a:p>
            <a:pPr eaLnBrk="1" hangingPunct="1">
              <a:spcBef>
                <a:spcPct val="50000"/>
              </a:spcBef>
              <a:buClr>
                <a:srgbClr val="004171"/>
              </a:buClr>
              <a:buFont typeface="Wingdings" pitchFamily="2" charset="2"/>
              <a:buChar char="§"/>
            </a:pPr>
            <a:r>
              <a:rPr lang="de-DE" altLang="en-US" sz="2000">
                <a:solidFill>
                  <a:schemeClr val="tx1"/>
                </a:solidFill>
              </a:rPr>
              <a:t>  Kein BV vorhanden</a:t>
            </a:r>
          </a:p>
          <a:p>
            <a:pPr eaLnBrk="1" hangingPunct="1">
              <a:spcBef>
                <a:spcPct val="50000"/>
              </a:spcBef>
              <a:buClr>
                <a:srgbClr val="004171"/>
              </a:buClr>
              <a:buFont typeface="Wingdings" pitchFamily="2" charset="2"/>
              <a:buChar char="§"/>
            </a:pPr>
            <a:r>
              <a:rPr lang="de-DE" altLang="en-US" sz="2000">
                <a:solidFill>
                  <a:schemeClr val="tx1"/>
                </a:solidFill>
              </a:rPr>
              <a:t>  Gewinne aus der Veräußerung </a:t>
            </a:r>
            <a:br>
              <a:rPr lang="de-DE" altLang="en-US" sz="2000">
                <a:solidFill>
                  <a:schemeClr val="tx1"/>
                </a:solidFill>
              </a:rPr>
            </a:br>
            <a:r>
              <a:rPr lang="de-DE" altLang="en-US" sz="2000">
                <a:solidFill>
                  <a:schemeClr val="tx1"/>
                </a:solidFill>
              </a:rPr>
              <a:t>    von WG grundsätzlich nicht</a:t>
            </a:r>
            <a:br>
              <a:rPr lang="de-DE" altLang="en-US" sz="2000">
                <a:solidFill>
                  <a:schemeClr val="tx1"/>
                </a:solidFill>
              </a:rPr>
            </a:br>
            <a:r>
              <a:rPr lang="de-DE" altLang="en-US" sz="2000">
                <a:solidFill>
                  <a:schemeClr val="tx1"/>
                </a:solidFill>
              </a:rPr>
              <a:t>    relevant (Ausn.: §§ 17, 23 EStG)</a:t>
            </a:r>
            <a:r>
              <a:rPr lang="de-DE" altLang="en-US" sz="2400">
                <a:solidFill>
                  <a:schemeClr val="tx1"/>
                </a:solidFill>
              </a:rPr>
              <a:t>		</a:t>
            </a:r>
          </a:p>
        </p:txBody>
      </p:sp>
      <p:sp>
        <p:nvSpPr>
          <p:cNvPr id="131078" name="AutoShape 5"/>
          <p:cNvSpPr>
            <a:spLocks noChangeArrowheads="1"/>
          </p:cNvSpPr>
          <p:nvPr/>
        </p:nvSpPr>
        <p:spPr bwMode="auto">
          <a:xfrm rot="5400000">
            <a:off x="342900" y="3390900"/>
            <a:ext cx="9144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871 h 21600"/>
              <a:gd name="T20" fmla="*/ 173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527"/>
                </a:lnTo>
                <a:lnTo>
                  <a:pt x="13532" y="7527"/>
                </a:lnTo>
                <a:lnTo>
                  <a:pt x="13532" y="16871"/>
                </a:lnTo>
                <a:lnTo>
                  <a:pt x="0" y="16871"/>
                </a:lnTo>
                <a:lnTo>
                  <a:pt x="0" y="21600"/>
                </a:lnTo>
                <a:lnTo>
                  <a:pt x="17325" y="21600"/>
                </a:lnTo>
                <a:lnTo>
                  <a:pt x="17325" y="7527"/>
                </a:lnTo>
                <a:lnTo>
                  <a:pt x="21600" y="7527"/>
                </a:lnTo>
                <a:lnTo>
                  <a:pt x="15429" y="0"/>
                </a:lnTo>
                <a:close/>
              </a:path>
            </a:pathLst>
          </a:cu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bIns="0" anchor="ctr"/>
          <a:lstStyle/>
          <a:p>
            <a:endParaRPr lang="de-DE"/>
          </a:p>
        </p:txBody>
      </p:sp>
      <p:sp>
        <p:nvSpPr>
          <p:cNvPr id="131079" name="Text Box 6"/>
          <p:cNvSpPr txBox="1">
            <a:spLocks noChangeArrowheads="1"/>
          </p:cNvSpPr>
          <p:nvPr/>
        </p:nvSpPr>
        <p:spPr bwMode="auto">
          <a:xfrm>
            <a:off x="1447800" y="3657600"/>
            <a:ext cx="7239000" cy="674688"/>
          </a:xfrm>
          <a:prstGeom prst="rect">
            <a:avLst/>
          </a:prstGeom>
          <a:solidFill>
            <a:schemeClr val="tx1"/>
          </a:solidFill>
          <a:ln w="19050">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Clr>
                <a:schemeClr val="bg1"/>
              </a:buClr>
              <a:buFont typeface="Wingdings" pitchFamily="2" charset="2"/>
              <a:buChar char="§"/>
            </a:pPr>
            <a:r>
              <a:rPr lang="de-DE" altLang="en-US" sz="2000">
                <a:solidFill>
                  <a:schemeClr val="bg1"/>
                </a:solidFill>
              </a:rPr>
              <a:t>Veräußerung einzelner WG: gehört zum tägl. Geschäft, Veräußerungsgewinn steuerpflichtig, auch GewSt;</a:t>
            </a:r>
          </a:p>
        </p:txBody>
      </p:sp>
      <p:sp>
        <p:nvSpPr>
          <p:cNvPr id="131080" name="AutoShape 7"/>
          <p:cNvSpPr>
            <a:spLocks noChangeArrowheads="1"/>
          </p:cNvSpPr>
          <p:nvPr/>
        </p:nvSpPr>
        <p:spPr bwMode="auto">
          <a:xfrm rot="5400000">
            <a:off x="342900" y="4610100"/>
            <a:ext cx="9144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956 h 21600"/>
              <a:gd name="T20" fmla="*/ 1728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872"/>
                </a:lnTo>
                <a:lnTo>
                  <a:pt x="13570" y="6872"/>
                </a:lnTo>
                <a:lnTo>
                  <a:pt x="13570" y="16956"/>
                </a:lnTo>
                <a:lnTo>
                  <a:pt x="0" y="16956"/>
                </a:lnTo>
                <a:lnTo>
                  <a:pt x="0" y="21600"/>
                </a:lnTo>
                <a:lnTo>
                  <a:pt x="17287" y="21600"/>
                </a:lnTo>
                <a:lnTo>
                  <a:pt x="17287" y="6872"/>
                </a:lnTo>
                <a:lnTo>
                  <a:pt x="21600" y="6872"/>
                </a:lnTo>
                <a:lnTo>
                  <a:pt x="15429" y="0"/>
                </a:lnTo>
                <a:close/>
              </a:path>
            </a:pathLst>
          </a:cu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bIns="0" anchor="ctr"/>
          <a:lstStyle/>
          <a:p>
            <a:endParaRPr lang="de-DE"/>
          </a:p>
        </p:txBody>
      </p:sp>
      <p:sp>
        <p:nvSpPr>
          <p:cNvPr id="131081" name="Text Box 8"/>
          <p:cNvSpPr txBox="1">
            <a:spLocks noChangeArrowheads="1"/>
          </p:cNvSpPr>
          <p:nvPr/>
        </p:nvSpPr>
        <p:spPr bwMode="auto">
          <a:xfrm>
            <a:off x="1447800" y="4648200"/>
            <a:ext cx="7239000" cy="1284288"/>
          </a:xfrm>
          <a:prstGeom prst="rect">
            <a:avLst/>
          </a:prstGeom>
          <a:solidFill>
            <a:schemeClr val="tx1"/>
          </a:solidFill>
          <a:ln w="19050" algn="ctr">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Clr>
                <a:schemeClr val="bg1"/>
              </a:buClr>
              <a:buFont typeface="Wingdings" pitchFamily="2" charset="2"/>
              <a:buChar char="§"/>
            </a:pPr>
            <a:r>
              <a:rPr lang="de-DE" altLang="en-US" sz="2000">
                <a:solidFill>
                  <a:schemeClr val="bg1"/>
                </a:solidFill>
              </a:rPr>
              <a:t>Veräußerung geschlossener Komplexe (Betrieb, Teilbetrieb, MU-anteil): gehört nicht zum täglichen Geschäft, Veräußerungsgewinn steuerpflichtig, nicht für GewSt, zahlreiche Vergünstigungen.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Gewerbliche Einkünfte: aperiodische Geschäftsvorfälle</a:t>
            </a:r>
          </a:p>
        </p:txBody>
      </p:sp>
      <p:sp>
        <p:nvSpPr>
          <p:cNvPr id="132099" name="Rectangle 3"/>
          <p:cNvSpPr>
            <a:spLocks noGrp="1"/>
          </p:cNvSpPr>
          <p:nvPr>
            <p:ph idx="1"/>
          </p:nvPr>
        </p:nvSpPr>
        <p:spPr>
          <a:xfrm>
            <a:off x="358775" y="1062038"/>
            <a:ext cx="8367713" cy="5175250"/>
          </a:xfrm>
        </p:spPr>
        <p:txBody>
          <a:bodyPr lIns="91440" tIns="45720" rIns="91440" bIns="45720"/>
          <a:lstStyle/>
          <a:p>
            <a:pPr eaLnBrk="1" hangingPunct="1">
              <a:tabLst>
                <a:tab pos="1073150" algn="l"/>
                <a:tab pos="1524000" algn="l"/>
              </a:tabLst>
            </a:pPr>
            <a:r>
              <a:rPr lang="de-DE" altLang="en-US" sz="1800" smtClean="0"/>
              <a:t>Veräußerung und Aufgabe eines Gewerbebetriebs, § 16 EStG</a:t>
            </a:r>
          </a:p>
          <a:p>
            <a:pPr lvl="2" eaLnBrk="1" hangingPunct="1">
              <a:buClr>
                <a:srgbClr val="004171"/>
              </a:buClr>
              <a:tabLst>
                <a:tab pos="1073150" algn="l"/>
                <a:tab pos="1524000" algn="l"/>
              </a:tabLst>
            </a:pPr>
            <a:r>
              <a:rPr lang="de-DE" altLang="en-US" sz="1800" b="1" smtClean="0">
                <a:solidFill>
                  <a:srgbClr val="00A5D9"/>
                </a:solidFill>
              </a:rPr>
              <a:t>Voraussetzungen:</a:t>
            </a:r>
          </a:p>
          <a:p>
            <a:pPr lvl="3" eaLnBrk="1" hangingPunct="1">
              <a:buClr>
                <a:srgbClr val="004171"/>
              </a:buClr>
              <a:buFontTx/>
              <a:buChar char="•"/>
              <a:tabLst>
                <a:tab pos="1073150" algn="l"/>
                <a:tab pos="1524000" algn="l"/>
              </a:tabLst>
            </a:pPr>
            <a:r>
              <a:rPr lang="de-DE" altLang="en-US" sz="1800" smtClean="0"/>
              <a:t>Veräußerung des ganzen Gewerbebetriebs oder eines Teilbetriebs</a:t>
            </a:r>
          </a:p>
          <a:p>
            <a:pPr lvl="3" eaLnBrk="1" hangingPunct="1">
              <a:buClr>
                <a:srgbClr val="004171"/>
              </a:buClr>
              <a:buFontTx/>
              <a:buChar char="•"/>
              <a:tabLst>
                <a:tab pos="1073150" algn="l"/>
                <a:tab pos="1524000" algn="l"/>
              </a:tabLst>
            </a:pPr>
            <a:r>
              <a:rPr lang="de-DE" altLang="en-US" sz="1800" smtClean="0"/>
              <a:t>Veräußerung des gesamten Mitunternehmeranteils</a:t>
            </a:r>
          </a:p>
          <a:p>
            <a:pPr lvl="3" eaLnBrk="1" hangingPunct="1">
              <a:buClr>
                <a:srgbClr val="004171"/>
              </a:buClr>
              <a:buFontTx/>
              <a:buChar char="•"/>
              <a:tabLst>
                <a:tab pos="1073150" algn="l"/>
                <a:tab pos="1524000" algn="l"/>
              </a:tabLst>
            </a:pPr>
            <a:r>
              <a:rPr lang="de-DE" altLang="en-US" sz="1800" smtClean="0"/>
              <a:t>Veräußerung des gesamten Komplementäranteils einer KGaA</a:t>
            </a:r>
          </a:p>
          <a:p>
            <a:pPr lvl="3" eaLnBrk="1" hangingPunct="1">
              <a:buClr>
                <a:srgbClr val="004171"/>
              </a:buClr>
              <a:buFontTx/>
              <a:buChar char="•"/>
              <a:tabLst>
                <a:tab pos="1073150" algn="l"/>
                <a:tab pos="1524000" algn="l"/>
              </a:tabLst>
            </a:pPr>
            <a:r>
              <a:rPr lang="de-DE" altLang="en-US" sz="1800" smtClean="0"/>
              <a:t>Betriebsaufgabe</a:t>
            </a:r>
          </a:p>
          <a:p>
            <a:pPr lvl="2" eaLnBrk="1" hangingPunct="1">
              <a:buClr>
                <a:srgbClr val="004171"/>
              </a:buClr>
              <a:tabLst>
                <a:tab pos="1073150" algn="l"/>
                <a:tab pos="1524000" algn="l"/>
              </a:tabLst>
            </a:pPr>
            <a:r>
              <a:rPr lang="de-DE" altLang="en-US" sz="1800" b="1" smtClean="0">
                <a:solidFill>
                  <a:srgbClr val="00A5D9"/>
                </a:solidFill>
              </a:rPr>
              <a:t>Rechtsfolgen:</a:t>
            </a:r>
          </a:p>
          <a:p>
            <a:pPr lvl="3" eaLnBrk="1" hangingPunct="1">
              <a:buClr>
                <a:srgbClr val="004171"/>
              </a:buClr>
              <a:buFontTx/>
              <a:buChar char="•"/>
              <a:tabLst>
                <a:tab pos="1073150" algn="l"/>
                <a:tab pos="1524000" algn="l"/>
              </a:tabLst>
            </a:pPr>
            <a:r>
              <a:rPr lang="de-DE" altLang="en-US" sz="1800" smtClean="0"/>
              <a:t>Gewinn aus Gewerbebetrieb</a:t>
            </a:r>
          </a:p>
          <a:p>
            <a:pPr lvl="3" eaLnBrk="1" hangingPunct="1">
              <a:buClr>
                <a:srgbClr val="004171"/>
              </a:buClr>
              <a:buFontTx/>
              <a:buChar char="•"/>
              <a:tabLst>
                <a:tab pos="1073150" algn="l"/>
                <a:tab pos="1524000" algn="l"/>
              </a:tabLst>
            </a:pPr>
            <a:r>
              <a:rPr lang="de-DE" altLang="en-US" sz="1800" smtClean="0"/>
              <a:t>Gewinn unterliegt </a:t>
            </a:r>
            <a:r>
              <a:rPr lang="de-DE" altLang="en-US" sz="1800" b="1" smtClean="0">
                <a:solidFill>
                  <a:srgbClr val="00A5D9"/>
                </a:solidFill>
              </a:rPr>
              <a:t>nicht</a:t>
            </a:r>
            <a:r>
              <a:rPr lang="de-DE" altLang="en-US" sz="1800" smtClean="0">
                <a:solidFill>
                  <a:srgbClr val="00A5D9"/>
                </a:solidFill>
              </a:rPr>
              <a:t> </a:t>
            </a:r>
            <a:r>
              <a:rPr lang="de-DE" altLang="en-US" sz="1800" smtClean="0"/>
              <a:t>der GewSt (A 38 Abs. 3, A 39 Abs. 1 GewStR)</a:t>
            </a:r>
          </a:p>
          <a:p>
            <a:pPr lvl="3" eaLnBrk="1" hangingPunct="1">
              <a:buClr>
                <a:srgbClr val="004171"/>
              </a:buClr>
              <a:buFontTx/>
              <a:buChar char="•"/>
              <a:tabLst>
                <a:tab pos="1073150" algn="l"/>
                <a:tab pos="1524000" algn="l"/>
              </a:tabLst>
            </a:pPr>
            <a:r>
              <a:rPr lang="de-DE" altLang="en-US" sz="1800" smtClean="0"/>
              <a:t>Steuerliche Vergünstigungen:</a:t>
            </a:r>
          </a:p>
          <a:p>
            <a:pPr lvl="4" eaLnBrk="1" hangingPunct="1">
              <a:buClr>
                <a:srgbClr val="004171"/>
              </a:buClr>
              <a:tabLst>
                <a:tab pos="1073150" algn="l"/>
                <a:tab pos="1524000" algn="l"/>
              </a:tabLst>
            </a:pPr>
            <a:r>
              <a:rPr lang="de-DE" altLang="en-US" sz="1800" smtClean="0"/>
              <a:t>Freibetrag (§ 16 Abs. 4 EStG)</a:t>
            </a:r>
          </a:p>
          <a:p>
            <a:pPr lvl="4" eaLnBrk="1" hangingPunct="1">
              <a:buClr>
                <a:srgbClr val="004171"/>
              </a:buClr>
              <a:buFont typeface="Arial" pitchFamily="34" charset="0"/>
              <a:buNone/>
              <a:tabLst>
                <a:tab pos="1073150" algn="l"/>
                <a:tab pos="1524000" algn="l"/>
              </a:tabLst>
            </a:pPr>
            <a:r>
              <a:rPr lang="de-DE" altLang="en-US" sz="1800" smtClean="0"/>
              <a:t>		-    	55 Jahre oder dauernd berufsunfähig, 45.000 € (verringert sich, 			wenn Veräußerungsgewinn 136.000 übersteigt)</a:t>
            </a:r>
          </a:p>
          <a:p>
            <a:pPr lvl="4" eaLnBrk="1" hangingPunct="1">
              <a:buClr>
                <a:srgbClr val="004171"/>
              </a:buClr>
              <a:buFont typeface="Arial" pitchFamily="34" charset="0"/>
              <a:buNone/>
              <a:tabLst>
                <a:tab pos="1073150" algn="l"/>
                <a:tab pos="1524000" algn="l"/>
              </a:tabLst>
            </a:pPr>
            <a:r>
              <a:rPr lang="de-DE" altLang="en-US" sz="1800" smtClean="0"/>
              <a:t>		-  	nur einmal im Leben</a:t>
            </a:r>
          </a:p>
          <a:p>
            <a:pPr lvl="4" eaLnBrk="1" hangingPunct="1">
              <a:buClr>
                <a:srgbClr val="004171"/>
              </a:buClr>
              <a:tabLst>
                <a:tab pos="1073150" algn="l"/>
                <a:tab pos="1524000" algn="l"/>
              </a:tabLst>
            </a:pPr>
            <a:r>
              <a:rPr lang="de-DE" altLang="en-US" sz="1800" smtClean="0"/>
              <a:t>Behandlung als außerordentliche Einkünfte iSd § 34 EStG</a:t>
            </a:r>
          </a:p>
        </p:txBody>
      </p:sp>
      <p:sp>
        <p:nvSpPr>
          <p:cNvPr id="13210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EF72E30-98AD-47A7-9193-2EC4B9B5E9FA}" type="slidenum">
              <a:rPr lang="en-GB" altLang="en-US" sz="1000" smtClean="0">
                <a:solidFill>
                  <a:srgbClr val="0B1A40"/>
                </a:solidFill>
              </a:rPr>
              <a:pPr eaLnBrk="1" hangingPunct="1">
                <a:spcBef>
                  <a:spcPct val="0"/>
                </a:spcBef>
              </a:pPr>
              <a:t>108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de-DE" altLang="en-US" smtClean="0"/>
              <a:t>Grundbegriffe</a:t>
            </a:r>
          </a:p>
        </p:txBody>
      </p:sp>
      <p:sp>
        <p:nvSpPr>
          <p:cNvPr id="31747" name="Rectangle 3"/>
          <p:cNvSpPr>
            <a:spLocks noGrp="1"/>
          </p:cNvSpPr>
          <p:nvPr>
            <p:ph idx="1"/>
          </p:nvPr>
        </p:nvSpPr>
        <p:spPr>
          <a:xfrm>
            <a:off x="358775" y="1062038"/>
            <a:ext cx="8367713" cy="5175250"/>
          </a:xfrm>
        </p:spPr>
        <p:txBody>
          <a:bodyPr/>
          <a:lstStyle/>
          <a:p>
            <a:pPr eaLnBrk="1" hangingPunct="1"/>
            <a:r>
              <a:rPr lang="de-DE" altLang="en-US" sz="2000" smtClean="0">
                <a:solidFill>
                  <a:srgbClr val="002D5B"/>
                </a:solidFill>
              </a:rPr>
              <a:t>Steuerschuldner </a:t>
            </a:r>
          </a:p>
          <a:p>
            <a:pPr marL="0" lvl="1" eaLnBrk="1" hangingPunct="1"/>
            <a:r>
              <a:rPr lang="de-DE" altLang="en-US" sz="1800" smtClean="0">
                <a:solidFill>
                  <a:srgbClr val="002D5B"/>
                </a:solidFill>
                <a:sym typeface="Monotype Sorts"/>
              </a:rPr>
              <a:t>Steuerschuldner ist diejenige nat. oder jur. Person, die zur Entrichtung der Steuer verpflichtet ist, weil sie den gesetzlichen Tatbestand verwirklicht hat.</a:t>
            </a:r>
          </a:p>
          <a:p>
            <a:pPr marL="0" lvl="1" eaLnBrk="1" hangingPunct="1"/>
            <a:endParaRPr lang="de-DE" altLang="en-US" smtClean="0">
              <a:solidFill>
                <a:srgbClr val="002D5B"/>
              </a:solidFill>
              <a:sym typeface="Monotype Sorts"/>
            </a:endParaRPr>
          </a:p>
          <a:p>
            <a:pPr eaLnBrk="1" hangingPunct="1"/>
            <a:r>
              <a:rPr lang="de-DE" altLang="en-US" sz="2000" smtClean="0">
                <a:solidFill>
                  <a:srgbClr val="002D5B"/>
                </a:solidFill>
              </a:rPr>
              <a:t>Steuerzahler</a:t>
            </a:r>
          </a:p>
          <a:p>
            <a:pPr marL="0" lvl="1" eaLnBrk="1" hangingPunct="1"/>
            <a:r>
              <a:rPr lang="de-DE" altLang="en-US" sz="1800" smtClean="0">
                <a:solidFill>
                  <a:srgbClr val="002D5B"/>
                </a:solidFill>
                <a:sym typeface="Monotype Sorts"/>
              </a:rPr>
              <a:t>Steuerzahler ist grundsätzlich der Steuerschuldner. Ausnahmsweise können sich Abweichungen ergeben, wenn der Steuerzahler die Steuer für Rechnung eines anderen (des Steuerschuldners) abführt. Beispielsweise wird die Lohnsteuer vom Arbeitgeber für Rechnung des Arbeitnehmers an das Finanzamt abgeführt.</a:t>
            </a:r>
          </a:p>
        </p:txBody>
      </p:sp>
      <p:sp>
        <p:nvSpPr>
          <p:cNvPr id="3174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DB0451E-86B1-4846-8162-5D7C64AC421B}" type="slidenum">
              <a:rPr lang="en-GB" altLang="en-US" sz="1000" smtClean="0">
                <a:solidFill>
                  <a:srgbClr val="0B1A40"/>
                </a:solidFill>
              </a:rPr>
              <a:pPr eaLnBrk="1" hangingPunct="1">
                <a:spcBef>
                  <a:spcPct val="0"/>
                </a:spcBef>
              </a:pPr>
              <a:t>10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lIns="91440" tIns="45720" rIns="91440" bIns="45720" anchor="ctr"/>
          <a:lstStyle/>
          <a:p>
            <a:pPr eaLnBrk="1" hangingPunct="1"/>
            <a:r>
              <a:rPr lang="de-DE" altLang="en-US" smtClean="0"/>
              <a:t>Außerordentliche Einkünfte gem. § 34 EStG</a:t>
            </a:r>
          </a:p>
        </p:txBody>
      </p:sp>
      <p:pic>
        <p:nvPicPr>
          <p:cNvPr id="133123" name="Picture 3" descr="§ 34 ESt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8775" y="1125538"/>
            <a:ext cx="8367713" cy="5048250"/>
          </a:xfrm>
        </p:spPr>
      </p:pic>
      <p:sp>
        <p:nvSpPr>
          <p:cNvPr id="13312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952783E-AE15-4175-BB37-81AF3109F91E}" type="slidenum">
              <a:rPr lang="en-GB" altLang="en-US" sz="1000" smtClean="0">
                <a:solidFill>
                  <a:srgbClr val="0B1A40"/>
                </a:solidFill>
              </a:rPr>
              <a:pPr eaLnBrk="1" hangingPunct="1">
                <a:spcBef>
                  <a:spcPct val="0"/>
                </a:spcBef>
              </a:pPr>
              <a:t>109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lIns="91440" tIns="45720" rIns="91440" bIns="45720" anchor="ctr"/>
          <a:lstStyle/>
          <a:p>
            <a:pPr eaLnBrk="1" hangingPunct="1"/>
            <a:r>
              <a:rPr lang="de-DE" altLang="en-US" smtClean="0"/>
              <a:t>1/5-Regelung gem. § 34 Abs. 1 EStG</a:t>
            </a:r>
          </a:p>
        </p:txBody>
      </p:sp>
      <p:pic>
        <p:nvPicPr>
          <p:cNvPr id="134147" name="Picture 3" descr="Fünftel Regelu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23963" y="1062038"/>
            <a:ext cx="6637337" cy="5175250"/>
          </a:xfrm>
        </p:spPr>
      </p:pic>
      <p:sp>
        <p:nvSpPr>
          <p:cNvPr id="13414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93404F3-AAEA-44D2-BA07-3B02264A1C50}" type="slidenum">
              <a:rPr lang="en-GB" altLang="en-US" sz="1000" smtClean="0">
                <a:solidFill>
                  <a:srgbClr val="0B1A40"/>
                </a:solidFill>
              </a:rPr>
              <a:pPr eaLnBrk="1" hangingPunct="1">
                <a:spcBef>
                  <a:spcPct val="0"/>
                </a:spcBef>
              </a:pPr>
              <a:t>110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„Halber“ durchschn. Steuersatz gem. § 34 Abs. 3 EStG</a:t>
            </a:r>
          </a:p>
        </p:txBody>
      </p:sp>
      <p:sp>
        <p:nvSpPr>
          <p:cNvPr id="135171" name="Rectangle 3"/>
          <p:cNvSpPr>
            <a:spLocks noGrp="1"/>
          </p:cNvSpPr>
          <p:nvPr>
            <p:ph idx="1"/>
          </p:nvPr>
        </p:nvSpPr>
        <p:spPr>
          <a:xfrm>
            <a:off x="358775" y="1062038"/>
            <a:ext cx="8367713" cy="5175250"/>
          </a:xfrm>
        </p:spPr>
        <p:txBody>
          <a:bodyPr lIns="91440" tIns="45720" rIns="91440" bIns="45720"/>
          <a:lstStyle/>
          <a:p>
            <a:pPr marL="342900" lvl="2" indent="-342900" eaLnBrk="1" hangingPunct="1">
              <a:buClr>
                <a:srgbClr val="004171"/>
              </a:buClr>
              <a:buFont typeface="Arial" pitchFamily="34" charset="0"/>
              <a:buChar char="•"/>
            </a:pPr>
            <a:r>
              <a:rPr lang="de-DE" altLang="en-US" sz="1800" smtClean="0"/>
              <a:t>55 Jahre oder dauernd berufsunfähig;</a:t>
            </a:r>
          </a:p>
          <a:p>
            <a:pPr marL="342900" lvl="2" indent="-342900" eaLnBrk="1" hangingPunct="1">
              <a:buClr>
                <a:srgbClr val="004171"/>
              </a:buClr>
              <a:buFont typeface="Arial" pitchFamily="34" charset="0"/>
              <a:buChar char="•"/>
            </a:pPr>
            <a:r>
              <a:rPr lang="de-DE" altLang="en-US" sz="1800" smtClean="0"/>
              <a:t>auf Antrag, nur einmal im Leben;</a:t>
            </a:r>
          </a:p>
          <a:p>
            <a:pPr lvl="3" eaLnBrk="1" hangingPunct="1">
              <a:buClr>
                <a:srgbClr val="004171"/>
              </a:buClr>
            </a:pPr>
            <a:endParaRPr lang="de-DE" altLang="en-US" sz="1800" smtClean="0"/>
          </a:p>
          <a:p>
            <a:pPr marL="342900" lvl="2" indent="-342900" eaLnBrk="1" hangingPunct="1">
              <a:buClr>
                <a:srgbClr val="004171"/>
              </a:buClr>
              <a:buFont typeface="Arial" pitchFamily="34" charset="0"/>
              <a:buChar char="•"/>
            </a:pPr>
            <a:r>
              <a:rPr lang="de-DE" altLang="en-US" sz="1800" smtClean="0"/>
              <a:t>gilt nur für Veräußerungsgewinne gem. </a:t>
            </a:r>
          </a:p>
          <a:p>
            <a:pPr marL="342900" lvl="2" indent="-342900" eaLnBrk="1" hangingPunct="1">
              <a:buClr>
                <a:srgbClr val="004171"/>
              </a:buClr>
              <a:buFont typeface="Arial" pitchFamily="34" charset="0"/>
              <a:buChar char="•"/>
            </a:pPr>
            <a:r>
              <a:rPr lang="de-DE" altLang="en-US" sz="1800" smtClean="0"/>
              <a:t>§§ 16 und 18 Abs. 3 EStG;</a:t>
            </a:r>
          </a:p>
          <a:p>
            <a:pPr marL="342900" lvl="2" indent="-342900" eaLnBrk="1" hangingPunct="1">
              <a:buClr>
                <a:srgbClr val="004171"/>
              </a:buClr>
              <a:buFont typeface="Arial" pitchFamily="34" charset="0"/>
              <a:buChar char="•"/>
            </a:pPr>
            <a:endParaRPr lang="de-DE" altLang="en-US" sz="1800" smtClean="0"/>
          </a:p>
          <a:p>
            <a:pPr marL="342900" lvl="2" indent="-342900" eaLnBrk="1" hangingPunct="1">
              <a:buClr>
                <a:srgbClr val="004171"/>
              </a:buClr>
              <a:buFont typeface="Arial" pitchFamily="34" charset="0"/>
              <a:buChar char="•"/>
            </a:pPr>
            <a:r>
              <a:rPr lang="de-DE" altLang="en-US" sz="1800" smtClean="0"/>
              <a:t>bei mehreren Veräußerungsvorgängen in einem VZ nur auf einen anwendbar;</a:t>
            </a:r>
          </a:p>
          <a:p>
            <a:pPr marL="342900" lvl="2" indent="-342900" eaLnBrk="1" hangingPunct="1">
              <a:buClr>
                <a:srgbClr val="004171"/>
              </a:buClr>
              <a:buFont typeface="Arial" pitchFamily="34" charset="0"/>
              <a:buChar char="•"/>
            </a:pPr>
            <a:endParaRPr lang="de-DE" altLang="en-US" sz="1800" smtClean="0"/>
          </a:p>
          <a:p>
            <a:pPr marL="342900" lvl="2" indent="-342900" eaLnBrk="1" hangingPunct="1">
              <a:buClr>
                <a:srgbClr val="004171"/>
              </a:buClr>
              <a:buFont typeface="Arial" pitchFamily="34" charset="0"/>
              <a:buChar char="•"/>
            </a:pPr>
            <a:r>
              <a:rPr lang="de-DE" altLang="en-US" sz="1800" smtClean="0"/>
              <a:t>Ermäßigung auf 56 % des durchschnittlichen Steuersatzes;</a:t>
            </a:r>
          </a:p>
          <a:p>
            <a:pPr marL="342900" lvl="2" indent="-342900" eaLnBrk="1" hangingPunct="1">
              <a:buClr>
                <a:srgbClr val="004171"/>
              </a:buClr>
              <a:buFont typeface="Arial" pitchFamily="34" charset="0"/>
              <a:buChar char="•"/>
            </a:pPr>
            <a:endParaRPr lang="de-DE" altLang="en-US" sz="1800" smtClean="0"/>
          </a:p>
          <a:p>
            <a:pPr marL="342900" lvl="2" indent="-342900" eaLnBrk="1" hangingPunct="1">
              <a:buClr>
                <a:srgbClr val="004171"/>
              </a:buClr>
              <a:buFont typeface="Arial" pitchFamily="34" charset="0"/>
              <a:buChar char="•"/>
            </a:pPr>
            <a:r>
              <a:rPr lang="de-DE" altLang="en-US" sz="1800" smtClean="0"/>
              <a:t>Mindeststeuersatz 15 % = Eingangssteuersatz.</a:t>
            </a:r>
          </a:p>
        </p:txBody>
      </p:sp>
      <p:sp>
        <p:nvSpPr>
          <p:cNvPr id="13517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7097652-A2DC-44A8-961F-40F5248B1D70}" type="slidenum">
              <a:rPr lang="en-GB" altLang="en-US" sz="1000" smtClean="0">
                <a:solidFill>
                  <a:srgbClr val="0B1A40"/>
                </a:solidFill>
              </a:rPr>
              <a:pPr eaLnBrk="1" hangingPunct="1">
                <a:spcBef>
                  <a:spcPct val="0"/>
                </a:spcBef>
              </a:pPr>
              <a:t>111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„Halber“ Durchschnittssteuersatz gem. § 34 Abs. 3 EStG</a:t>
            </a:r>
          </a:p>
        </p:txBody>
      </p:sp>
      <p:pic>
        <p:nvPicPr>
          <p:cNvPr id="136195" name="Picture 3" descr="Halber Durchschnittlich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1700" y="1062038"/>
            <a:ext cx="7281863" cy="5175250"/>
          </a:xfrm>
        </p:spPr>
      </p:pic>
      <p:sp>
        <p:nvSpPr>
          <p:cNvPr id="13619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D747FA2-8DAE-4445-B2B3-6FD184FA39A6}" type="slidenum">
              <a:rPr lang="en-GB" altLang="en-US" sz="1000" smtClean="0">
                <a:solidFill>
                  <a:srgbClr val="0B1A40"/>
                </a:solidFill>
              </a:rPr>
              <a:pPr eaLnBrk="1" hangingPunct="1">
                <a:spcBef>
                  <a:spcPct val="0"/>
                </a:spcBef>
              </a:pPr>
              <a:t>112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lIns="91440" tIns="45720" rIns="91440" bIns="45720" anchor="ctr"/>
          <a:lstStyle/>
          <a:p>
            <a:pPr eaLnBrk="1" hangingPunct="1"/>
            <a:r>
              <a:rPr lang="de-DE" altLang="en-US" smtClean="0"/>
              <a:t>Beispiel</a:t>
            </a:r>
          </a:p>
        </p:txBody>
      </p:sp>
      <p:sp>
        <p:nvSpPr>
          <p:cNvPr id="137219" name="Rectangle 3"/>
          <p:cNvSpPr>
            <a:spLocks noGrp="1"/>
          </p:cNvSpPr>
          <p:nvPr>
            <p:ph idx="1"/>
          </p:nvPr>
        </p:nvSpPr>
        <p:spPr>
          <a:xfrm>
            <a:off x="358775" y="1062038"/>
            <a:ext cx="8367713" cy="5175250"/>
          </a:xfrm>
        </p:spPr>
        <p:txBody>
          <a:bodyPr lIns="91440" tIns="45720" rIns="91440" bIns="45720"/>
          <a:lstStyle/>
          <a:p>
            <a:pPr eaLnBrk="1" hangingPunct="1"/>
            <a:r>
              <a:rPr lang="de-DE" altLang="en-US" sz="1800" dirty="0" smtClean="0"/>
              <a:t>Sachverhalt:</a:t>
            </a:r>
            <a:r>
              <a:rPr lang="de-DE" altLang="en-US" sz="1800" dirty="0" smtClean="0">
                <a:solidFill>
                  <a:schemeClr val="tx1"/>
                </a:solidFill>
              </a:rPr>
              <a:t> </a:t>
            </a:r>
            <a:r>
              <a:rPr lang="de-DE" altLang="en-US" sz="1800" b="0" dirty="0" smtClean="0">
                <a:solidFill>
                  <a:schemeClr val="tx1"/>
                </a:solidFill>
              </a:rPr>
              <a:t>Franz, ledig, ist 60 Jahre alt und hat in 01 Einkünfte aus Vermietung in Höhe von 210.000 € sowie Sonderausgaben von 10.000 €. Im Januar 01 hat er seinen Lebensmittelhandel an einen fremden Dritten veräußert mit einem Gewinn in Höhe von 300.000 €. Er hat bisher noch keinen Betrieb, Teilbetrieb etc. veräußert.</a:t>
            </a:r>
            <a:br>
              <a:rPr lang="de-DE" altLang="en-US" sz="1800" b="0" dirty="0" smtClean="0">
                <a:solidFill>
                  <a:schemeClr val="tx1"/>
                </a:solidFill>
              </a:rPr>
            </a:br>
            <a:r>
              <a:rPr lang="de-DE" altLang="en-US" sz="1800" dirty="0" smtClean="0"/>
              <a:t>Frage: </a:t>
            </a:r>
            <a:r>
              <a:rPr lang="de-DE" altLang="en-US" sz="1800" b="0" dirty="0" smtClean="0">
                <a:solidFill>
                  <a:schemeClr val="tx1"/>
                </a:solidFill>
              </a:rPr>
              <a:t>Was sind die steuerlichen Konsequenzen in 01?</a:t>
            </a:r>
          </a:p>
          <a:p>
            <a:pPr eaLnBrk="1" hangingPunct="1"/>
            <a:endParaRPr lang="de-DE" altLang="en-US" sz="1800" dirty="0" smtClean="0">
              <a:solidFill>
                <a:schemeClr val="tx1"/>
              </a:solidFill>
            </a:endParaRPr>
          </a:p>
          <a:p>
            <a:pPr eaLnBrk="1" hangingPunct="1"/>
            <a:r>
              <a:rPr lang="de-DE" altLang="en-US" sz="1800" dirty="0" smtClean="0"/>
              <a:t>Lösungshinweise:</a:t>
            </a:r>
          </a:p>
          <a:p>
            <a:pPr eaLnBrk="1" hangingPunct="1"/>
            <a:endParaRPr lang="de-DE" altLang="en-US" sz="1800" dirty="0" smtClean="0">
              <a:solidFill>
                <a:schemeClr val="tx1"/>
              </a:solidFill>
            </a:endParaRPr>
          </a:p>
          <a:p>
            <a:pPr eaLnBrk="1" hangingPunct="1">
              <a:buClr>
                <a:srgbClr val="004171"/>
              </a:buClr>
              <a:buFontTx/>
              <a:buChar char="•"/>
            </a:pPr>
            <a:r>
              <a:rPr lang="de-DE" altLang="en-US" sz="1800" dirty="0" smtClean="0">
                <a:solidFill>
                  <a:schemeClr val="tx1"/>
                </a:solidFill>
              </a:rPr>
              <a:t>  </a:t>
            </a:r>
            <a:r>
              <a:rPr lang="de-DE" altLang="en-US" sz="1800" b="0" dirty="0" smtClean="0">
                <a:solidFill>
                  <a:schemeClr val="tx1"/>
                </a:solidFill>
              </a:rPr>
              <a:t>Einkünfte aus Veräußerung des Betriebs sind gewerbliche Einkünfte </a:t>
            </a:r>
            <a:br>
              <a:rPr lang="de-DE" altLang="en-US" sz="1800" b="0" dirty="0" smtClean="0">
                <a:solidFill>
                  <a:schemeClr val="tx1"/>
                </a:solidFill>
              </a:rPr>
            </a:br>
            <a:r>
              <a:rPr lang="de-DE" altLang="en-US" sz="1800" b="0" dirty="0" smtClean="0">
                <a:solidFill>
                  <a:schemeClr val="tx1"/>
                </a:solidFill>
              </a:rPr>
              <a:t>   (§ 16 EStG); verschiedene Vergünstigungen möglich:</a:t>
            </a:r>
          </a:p>
          <a:p>
            <a:pPr eaLnBrk="1" hangingPunct="1">
              <a:buClr>
                <a:srgbClr val="004171"/>
              </a:buClr>
              <a:buFontTx/>
              <a:buChar char="•"/>
            </a:pPr>
            <a:r>
              <a:rPr lang="de-DE" altLang="en-US" sz="1800" b="0" dirty="0" smtClean="0">
                <a:solidFill>
                  <a:schemeClr val="tx1"/>
                </a:solidFill>
              </a:rPr>
              <a:t>  Freibetrag § 16 Abs. 4 EStG prüfen! (0 €, da Gewinn &gt; 181.000 €);</a:t>
            </a:r>
          </a:p>
          <a:p>
            <a:pPr eaLnBrk="1" hangingPunct="1">
              <a:buClr>
                <a:srgbClr val="004171"/>
              </a:buClr>
              <a:buFontTx/>
              <a:buChar char="•"/>
            </a:pPr>
            <a:r>
              <a:rPr lang="de-DE" altLang="en-US" sz="1800" b="0" dirty="0" smtClean="0">
                <a:solidFill>
                  <a:schemeClr val="tx1"/>
                </a:solidFill>
              </a:rPr>
              <a:t>  „Halber“ durchschnittlicher Steuersatz § 34 Abs. 3 prüfen.</a:t>
            </a:r>
          </a:p>
          <a:p>
            <a:pPr eaLnBrk="1" hangingPunct="1">
              <a:buClr>
                <a:srgbClr val="004171"/>
              </a:buClr>
              <a:buFontTx/>
              <a:buChar char="•"/>
            </a:pPr>
            <a:r>
              <a:rPr lang="de-DE" altLang="en-US" sz="1800" b="0" dirty="0" smtClean="0">
                <a:solidFill>
                  <a:schemeClr val="tx1"/>
                </a:solidFill>
              </a:rPr>
              <a:t>  </a:t>
            </a:r>
            <a:r>
              <a:rPr lang="de-DE" altLang="en-US" sz="1800" b="0" dirty="0" err="1" smtClean="0">
                <a:solidFill>
                  <a:schemeClr val="tx1"/>
                </a:solidFill>
              </a:rPr>
              <a:t>Fünftelregelung</a:t>
            </a:r>
            <a:r>
              <a:rPr lang="de-DE" altLang="en-US" sz="1800" b="0" dirty="0" smtClean="0">
                <a:solidFill>
                  <a:schemeClr val="tx1"/>
                </a:solidFill>
              </a:rPr>
              <a:t> § 34 Abs. 1 prüfen.</a:t>
            </a:r>
          </a:p>
        </p:txBody>
      </p:sp>
      <p:sp>
        <p:nvSpPr>
          <p:cNvPr id="13722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702C8EA-54AC-421F-AC8B-BD0AF8C04E9F}" type="slidenum">
              <a:rPr lang="en-GB" altLang="en-US" sz="1000" smtClean="0">
                <a:solidFill>
                  <a:srgbClr val="0B1A40"/>
                </a:solidFill>
              </a:rPr>
              <a:pPr eaLnBrk="1" hangingPunct="1">
                <a:spcBef>
                  <a:spcPct val="0"/>
                </a:spcBef>
              </a:pPr>
              <a:t>113</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lIns="91440" tIns="45720" rIns="91440" bIns="45720" anchor="ctr"/>
          <a:lstStyle/>
          <a:p>
            <a:pPr eaLnBrk="1" hangingPunct="1"/>
            <a:r>
              <a:rPr lang="de-DE" altLang="en-US" smtClean="0"/>
              <a:t>Beispiel</a:t>
            </a:r>
          </a:p>
        </p:txBody>
      </p:sp>
      <p:sp>
        <p:nvSpPr>
          <p:cNvPr id="138243" name="Rectangle 3"/>
          <p:cNvSpPr>
            <a:spLocks noGrp="1"/>
          </p:cNvSpPr>
          <p:nvPr>
            <p:ph idx="1"/>
          </p:nvPr>
        </p:nvSpPr>
        <p:spPr>
          <a:xfrm>
            <a:off x="358775" y="1062038"/>
            <a:ext cx="8367713" cy="5175250"/>
          </a:xfrm>
          <a:extLst>
            <a:ext uri="{909E8E84-426E-40DD-AFC4-6F175D3DCCD1}">
              <a14:hiddenFill xmlns:a14="http://schemas.microsoft.com/office/drawing/2010/main">
                <a:solidFill>
                  <a:srgbClr val="339966"/>
                </a:solidFill>
              </a14:hiddenFill>
            </a:ext>
          </a:extLst>
        </p:spPr>
        <p:txBody>
          <a:bodyPr lIns="91440" tIns="45720" rIns="91440" bIns="45720"/>
          <a:lstStyle/>
          <a:p>
            <a:pPr eaLnBrk="1" hangingPunct="1"/>
            <a:r>
              <a:rPr lang="de-DE" altLang="en-US" sz="1800" smtClean="0"/>
              <a:t>„Halber“ durchschnittlicher Steuersatz § 34 Abs. 3</a:t>
            </a:r>
            <a:r>
              <a:rPr lang="de-DE" altLang="en-US" sz="1800" smtClean="0">
                <a:solidFill>
                  <a:schemeClr val="tx1"/>
                </a:solidFill>
              </a:rPr>
              <a:t> möglich: Franz ist 55, </a:t>
            </a:r>
            <a:r>
              <a:rPr lang="de-DE" altLang="en-US" sz="1800" b="0" smtClean="0">
                <a:solidFill>
                  <a:schemeClr val="tx1"/>
                </a:solidFill>
              </a:rPr>
              <a:t>Gewinn übersteigt nicht 5 Mio €, er hatte die Regelung noch nicht in Anspruch genommen!</a:t>
            </a:r>
          </a:p>
          <a:p>
            <a:pPr eaLnBrk="1" hangingPunct="1"/>
            <a:endParaRPr lang="de-DE" altLang="en-US" sz="1800" b="0" smtClean="0">
              <a:solidFill>
                <a:schemeClr val="tx1"/>
              </a:solidFill>
            </a:endParaRPr>
          </a:p>
          <a:p>
            <a:pPr eaLnBrk="1" hangingPunct="1"/>
            <a:r>
              <a:rPr lang="de-DE" altLang="en-US" sz="1800" b="0" smtClean="0">
                <a:solidFill>
                  <a:schemeClr val="tx1"/>
                </a:solidFill>
              </a:rPr>
              <a:t>Veräußerungsgewinn (nach FB)				300.000</a:t>
            </a:r>
            <a:br>
              <a:rPr lang="de-DE" altLang="en-US" sz="1800" b="0" smtClean="0">
                <a:solidFill>
                  <a:schemeClr val="tx1"/>
                </a:solidFill>
              </a:rPr>
            </a:br>
            <a:r>
              <a:rPr lang="de-DE" altLang="en-US" sz="1800" b="0" smtClean="0">
                <a:solidFill>
                  <a:schemeClr val="tx1"/>
                </a:solidFill>
              </a:rPr>
              <a:t>+ sonstige Einkünfte (hier Vermietung)			210.000</a:t>
            </a:r>
            <a:br>
              <a:rPr lang="de-DE" altLang="en-US" sz="1800" b="0" smtClean="0">
                <a:solidFill>
                  <a:schemeClr val="tx1"/>
                </a:solidFill>
              </a:rPr>
            </a:br>
            <a:r>
              <a:rPr lang="de-DE" altLang="en-US" sz="1800" b="0" smtClean="0">
                <a:solidFill>
                  <a:schemeClr val="tx1"/>
                </a:solidFill>
              </a:rPr>
              <a:t>= Gesamtbetrag der Einkünfte				510.000</a:t>
            </a:r>
            <a:br>
              <a:rPr lang="de-DE" altLang="en-US" sz="1800" b="0" smtClean="0">
                <a:solidFill>
                  <a:schemeClr val="tx1"/>
                </a:solidFill>
              </a:rPr>
            </a:br>
            <a:r>
              <a:rPr lang="de-DE" altLang="en-US" sz="1800" b="0" smtClean="0">
                <a:solidFill>
                  <a:schemeClr val="tx1"/>
                </a:solidFill>
              </a:rPr>
              <a:t>- Sonderausgaben					- 10.000</a:t>
            </a:r>
            <a:br>
              <a:rPr lang="de-DE" altLang="en-US" sz="1800" b="0" smtClean="0">
                <a:solidFill>
                  <a:schemeClr val="tx1"/>
                </a:solidFill>
              </a:rPr>
            </a:br>
            <a:r>
              <a:rPr lang="de-DE" altLang="en-US" sz="1800" b="0" smtClean="0">
                <a:solidFill>
                  <a:schemeClr val="tx1"/>
                </a:solidFill>
              </a:rPr>
              <a:t>= zvE							500.000</a:t>
            </a:r>
          </a:p>
          <a:p>
            <a:pPr eaLnBrk="1" hangingPunct="1"/>
            <a:endParaRPr lang="de-DE" altLang="en-US" sz="1800" b="0" smtClean="0">
              <a:solidFill>
                <a:schemeClr val="tx1"/>
              </a:solidFill>
            </a:endParaRPr>
          </a:p>
          <a:p>
            <a:pPr eaLnBrk="1" hangingPunct="1"/>
            <a:r>
              <a:rPr lang="de-DE" altLang="en-US" sz="1800" b="0" smtClean="0">
                <a:solidFill>
                  <a:schemeClr val="tx1"/>
                </a:solidFill>
              </a:rPr>
              <a:t>Steuer laut Grundtabelle (Formel § 32a Abs. 1)		209.306</a:t>
            </a:r>
          </a:p>
          <a:p>
            <a:pPr eaLnBrk="1" hangingPunct="1"/>
            <a:r>
              <a:rPr lang="de-DE" altLang="en-US" sz="1800" b="0" smtClean="0">
                <a:solidFill>
                  <a:schemeClr val="tx1"/>
                </a:solidFill>
              </a:rPr>
              <a:t>Durchschnittsteuersatz (209.306/500.000)			41,86%</a:t>
            </a:r>
          </a:p>
          <a:p>
            <a:pPr eaLnBrk="1" hangingPunct="1"/>
            <a:r>
              <a:rPr lang="de-DE" altLang="en-US" sz="1800" b="0" smtClean="0">
                <a:solidFill>
                  <a:schemeClr val="tx1"/>
                </a:solidFill>
              </a:rPr>
              <a:t>„Halber“ Durchschnittsteuersatz (41,86* 0,56)		23,44%</a:t>
            </a:r>
          </a:p>
          <a:p>
            <a:pPr eaLnBrk="1" hangingPunct="1"/>
            <a:endParaRPr lang="de-DE" altLang="en-US" sz="1800" b="0" smtClean="0">
              <a:solidFill>
                <a:schemeClr val="tx1"/>
              </a:solidFill>
            </a:endParaRPr>
          </a:p>
        </p:txBody>
      </p:sp>
      <p:sp>
        <p:nvSpPr>
          <p:cNvPr id="13824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660D061-00FE-4563-B76B-13D992558C8D}" type="slidenum">
              <a:rPr lang="en-GB" altLang="en-US" sz="1000" smtClean="0">
                <a:solidFill>
                  <a:srgbClr val="0B1A40"/>
                </a:solidFill>
              </a:rPr>
              <a:pPr eaLnBrk="1" hangingPunct="1">
                <a:spcBef>
                  <a:spcPct val="0"/>
                </a:spcBef>
              </a:pPr>
              <a:t>114</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p:cNvSpPr>
          <p:nvPr>
            <p:ph idx="1"/>
          </p:nvPr>
        </p:nvSpPr>
        <p:spPr>
          <a:xfrm>
            <a:off x="358775" y="1062038"/>
            <a:ext cx="8367713" cy="5175250"/>
          </a:xfrm>
        </p:spPr>
        <p:txBody>
          <a:bodyPr lIns="91440" tIns="45720" rIns="91440" bIns="45720"/>
          <a:lstStyle/>
          <a:p>
            <a:pPr eaLnBrk="1" hangingPunct="1">
              <a:lnSpc>
                <a:spcPct val="80000"/>
              </a:lnSpc>
            </a:pPr>
            <a:r>
              <a:rPr lang="de-DE" altLang="en-US" sz="1600" b="0" smtClean="0">
                <a:solidFill>
                  <a:schemeClr val="tx1"/>
                </a:solidFill>
              </a:rPr>
              <a:t>ESt für den Veräußerungsgewinn: 300.000 € * 0,2344			  70.320</a:t>
            </a:r>
            <a:br>
              <a:rPr lang="de-DE" altLang="en-US" sz="1600" b="0" smtClean="0">
                <a:solidFill>
                  <a:schemeClr val="tx1"/>
                </a:solidFill>
              </a:rPr>
            </a:br>
            <a:r>
              <a:rPr lang="de-DE" altLang="en-US" sz="1600" b="0" smtClean="0">
                <a:solidFill>
                  <a:schemeClr val="tx1"/>
                </a:solidFill>
              </a:rPr>
              <a:t>	</a:t>
            </a:r>
            <a:r>
              <a:rPr lang="de-DE" altLang="en-US" sz="1600" b="0" i="1" smtClean="0">
                <a:solidFill>
                  <a:schemeClr val="tx1"/>
                </a:solidFill>
              </a:rPr>
              <a:t>§ 34 Abs. 3 EStG</a:t>
            </a:r>
          </a:p>
          <a:p>
            <a:pPr eaLnBrk="1" hangingPunct="1">
              <a:lnSpc>
                <a:spcPct val="80000"/>
              </a:lnSpc>
            </a:pPr>
            <a:r>
              <a:rPr lang="de-DE" altLang="en-US" sz="1600" b="0" smtClean="0">
                <a:solidFill>
                  <a:schemeClr val="tx1"/>
                </a:solidFill>
              </a:rPr>
              <a:t>ESt für nicht begünstigten Rest (200.000 €):				  75.828</a:t>
            </a:r>
            <a:br>
              <a:rPr lang="de-DE" altLang="en-US" sz="1600" b="0" smtClean="0">
                <a:solidFill>
                  <a:schemeClr val="tx1"/>
                </a:solidFill>
              </a:rPr>
            </a:br>
            <a:r>
              <a:rPr lang="de-DE" altLang="en-US" sz="1600" b="0" smtClean="0">
                <a:solidFill>
                  <a:schemeClr val="tx1"/>
                </a:solidFill>
              </a:rPr>
              <a:t>	</a:t>
            </a:r>
            <a:r>
              <a:rPr lang="de-DE" altLang="en-US" sz="1600" b="0" i="1" smtClean="0">
                <a:solidFill>
                  <a:schemeClr val="tx1"/>
                </a:solidFill>
              </a:rPr>
              <a:t>Normal nach Tarifformel § 32a Abs. 1 EStG</a:t>
            </a:r>
          </a:p>
          <a:p>
            <a:pPr eaLnBrk="1" hangingPunct="1">
              <a:lnSpc>
                <a:spcPct val="80000"/>
              </a:lnSpc>
            </a:pPr>
            <a:r>
              <a:rPr lang="de-DE" altLang="en-US" sz="1600" b="0" smtClean="0">
                <a:solidFill>
                  <a:schemeClr val="tx1"/>
                </a:solidFill>
              </a:rPr>
              <a:t>Gesamtsteuerbelastung	70.320 + 75.828				146.148</a:t>
            </a:r>
          </a:p>
          <a:p>
            <a:pPr eaLnBrk="1" hangingPunct="1">
              <a:lnSpc>
                <a:spcPct val="80000"/>
              </a:lnSpc>
            </a:pPr>
            <a:endParaRPr lang="de-DE" altLang="en-US" sz="1600" b="0" smtClean="0">
              <a:solidFill>
                <a:schemeClr val="tx1"/>
              </a:solidFill>
            </a:endParaRPr>
          </a:p>
          <a:p>
            <a:pPr eaLnBrk="1" hangingPunct="1">
              <a:lnSpc>
                <a:spcPct val="80000"/>
              </a:lnSpc>
            </a:pPr>
            <a:endParaRPr lang="de-DE" altLang="en-US" sz="1600" b="0" smtClean="0">
              <a:solidFill>
                <a:schemeClr val="tx1"/>
              </a:solidFill>
            </a:endParaRPr>
          </a:p>
          <a:p>
            <a:pPr eaLnBrk="1" hangingPunct="1">
              <a:lnSpc>
                <a:spcPct val="80000"/>
              </a:lnSpc>
            </a:pPr>
            <a:r>
              <a:rPr lang="de-DE" altLang="en-US" sz="1600" b="0" smtClean="0">
                <a:solidFill>
                  <a:schemeClr val="tx1"/>
                </a:solidFill>
              </a:rPr>
              <a:t>Der „Halbe“ durchschnittliche Steuersatz (§ 34 Abs.3) ist vorteilhafter als die</a:t>
            </a:r>
          </a:p>
          <a:p>
            <a:pPr eaLnBrk="1" hangingPunct="1">
              <a:lnSpc>
                <a:spcPct val="80000"/>
              </a:lnSpc>
            </a:pPr>
            <a:r>
              <a:rPr lang="de-DE" altLang="en-US" sz="1600" b="0" smtClean="0">
                <a:solidFill>
                  <a:schemeClr val="tx1"/>
                </a:solidFill>
              </a:rPr>
              <a:t>Fünftelregelung nach § 34 Abs. 1, daher wäre diese im vorliegenden Fall nicht mehr zu</a:t>
            </a:r>
          </a:p>
          <a:p>
            <a:pPr eaLnBrk="1" hangingPunct="1">
              <a:lnSpc>
                <a:spcPct val="80000"/>
              </a:lnSpc>
            </a:pPr>
            <a:r>
              <a:rPr lang="de-DE" altLang="en-US" sz="1600" b="0" smtClean="0">
                <a:solidFill>
                  <a:schemeClr val="tx1"/>
                </a:solidFill>
              </a:rPr>
              <a:t>prüfen; zu </a:t>
            </a:r>
            <a:r>
              <a:rPr lang="de-DE" altLang="en-US" sz="1600" b="0" smtClean="0"/>
              <a:t>Übungszwecken</a:t>
            </a:r>
            <a:r>
              <a:rPr lang="de-DE" altLang="en-US" sz="1600" b="0" smtClean="0">
                <a:solidFill>
                  <a:schemeClr val="tx1"/>
                </a:solidFill>
              </a:rPr>
              <a:t> dennoch:</a:t>
            </a:r>
          </a:p>
          <a:p>
            <a:pPr eaLnBrk="1" hangingPunct="1">
              <a:lnSpc>
                <a:spcPct val="80000"/>
              </a:lnSpc>
            </a:pPr>
            <a:endParaRPr lang="de-DE" altLang="en-US" sz="1600" b="0" smtClean="0">
              <a:solidFill>
                <a:schemeClr val="tx1"/>
              </a:solidFill>
            </a:endParaRPr>
          </a:p>
          <a:p>
            <a:pPr eaLnBrk="1" hangingPunct="1">
              <a:lnSpc>
                <a:spcPct val="80000"/>
              </a:lnSpc>
            </a:pPr>
            <a:r>
              <a:rPr lang="de-DE" altLang="en-US" sz="1600" b="0" smtClean="0">
                <a:solidFill>
                  <a:schemeClr val="tx1"/>
                </a:solidFill>
              </a:rPr>
              <a:t>Normal zu versteuernde Einkünfte					  210.000</a:t>
            </a:r>
            <a:br>
              <a:rPr lang="de-DE" altLang="en-US" sz="1600" b="0" smtClean="0">
                <a:solidFill>
                  <a:schemeClr val="tx1"/>
                </a:solidFill>
              </a:rPr>
            </a:br>
            <a:r>
              <a:rPr lang="de-DE" altLang="en-US" sz="1600" b="0" smtClean="0">
                <a:solidFill>
                  <a:schemeClr val="tx1"/>
                </a:solidFill>
              </a:rPr>
              <a:t>+ Außerordentliche Einkünfte (Veräußerungsgewinn)			  300.000</a:t>
            </a:r>
            <a:br>
              <a:rPr lang="de-DE" altLang="en-US" sz="1600" b="0" smtClean="0">
                <a:solidFill>
                  <a:schemeClr val="tx1"/>
                </a:solidFill>
              </a:rPr>
            </a:br>
            <a:r>
              <a:rPr lang="de-DE" altLang="en-US" sz="1600" b="0" smtClean="0">
                <a:solidFill>
                  <a:schemeClr val="tx1"/>
                </a:solidFill>
              </a:rPr>
              <a:t>- Sonderausgaben							-   10.000</a:t>
            </a:r>
            <a:br>
              <a:rPr lang="de-DE" altLang="en-US" sz="1600" b="0" smtClean="0">
                <a:solidFill>
                  <a:schemeClr val="tx1"/>
                </a:solidFill>
              </a:rPr>
            </a:br>
            <a:r>
              <a:rPr lang="de-DE" altLang="en-US" sz="1600" b="0" smtClean="0">
                <a:solidFill>
                  <a:schemeClr val="tx1"/>
                </a:solidFill>
              </a:rPr>
              <a:t>= zvE								  500.000</a:t>
            </a:r>
            <a:br>
              <a:rPr lang="de-DE" altLang="en-US" sz="1600" b="0" smtClean="0">
                <a:solidFill>
                  <a:schemeClr val="tx1"/>
                </a:solidFill>
              </a:rPr>
            </a:br>
            <a:r>
              <a:rPr lang="de-DE" altLang="en-US" sz="1600" b="0" smtClean="0">
                <a:solidFill>
                  <a:schemeClr val="tx1"/>
                </a:solidFill>
              </a:rPr>
              <a:t>- außerordentliche Einkünfte						- 300.000</a:t>
            </a:r>
            <a:br>
              <a:rPr lang="de-DE" altLang="en-US" sz="1600" b="0" smtClean="0">
                <a:solidFill>
                  <a:schemeClr val="tx1"/>
                </a:solidFill>
              </a:rPr>
            </a:br>
            <a:r>
              <a:rPr lang="de-DE" altLang="en-US" sz="1600" b="0" smtClean="0">
                <a:solidFill>
                  <a:schemeClr val="tx1"/>
                </a:solidFill>
              </a:rPr>
              <a:t>= verbleibendes zvE						  200.000</a:t>
            </a:r>
          </a:p>
        </p:txBody>
      </p:sp>
      <p:sp>
        <p:nvSpPr>
          <p:cNvPr id="13926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AEBDE7D-4C40-45F9-8515-42CB106BDFDE}" type="slidenum">
              <a:rPr lang="en-GB" altLang="en-US" sz="1000" smtClean="0">
                <a:solidFill>
                  <a:srgbClr val="0B1A40"/>
                </a:solidFill>
              </a:rPr>
              <a:pPr eaLnBrk="1" hangingPunct="1">
                <a:spcBef>
                  <a:spcPct val="0"/>
                </a:spcBef>
              </a:pPr>
              <a:t>115</a:t>
            </a:fld>
            <a:endParaRPr lang="en-GB" altLang="en-US" sz="1000" smtClean="0">
              <a:solidFill>
                <a:srgbClr val="0B1A40"/>
              </a:solidFill>
            </a:endParaRPr>
          </a:p>
        </p:txBody>
      </p:sp>
      <p:sp>
        <p:nvSpPr>
          <p:cNvPr id="139268" name="Rectangle 2"/>
          <p:cNvSpPr>
            <a:spLocks/>
          </p:cNvSpPr>
          <p:nvPr/>
        </p:nvSpPr>
        <p:spPr bwMode="auto">
          <a:xfrm>
            <a:off x="250825" y="404813"/>
            <a:ext cx="8963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Beispiel</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p:cNvSpPr>
          <p:nvPr>
            <p:ph idx="1"/>
          </p:nvPr>
        </p:nvSpPr>
        <p:spPr>
          <a:xfrm>
            <a:off x="358775" y="1062038"/>
            <a:ext cx="8367713" cy="5175250"/>
          </a:xfrm>
        </p:spPr>
        <p:txBody>
          <a:bodyPr lIns="91440" tIns="45720" rIns="91440" bIns="45720"/>
          <a:lstStyle/>
          <a:p>
            <a:pPr eaLnBrk="1" hangingPunct="1"/>
            <a:r>
              <a:rPr lang="de-DE" altLang="en-US" sz="1800" b="0" smtClean="0">
                <a:solidFill>
                  <a:schemeClr val="tx1"/>
                </a:solidFill>
              </a:rPr>
              <a:t>Steuer auf das verbleibende zvE (Formel § 32a Abs. 1 EStG)	75.828</a:t>
            </a:r>
          </a:p>
          <a:p>
            <a:pPr eaLnBrk="1" hangingPunct="1"/>
            <a:r>
              <a:rPr lang="de-DE" altLang="en-US" sz="1800" b="0" smtClean="0">
                <a:solidFill>
                  <a:schemeClr val="tx1"/>
                </a:solidFill>
              </a:rPr>
              <a:t>Steuer auf Veräußerungsgewinn:</a:t>
            </a:r>
          </a:p>
          <a:p>
            <a:pPr eaLnBrk="1" hangingPunct="1"/>
            <a:r>
              <a:rPr lang="de-DE" altLang="en-US" sz="1800" b="0" smtClean="0">
                <a:solidFill>
                  <a:schemeClr val="tx1"/>
                </a:solidFill>
              </a:rPr>
              <a:t>	verbleibendes zvE			200.000</a:t>
            </a:r>
            <a:br>
              <a:rPr lang="de-DE" altLang="en-US" sz="1800" b="0" smtClean="0">
                <a:solidFill>
                  <a:schemeClr val="tx1"/>
                </a:solidFill>
              </a:rPr>
            </a:br>
            <a:r>
              <a:rPr lang="de-DE" altLang="en-US" sz="1800" b="0" smtClean="0">
                <a:solidFill>
                  <a:schemeClr val="tx1"/>
                </a:solidFill>
              </a:rPr>
              <a:t>	+ 1/5 außerordentl. Einkünfte	 	  60.000</a:t>
            </a:r>
            <a:br>
              <a:rPr lang="de-DE" altLang="en-US" sz="1800" b="0" smtClean="0">
                <a:solidFill>
                  <a:schemeClr val="tx1"/>
                </a:solidFill>
              </a:rPr>
            </a:br>
            <a:r>
              <a:rPr lang="de-DE" altLang="en-US" sz="1800" b="0" smtClean="0">
                <a:solidFill>
                  <a:schemeClr val="tx1"/>
                </a:solidFill>
              </a:rPr>
              <a:t>	ergibt					260.000</a:t>
            </a:r>
            <a:br>
              <a:rPr lang="de-DE" altLang="en-US" sz="1800" b="0" smtClean="0">
                <a:solidFill>
                  <a:schemeClr val="tx1"/>
                </a:solidFill>
              </a:rPr>
            </a:br>
            <a:r>
              <a:rPr lang="de-DE" altLang="en-US" sz="1800" b="0" smtClean="0">
                <a:solidFill>
                  <a:schemeClr val="tx1"/>
                </a:solidFill>
              </a:rPr>
              <a:t>	Steuer darauf (Formel)			101.028</a:t>
            </a:r>
            <a:br>
              <a:rPr lang="de-DE" altLang="en-US" sz="1800" b="0" smtClean="0">
                <a:solidFill>
                  <a:schemeClr val="tx1"/>
                </a:solidFill>
              </a:rPr>
            </a:br>
            <a:r>
              <a:rPr lang="de-DE" altLang="en-US" sz="1800" b="0" smtClean="0">
                <a:solidFill>
                  <a:schemeClr val="tx1"/>
                </a:solidFill>
              </a:rPr>
              <a:t>	Steuerdifferenz (101.028-75.828)	  	  25.200</a:t>
            </a:r>
            <a:br>
              <a:rPr lang="de-DE" altLang="en-US" sz="1800" b="0" smtClean="0">
                <a:solidFill>
                  <a:schemeClr val="tx1"/>
                </a:solidFill>
              </a:rPr>
            </a:br>
            <a:r>
              <a:rPr lang="de-DE" altLang="en-US" sz="1800" b="0" smtClean="0">
                <a:solidFill>
                  <a:schemeClr val="tx1"/>
                </a:solidFill>
              </a:rPr>
              <a:t>	multipliziert mit 5				126.000</a:t>
            </a:r>
          </a:p>
          <a:p>
            <a:pPr eaLnBrk="1" hangingPunct="1"/>
            <a:endParaRPr lang="de-DE" altLang="en-US" sz="1800" b="0" smtClean="0">
              <a:solidFill>
                <a:schemeClr val="tx1"/>
              </a:solidFill>
            </a:endParaRPr>
          </a:p>
          <a:p>
            <a:pPr eaLnBrk="1" hangingPunct="1"/>
            <a:r>
              <a:rPr lang="de-DE" altLang="en-US" sz="1800" b="0" smtClean="0">
                <a:solidFill>
                  <a:schemeClr val="tx1"/>
                </a:solidFill>
              </a:rPr>
              <a:t>Gesamtsteuerbelastung (126.000 + 75.828)		201.828</a:t>
            </a:r>
          </a:p>
          <a:p>
            <a:pPr eaLnBrk="1" hangingPunct="1"/>
            <a:endParaRPr lang="de-DE" altLang="en-US" sz="1800" b="0" smtClean="0">
              <a:solidFill>
                <a:schemeClr val="tx1"/>
              </a:solidFill>
            </a:endParaRPr>
          </a:p>
          <a:p>
            <a:pPr eaLnBrk="1" hangingPunct="1"/>
            <a:r>
              <a:rPr lang="de-DE" altLang="en-US" sz="1800" b="0" smtClean="0">
                <a:solidFill>
                  <a:schemeClr val="tx1"/>
                </a:solidFill>
              </a:rPr>
              <a:t>Ergebnis: Effekt ist null, da sich Fünftelregelung in diesem Progressionsbereich nicht mehr auswirkt!</a:t>
            </a:r>
            <a:r>
              <a:rPr lang="de-DE" altLang="en-US" sz="1800" smtClean="0">
                <a:solidFill>
                  <a:schemeClr val="tx1"/>
                </a:solidFill>
              </a:rPr>
              <a:t>	</a:t>
            </a:r>
            <a:r>
              <a:rPr lang="de-DE" altLang="en-US" sz="1600" smtClean="0"/>
              <a:t>				</a:t>
            </a:r>
            <a:br>
              <a:rPr lang="de-DE" altLang="en-US" sz="1600" smtClean="0"/>
            </a:br>
            <a:endParaRPr lang="de-DE" altLang="en-US" sz="1600" smtClean="0"/>
          </a:p>
        </p:txBody>
      </p:sp>
      <p:sp>
        <p:nvSpPr>
          <p:cNvPr id="14029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E342F88-036E-49D9-AA29-F0ABEA133FE4}" type="slidenum">
              <a:rPr lang="en-GB" altLang="en-US" sz="1000" smtClean="0">
                <a:solidFill>
                  <a:srgbClr val="0B1A40"/>
                </a:solidFill>
              </a:rPr>
              <a:pPr eaLnBrk="1" hangingPunct="1">
                <a:spcBef>
                  <a:spcPct val="0"/>
                </a:spcBef>
              </a:pPr>
              <a:t>116</a:t>
            </a:fld>
            <a:endParaRPr lang="en-GB" altLang="en-US" sz="1000" smtClean="0">
              <a:solidFill>
                <a:srgbClr val="0B1A40"/>
              </a:solidFill>
            </a:endParaRPr>
          </a:p>
        </p:txBody>
      </p:sp>
      <p:sp>
        <p:nvSpPr>
          <p:cNvPr id="140292" name="Rectangle 2"/>
          <p:cNvSpPr>
            <a:spLocks/>
          </p:cNvSpPr>
          <p:nvPr/>
        </p:nvSpPr>
        <p:spPr bwMode="auto">
          <a:xfrm>
            <a:off x="250825" y="404813"/>
            <a:ext cx="89630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Beispiel</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Gewerbliche Einkünfte: aperiodische Geschäftsvorfälle</a:t>
            </a:r>
          </a:p>
        </p:txBody>
      </p:sp>
      <p:sp>
        <p:nvSpPr>
          <p:cNvPr id="125956" name="Rectangle 3"/>
          <p:cNvSpPr>
            <a:spLocks noGrp="1"/>
          </p:cNvSpPr>
          <p:nvPr>
            <p:ph idx="1"/>
          </p:nvPr>
        </p:nvSpPr>
        <p:spPr>
          <a:xfrm>
            <a:off x="358775" y="1062038"/>
            <a:ext cx="8367713" cy="5175250"/>
          </a:xfrm>
        </p:spPr>
        <p:txBody>
          <a:bodyPr lIns="91440" tIns="45720" rIns="91440" bIns="45720"/>
          <a:lstStyle/>
          <a:p>
            <a:pPr eaLnBrk="1" hangingPunct="1">
              <a:defRPr/>
            </a:pPr>
            <a:r>
              <a:rPr lang="de-DE" altLang="en-US" sz="1800" dirty="0" smtClean="0">
                <a:solidFill>
                  <a:schemeClr val="accent3"/>
                </a:solidFill>
              </a:rPr>
              <a:t>Veräußerungsgewinne von Anteilen an Kapitalgesellschaften,</a:t>
            </a:r>
          </a:p>
          <a:p>
            <a:pPr eaLnBrk="1" hangingPunct="1">
              <a:defRPr/>
            </a:pPr>
            <a:r>
              <a:rPr lang="de-DE" altLang="en-US" sz="1800" dirty="0" smtClean="0">
                <a:solidFill>
                  <a:schemeClr val="accent3"/>
                </a:solidFill>
              </a:rPr>
              <a:t>§ 17 EStG</a:t>
            </a:r>
          </a:p>
          <a:p>
            <a:pPr eaLnBrk="1" hangingPunct="1">
              <a:defRPr/>
            </a:pPr>
            <a:endParaRPr lang="de-DE" altLang="en-US" sz="1800" dirty="0" smtClean="0">
              <a:solidFill>
                <a:schemeClr val="accent3"/>
              </a:solidFill>
            </a:endParaRPr>
          </a:p>
          <a:p>
            <a:pPr eaLnBrk="1" hangingPunct="1">
              <a:buClr>
                <a:srgbClr val="004171"/>
              </a:buClr>
              <a:buFontTx/>
              <a:buChar char="•"/>
              <a:defRPr/>
            </a:pPr>
            <a:r>
              <a:rPr lang="de-DE" altLang="en-US" sz="1800" dirty="0" smtClean="0">
                <a:solidFill>
                  <a:schemeClr val="accent3"/>
                </a:solidFill>
              </a:rPr>
              <a:t>   Voraussetzungen:</a:t>
            </a:r>
          </a:p>
          <a:p>
            <a:pPr marL="587375" lvl="2" indent="-228600" eaLnBrk="1" hangingPunct="1">
              <a:buClr>
                <a:srgbClr val="004171"/>
              </a:buClr>
              <a:defRPr/>
            </a:pPr>
            <a:r>
              <a:rPr lang="de-DE" altLang="en-US" sz="1800" dirty="0" smtClean="0"/>
              <a:t>Anteile an Kapitalgesellschaft gehören zum Privatvermögen;</a:t>
            </a:r>
          </a:p>
          <a:p>
            <a:pPr marL="587375" lvl="2" indent="-228600" eaLnBrk="1" hangingPunct="1">
              <a:buClr>
                <a:srgbClr val="004171"/>
              </a:buClr>
              <a:defRPr/>
            </a:pPr>
            <a:r>
              <a:rPr lang="de-DE" altLang="en-US" sz="1800" dirty="0" smtClean="0"/>
              <a:t>Beteiligung zu mindestens 1% innerhalb der letzten 5 Jahre;</a:t>
            </a:r>
          </a:p>
          <a:p>
            <a:pPr marL="179388" lvl="1" eaLnBrk="1" hangingPunct="1">
              <a:buClr>
                <a:srgbClr val="004171"/>
              </a:buClr>
              <a:buFontTx/>
              <a:buChar char="•"/>
              <a:defRPr/>
            </a:pPr>
            <a:endParaRPr lang="de-DE" altLang="en-US" sz="1800" dirty="0" smtClean="0"/>
          </a:p>
          <a:p>
            <a:pPr eaLnBrk="1" hangingPunct="1">
              <a:buClr>
                <a:srgbClr val="004171"/>
              </a:buClr>
              <a:buFontTx/>
              <a:buChar char="•"/>
              <a:defRPr/>
            </a:pPr>
            <a:r>
              <a:rPr lang="de-DE" altLang="en-US" sz="1800" dirty="0" smtClean="0">
                <a:solidFill>
                  <a:schemeClr val="accent3"/>
                </a:solidFill>
              </a:rPr>
              <a:t>   Rechtsfolgen:</a:t>
            </a:r>
          </a:p>
          <a:p>
            <a:pPr marL="587375" lvl="2" indent="-228600" eaLnBrk="1" hangingPunct="1">
              <a:buClr>
                <a:srgbClr val="004171"/>
              </a:buClr>
              <a:defRPr/>
            </a:pPr>
            <a:r>
              <a:rPr lang="de-DE" altLang="en-US" sz="1800" dirty="0" smtClean="0"/>
              <a:t>Gewinn aus Gewerbebetrieb;</a:t>
            </a:r>
          </a:p>
          <a:p>
            <a:pPr marL="587375" lvl="2" indent="-228600" eaLnBrk="1" hangingPunct="1">
              <a:buClr>
                <a:srgbClr val="004171"/>
              </a:buClr>
              <a:defRPr/>
            </a:pPr>
            <a:r>
              <a:rPr lang="de-DE" altLang="en-US" sz="1800" dirty="0" err="1" smtClean="0"/>
              <a:t>Teileinkünfteverfahren</a:t>
            </a:r>
            <a:r>
              <a:rPr lang="de-DE" altLang="en-US" sz="1800" dirty="0" smtClean="0"/>
              <a:t> (§ 3 Nr. 40 c EStG); Werbungskosten bzw.</a:t>
            </a:r>
          </a:p>
          <a:p>
            <a:pPr marL="587375" lvl="2" indent="-228600" eaLnBrk="1" hangingPunct="1">
              <a:buClr>
                <a:srgbClr val="004171"/>
              </a:buClr>
              <a:defRPr/>
            </a:pPr>
            <a:r>
              <a:rPr lang="de-DE" altLang="en-US" sz="1800" dirty="0" smtClean="0"/>
              <a:t>Betriebsausgaben nur zu 60% abzugsfähig (§ 3c Abs. 2 EStG);</a:t>
            </a:r>
          </a:p>
          <a:p>
            <a:pPr marL="587375" lvl="2" indent="-228600" eaLnBrk="1" hangingPunct="1">
              <a:buClr>
                <a:srgbClr val="004171"/>
              </a:buClr>
              <a:defRPr/>
            </a:pPr>
            <a:r>
              <a:rPr lang="de-DE" altLang="en-US" sz="1800" dirty="0" smtClean="0"/>
              <a:t>Freibetrag 9.060 € (verringert sich wenn Veräußerungsgewinn</a:t>
            </a:r>
          </a:p>
          <a:p>
            <a:pPr marL="587375" lvl="2" indent="-228600" eaLnBrk="1" hangingPunct="1">
              <a:buClr>
                <a:srgbClr val="004171"/>
              </a:buClr>
              <a:defRPr/>
            </a:pPr>
            <a:r>
              <a:rPr lang="de-DE" altLang="en-US" sz="1800" dirty="0" smtClean="0"/>
              <a:t>36.100 € übersteigt).</a:t>
            </a:r>
          </a:p>
        </p:txBody>
      </p:sp>
      <p:sp>
        <p:nvSpPr>
          <p:cNvPr id="14131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AB353DC-9819-4AA4-9EA8-ED990BE223A7}" type="slidenum">
              <a:rPr lang="en-GB" altLang="en-US" sz="1000" smtClean="0">
                <a:solidFill>
                  <a:srgbClr val="0B1A40"/>
                </a:solidFill>
              </a:rPr>
              <a:pPr eaLnBrk="1" hangingPunct="1">
                <a:spcBef>
                  <a:spcPct val="0"/>
                </a:spcBef>
              </a:pPr>
              <a:t>117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p:txBody>
          <a:bodyPr lIns="91440" tIns="45720" rIns="91440" bIns="45720" anchor="ctr"/>
          <a:lstStyle/>
          <a:p>
            <a:pPr eaLnBrk="1" hangingPunct="1"/>
            <a:r>
              <a:rPr lang="de-DE" altLang="en-US" smtClean="0"/>
              <a:t>Einkünfte aus selbständiger Arbeit (§ 18 EStG)</a:t>
            </a:r>
          </a:p>
        </p:txBody>
      </p:sp>
      <p:sp>
        <p:nvSpPr>
          <p:cNvPr id="142339" name="Rectangle 3"/>
          <p:cNvSpPr>
            <a:spLocks noGrp="1"/>
          </p:cNvSpPr>
          <p:nvPr>
            <p:ph idx="1"/>
          </p:nvPr>
        </p:nvSpPr>
        <p:spPr>
          <a:xfrm>
            <a:off x="358775" y="1062038"/>
            <a:ext cx="8367713" cy="5175250"/>
          </a:xfrm>
        </p:spPr>
        <p:txBody>
          <a:bodyPr lIns="91440" tIns="45720" rIns="91440" bIns="45720"/>
          <a:lstStyle/>
          <a:p>
            <a:pPr marL="342900" indent="-342900" defTabSz="723900" eaLnBrk="1" hangingPunct="1"/>
            <a:r>
              <a:rPr lang="de-DE" altLang="en-US" sz="1800" smtClean="0"/>
              <a:t>Merkmale (§ 18 EStG):</a:t>
            </a:r>
          </a:p>
          <a:p>
            <a:pPr marL="342900" indent="-342900" defTabSz="723900" eaLnBrk="1" hangingPunct="1"/>
            <a:endParaRPr lang="de-DE" altLang="en-US" sz="1800" smtClean="0"/>
          </a:p>
          <a:p>
            <a:pPr marL="342900" indent="-342900" defTabSz="723900" eaLnBrk="1" hangingPunct="1">
              <a:buClr>
                <a:srgbClr val="004171"/>
              </a:buClr>
              <a:buFontTx/>
              <a:buChar char="•"/>
            </a:pPr>
            <a:r>
              <a:rPr lang="de-DE" altLang="en-US" sz="1800" smtClean="0"/>
              <a:t>Selbständigkeit:</a:t>
            </a:r>
            <a:r>
              <a:rPr lang="de-DE" altLang="en-US" sz="1800" b="0" smtClean="0"/>
              <a:t> </a:t>
            </a:r>
            <a:r>
              <a:rPr lang="de-DE" altLang="en-US" sz="1800" b="0" smtClean="0">
                <a:solidFill>
                  <a:schemeClr val="tx1"/>
                </a:solidFill>
              </a:rPr>
              <a:t>Handeln auf eigene Rechnung und Gefahr;</a:t>
            </a:r>
          </a:p>
          <a:p>
            <a:pPr marL="536575" lvl="1" indent="-14288" defTabSz="723900" eaLnBrk="1" hangingPunct="1">
              <a:buClr>
                <a:srgbClr val="004171"/>
              </a:buClr>
            </a:pPr>
            <a:endParaRPr lang="de-DE" altLang="en-US" smtClean="0">
              <a:solidFill>
                <a:schemeClr val="tx1"/>
              </a:solidFill>
            </a:endParaRPr>
          </a:p>
          <a:p>
            <a:pPr marL="342900" indent="-342900" defTabSz="723900" eaLnBrk="1" hangingPunct="1">
              <a:buClr>
                <a:srgbClr val="004171"/>
              </a:buClr>
              <a:buFontTx/>
              <a:buChar char="•"/>
            </a:pPr>
            <a:r>
              <a:rPr lang="de-DE" altLang="en-US" sz="1800" smtClean="0"/>
              <a:t>Einsatz der eigenen Arbeitskraft: </a:t>
            </a:r>
            <a:r>
              <a:rPr lang="de-DE" altLang="en-US" sz="1800" b="0" smtClean="0">
                <a:solidFill>
                  <a:schemeClr val="tx1"/>
                </a:solidFill>
              </a:rPr>
              <a:t>Voraussetzung vor allem für freiberufliche Tätigkeit: persönliche Fachkenntnisse des Steuerpflichtigen, die ihn befähigen, - ggf. unter Mithilfe fachlich vorgebildeter Arbeitskräfte - leitend und eigenverantwortlich tätig zu sein;</a:t>
            </a:r>
          </a:p>
          <a:p>
            <a:pPr marL="342900" indent="-342900" defTabSz="723900" eaLnBrk="1" hangingPunct="1">
              <a:buClr>
                <a:srgbClr val="004171"/>
              </a:buClr>
            </a:pPr>
            <a:endParaRPr lang="de-DE" altLang="en-US" sz="1800" b="0" smtClean="0">
              <a:solidFill>
                <a:schemeClr val="tx1"/>
              </a:solidFill>
            </a:endParaRPr>
          </a:p>
          <a:p>
            <a:pPr marL="342900" indent="-342900" defTabSz="723900" eaLnBrk="1" hangingPunct="1">
              <a:buClr>
                <a:srgbClr val="004171"/>
              </a:buClr>
              <a:buFontTx/>
              <a:buChar char="•"/>
            </a:pPr>
            <a:r>
              <a:rPr lang="de-DE" altLang="en-US" sz="1800" smtClean="0"/>
              <a:t>Ausübung für eine gewisse Dauer: </a:t>
            </a:r>
            <a:r>
              <a:rPr lang="de-DE" altLang="en-US" sz="1800" b="0" smtClean="0">
                <a:solidFill>
                  <a:schemeClr val="tx1"/>
                </a:solidFill>
              </a:rPr>
              <a:t>Die Tätigkeit darf zwar vorübergehend, nicht aber nur „gelegentlich“ erfolgen; </a:t>
            </a:r>
            <a:br>
              <a:rPr lang="de-DE" altLang="en-US" sz="1800" b="0" smtClean="0">
                <a:solidFill>
                  <a:schemeClr val="tx1"/>
                </a:solidFill>
              </a:rPr>
            </a:br>
            <a:r>
              <a:rPr lang="de-DE" altLang="en-US" sz="1800" b="0" smtClean="0">
                <a:solidFill>
                  <a:schemeClr val="tx1"/>
                </a:solidFill>
              </a:rPr>
              <a:t>§ 18 Abs. 2 EStG.</a:t>
            </a:r>
          </a:p>
          <a:p>
            <a:pPr marL="536575" lvl="1" indent="-14288" defTabSz="723900" eaLnBrk="1" hangingPunct="1"/>
            <a:endParaRPr lang="de-DE" altLang="en-US" b="1" smtClean="0">
              <a:solidFill>
                <a:schemeClr val="tx1"/>
              </a:solidFill>
            </a:endParaRPr>
          </a:p>
        </p:txBody>
      </p:sp>
      <p:sp>
        <p:nvSpPr>
          <p:cNvPr id="14234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A4688BB-577F-4BFE-A0E8-4BA9310FFEB2}" type="slidenum">
              <a:rPr lang="en-GB" altLang="en-US" sz="1000" smtClean="0">
                <a:solidFill>
                  <a:srgbClr val="0B1A40"/>
                </a:solidFill>
              </a:rPr>
              <a:pPr eaLnBrk="1" hangingPunct="1">
                <a:spcBef>
                  <a:spcPct val="0"/>
                </a:spcBef>
              </a:pPr>
              <a:t>118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pPr eaLnBrk="1" hangingPunct="1"/>
            <a:r>
              <a:rPr lang="de-DE" altLang="en-US" smtClean="0"/>
              <a:t>Grundbegriffe</a:t>
            </a:r>
          </a:p>
        </p:txBody>
      </p:sp>
      <p:sp>
        <p:nvSpPr>
          <p:cNvPr id="32771" name="Rectangle 3"/>
          <p:cNvSpPr>
            <a:spLocks noGrp="1"/>
          </p:cNvSpPr>
          <p:nvPr>
            <p:ph idx="1"/>
          </p:nvPr>
        </p:nvSpPr>
        <p:spPr>
          <a:xfrm>
            <a:off x="358775" y="1062038"/>
            <a:ext cx="8367713" cy="5175250"/>
          </a:xfrm>
        </p:spPr>
        <p:txBody>
          <a:bodyPr/>
          <a:lstStyle/>
          <a:p>
            <a:pPr algn="just" eaLnBrk="1" hangingPunct="1"/>
            <a:r>
              <a:rPr lang="de-DE" altLang="en-US" sz="2000" smtClean="0">
                <a:solidFill>
                  <a:srgbClr val="002D5B"/>
                </a:solidFill>
                <a:sym typeface="Monotype Sorts"/>
              </a:rPr>
              <a:t>Bemessungsgrundlage </a:t>
            </a:r>
          </a:p>
          <a:p>
            <a:pPr marL="0" lvl="1" algn="just" eaLnBrk="1" hangingPunct="1"/>
            <a:r>
              <a:rPr lang="de-DE" altLang="en-US" sz="1800" smtClean="0">
                <a:solidFill>
                  <a:srgbClr val="002D5B"/>
                </a:solidFill>
                <a:sym typeface="Monotype Sorts"/>
              </a:rPr>
              <a:t>Die Bemessungsgrundlage (BMG) ist die Größe, die das Steuerobjekt quantifiziert (z.B. Höhe des zu versteuernden Einkommens, Höhe des Gewerbeertrags, Wert des Nachlasses).</a:t>
            </a:r>
          </a:p>
          <a:p>
            <a:pPr algn="just" eaLnBrk="1" hangingPunct="1"/>
            <a:endParaRPr lang="de-DE" altLang="en-US" smtClean="0">
              <a:solidFill>
                <a:srgbClr val="002D5B"/>
              </a:solidFill>
              <a:sym typeface="Monotype Sorts"/>
            </a:endParaRPr>
          </a:p>
          <a:p>
            <a:pPr algn="just" eaLnBrk="1" hangingPunct="1"/>
            <a:r>
              <a:rPr lang="de-DE" altLang="en-US" sz="2000" smtClean="0">
                <a:solidFill>
                  <a:srgbClr val="002D5B"/>
                </a:solidFill>
                <a:sym typeface="Monotype Sorts"/>
              </a:rPr>
              <a:t>Steuersatz </a:t>
            </a:r>
          </a:p>
          <a:p>
            <a:pPr marL="0" lvl="1" algn="just" eaLnBrk="1" hangingPunct="1"/>
            <a:r>
              <a:rPr lang="de-DE" altLang="en-US" sz="1800" smtClean="0">
                <a:solidFill>
                  <a:srgbClr val="002D5B"/>
                </a:solidFill>
                <a:sym typeface="Monotype Sorts"/>
              </a:rPr>
              <a:t>Der Steuersatz ist Größe, aus der sich die Steuerschuld als vom Hundertsatz oder als fester Geldbetrag pro Einheit der Bemessungsgrundlage ergibt.</a:t>
            </a:r>
          </a:p>
          <a:p>
            <a:pPr marL="0" lvl="1" algn="just" eaLnBrk="1" hangingPunct="1"/>
            <a:r>
              <a:rPr lang="de-DE" altLang="en-US" sz="1800" smtClean="0">
                <a:solidFill>
                  <a:srgbClr val="002D5B"/>
                </a:solidFill>
                <a:sym typeface="Monotype Sorts"/>
              </a:rPr>
              <a:t>Der Steuersatz kann von der Höhe der Bemessungsgrundlage unabhängig sein (konstanter Steuersatz) oder mit ihrer Höhe variieren (variabler Steuersatz). Im Rahmen der Einkommensteuer werden progressive Tarife verwendet, im Rahmen der Körperschaftsteuer hingegen ein konstanter Tarif.</a:t>
            </a:r>
          </a:p>
        </p:txBody>
      </p:sp>
      <p:sp>
        <p:nvSpPr>
          <p:cNvPr id="3277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FEC950A-C8E7-455E-82C7-BFFB5AEDE0D0}" type="slidenum">
              <a:rPr lang="en-GB" altLang="en-US" sz="1000" smtClean="0">
                <a:solidFill>
                  <a:srgbClr val="0B1A40"/>
                </a:solidFill>
              </a:rPr>
              <a:pPr eaLnBrk="1" hangingPunct="1">
                <a:spcBef>
                  <a:spcPct val="0"/>
                </a:spcBef>
              </a:pPr>
              <a:t>11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lIns="91440" tIns="45720" rIns="91440" bIns="45720" anchor="ctr"/>
          <a:lstStyle/>
          <a:p>
            <a:pPr eaLnBrk="1" hangingPunct="1"/>
            <a:r>
              <a:rPr lang="de-DE" altLang="en-US" smtClean="0"/>
              <a:t>Einkünfte aus selbständiger Arbeit (§ 18 EStG)</a:t>
            </a:r>
          </a:p>
        </p:txBody>
      </p:sp>
      <p:sp>
        <p:nvSpPr>
          <p:cNvPr id="143363" name="Rectangle 3"/>
          <p:cNvSpPr>
            <a:spLocks noGrp="1"/>
          </p:cNvSpPr>
          <p:nvPr>
            <p:ph idx="1"/>
          </p:nvPr>
        </p:nvSpPr>
        <p:spPr>
          <a:xfrm>
            <a:off x="358775" y="1062038"/>
            <a:ext cx="8367713" cy="5175250"/>
          </a:xfrm>
        </p:spPr>
        <p:txBody>
          <a:bodyPr lIns="91440" tIns="45720" rIns="91440" bIns="45720"/>
          <a:lstStyle/>
          <a:p>
            <a:pPr eaLnBrk="1" hangingPunct="1"/>
            <a:r>
              <a:rPr lang="de-DE" altLang="en-US" sz="2000" smtClean="0"/>
              <a:t>Arten </a:t>
            </a:r>
            <a:r>
              <a:rPr lang="de-DE" altLang="en-US" sz="2000" b="0" smtClean="0"/>
              <a:t>(§ 18 Abs. 1 Nr. 1-3 EStG):</a:t>
            </a:r>
          </a:p>
          <a:p>
            <a:pPr lvl="2" eaLnBrk="1" hangingPunct="1">
              <a:buClr>
                <a:srgbClr val="004171"/>
              </a:buClr>
            </a:pPr>
            <a:r>
              <a:rPr lang="de-DE" altLang="en-US" smtClean="0"/>
              <a:t>Einkünfte aus freiberuflicher Tätigkeit</a:t>
            </a:r>
          </a:p>
          <a:p>
            <a:pPr lvl="3" eaLnBrk="1" hangingPunct="1">
              <a:buClr>
                <a:srgbClr val="004171"/>
              </a:buClr>
              <a:buFontTx/>
              <a:buChar char="•"/>
            </a:pPr>
            <a:r>
              <a:rPr lang="de-DE" altLang="en-US" smtClean="0"/>
              <a:t>selbständig ausgeübte wissenschaftliche, künstlerische, schriftstellerische, unterrichtende Tätigkeit</a:t>
            </a:r>
          </a:p>
          <a:p>
            <a:pPr lvl="3" eaLnBrk="1" hangingPunct="1">
              <a:buClr>
                <a:srgbClr val="004171"/>
              </a:buClr>
              <a:buFontTx/>
              <a:buChar char="•"/>
            </a:pPr>
            <a:r>
              <a:rPr lang="de-DE" altLang="en-US" smtClean="0"/>
              <a:t>selbständige Berufstätigkeit der sog. </a:t>
            </a:r>
            <a:r>
              <a:rPr lang="de-DE" altLang="en-US" i="1" smtClean="0"/>
              <a:t>Katalogberufe</a:t>
            </a:r>
            <a:r>
              <a:rPr lang="de-DE" altLang="en-US" smtClean="0"/>
              <a:t> (z.B. Wirtschafts-prüfer, Notare, Steuerberater) und diesen ähnlichen Berufen</a:t>
            </a:r>
          </a:p>
          <a:p>
            <a:pPr lvl="2" eaLnBrk="1" hangingPunct="1">
              <a:buClr>
                <a:srgbClr val="004171"/>
              </a:buClr>
            </a:pPr>
            <a:r>
              <a:rPr lang="de-DE" altLang="en-US" smtClean="0"/>
              <a:t>Einkünfte von staatlichen Lotterieeinnehmern</a:t>
            </a:r>
          </a:p>
          <a:p>
            <a:pPr lvl="2" eaLnBrk="1" hangingPunct="1">
              <a:buClr>
                <a:srgbClr val="004171"/>
              </a:buClr>
            </a:pPr>
            <a:r>
              <a:rPr lang="de-DE" altLang="en-US" smtClean="0"/>
              <a:t>Einkünfte aus sonstiger selbständiger Arbeit (zB AR-tätigkeit)</a:t>
            </a:r>
          </a:p>
          <a:p>
            <a:pPr lvl="2" eaLnBrk="1" hangingPunct="1">
              <a:buClr>
                <a:srgbClr val="004171"/>
              </a:buClr>
            </a:pPr>
            <a:r>
              <a:rPr lang="de-DE" altLang="en-US" b="1" smtClean="0">
                <a:solidFill>
                  <a:srgbClr val="00A5D9"/>
                </a:solidFill>
              </a:rPr>
              <a:t>§ 18 Abs. 3 EStG: </a:t>
            </a:r>
            <a:r>
              <a:rPr lang="de-DE" altLang="en-US" smtClean="0"/>
              <a:t>Gewinne aus Veräußerung von Vermögen oder von Anteilen an Vermögen, das der selbständigen Arbeit dient</a:t>
            </a:r>
          </a:p>
          <a:p>
            <a:pPr eaLnBrk="1" hangingPunct="1"/>
            <a:r>
              <a:rPr lang="de-DE" altLang="en-US" sz="2000" smtClean="0"/>
              <a:t>Konsequenzen:</a:t>
            </a:r>
          </a:p>
          <a:p>
            <a:pPr lvl="2" eaLnBrk="1" hangingPunct="1">
              <a:buClr>
                <a:srgbClr val="004171"/>
              </a:buClr>
            </a:pPr>
            <a:r>
              <a:rPr lang="de-DE" altLang="en-US" smtClean="0"/>
              <a:t>Gewinnermittlung gem. § 4 Abs. 3 bzw. § 4 Abs. 1 EStG</a:t>
            </a:r>
          </a:p>
          <a:p>
            <a:pPr lvl="2" eaLnBrk="1" hangingPunct="1">
              <a:buClr>
                <a:srgbClr val="004171"/>
              </a:buClr>
            </a:pPr>
            <a:r>
              <a:rPr lang="de-DE" altLang="en-US" b="1" smtClean="0">
                <a:solidFill>
                  <a:srgbClr val="00A5D9"/>
                </a:solidFill>
              </a:rPr>
              <a:t>Keine Gewerbesteuerpflicht</a:t>
            </a:r>
          </a:p>
        </p:txBody>
      </p:sp>
      <p:sp>
        <p:nvSpPr>
          <p:cNvPr id="14336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1B398C6-EE7D-4F60-BD00-FFCD7195CB07}" type="slidenum">
              <a:rPr lang="en-GB" altLang="en-US" sz="1000" smtClean="0">
                <a:solidFill>
                  <a:srgbClr val="0B1A40"/>
                </a:solidFill>
              </a:rPr>
              <a:pPr eaLnBrk="1" hangingPunct="1">
                <a:spcBef>
                  <a:spcPct val="0"/>
                </a:spcBef>
              </a:pPr>
              <a:t>119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p:txBody>
          <a:bodyPr lIns="91440" tIns="45720" rIns="91440" bIns="45720" anchor="ctr"/>
          <a:lstStyle/>
          <a:p>
            <a:pPr eaLnBrk="1" hangingPunct="1"/>
            <a:r>
              <a:rPr lang="de-DE" altLang="en-US" smtClean="0"/>
              <a:t>Gewinnermittlung nach § 4 Abs. 3 EStG (1)</a:t>
            </a:r>
          </a:p>
        </p:txBody>
      </p:sp>
      <p:sp>
        <p:nvSpPr>
          <p:cNvPr id="144387" name="Rectangle 3"/>
          <p:cNvSpPr>
            <a:spLocks noGrp="1"/>
          </p:cNvSpPr>
          <p:nvPr>
            <p:ph idx="1"/>
          </p:nvPr>
        </p:nvSpPr>
        <p:spPr>
          <a:xfrm>
            <a:off x="358775" y="1062038"/>
            <a:ext cx="8367713" cy="5175250"/>
          </a:xfrm>
        </p:spPr>
        <p:txBody>
          <a:bodyPr lIns="91440" tIns="45720" rIns="91440" bIns="45720"/>
          <a:lstStyle/>
          <a:p>
            <a:pPr lvl="2" eaLnBrk="1" hangingPunct="1">
              <a:buClr>
                <a:srgbClr val="004171"/>
              </a:buClr>
            </a:pPr>
            <a:r>
              <a:rPr lang="de-DE" altLang="en-US" sz="1800" b="1" smtClean="0">
                <a:solidFill>
                  <a:srgbClr val="00A5D9"/>
                </a:solidFill>
              </a:rPr>
              <a:t>Grundformel</a:t>
            </a:r>
            <a:r>
              <a:rPr lang="de-DE" altLang="en-US" sz="1800" smtClean="0">
                <a:solidFill>
                  <a:srgbClr val="00A5D9"/>
                </a:solidFill>
              </a:rPr>
              <a:t>: </a:t>
            </a:r>
            <a:r>
              <a:rPr lang="de-DE" altLang="en-US" sz="1800" smtClean="0"/>
              <a:t>Betriebseinnahmen-Betriebsausgaben = Gewinn/Verlust</a:t>
            </a:r>
          </a:p>
          <a:p>
            <a:pPr lvl="2" eaLnBrk="1" hangingPunct="1">
              <a:buClr>
                <a:srgbClr val="004171"/>
              </a:buClr>
            </a:pPr>
            <a:r>
              <a:rPr lang="de-DE" altLang="en-US" sz="1800" smtClean="0"/>
              <a:t>Zeitliche Erfassung der Größen nach dem </a:t>
            </a:r>
            <a:r>
              <a:rPr lang="de-DE" altLang="en-US" sz="1800" b="1" smtClean="0">
                <a:solidFill>
                  <a:srgbClr val="00A5D9"/>
                </a:solidFill>
              </a:rPr>
              <a:t>Zu- und Abflussprinzip</a:t>
            </a:r>
            <a:r>
              <a:rPr lang="de-DE" altLang="en-US" sz="1800" smtClean="0">
                <a:solidFill>
                  <a:srgbClr val="00A5D9"/>
                </a:solidFill>
              </a:rPr>
              <a:t> </a:t>
            </a:r>
            <a:r>
              <a:rPr lang="de-DE" altLang="en-US" sz="1800" smtClean="0"/>
              <a:t>§ 11 EStG</a:t>
            </a:r>
          </a:p>
          <a:p>
            <a:pPr lvl="2" eaLnBrk="1" hangingPunct="1">
              <a:buClr>
                <a:srgbClr val="004171"/>
              </a:buClr>
            </a:pPr>
            <a:r>
              <a:rPr lang="de-DE" altLang="en-US" sz="1800" b="1" smtClean="0">
                <a:solidFill>
                  <a:srgbClr val="00A5D9"/>
                </a:solidFill>
              </a:rPr>
              <a:t>Ausnahmen</a:t>
            </a:r>
            <a:r>
              <a:rPr lang="de-DE" altLang="en-US" sz="1800" smtClean="0">
                <a:solidFill>
                  <a:srgbClr val="00A5D9"/>
                </a:solidFill>
              </a:rPr>
              <a:t>: </a:t>
            </a:r>
            <a:r>
              <a:rPr lang="de-DE" altLang="en-US" sz="1800" smtClean="0"/>
              <a:t>Regelmäßig wiederkehrende Einnahmen und Ausgaben sind dem KJ zuzurechnen, zu dem sie wirtschaftlich gehören.</a:t>
            </a:r>
          </a:p>
          <a:p>
            <a:pPr eaLnBrk="1" hangingPunct="1"/>
            <a:endParaRPr lang="de-DE" altLang="en-US" sz="1800" smtClean="0">
              <a:solidFill>
                <a:schemeClr val="tx1"/>
              </a:solidFill>
            </a:endParaRPr>
          </a:p>
          <a:p>
            <a:pPr eaLnBrk="1" hangingPunct="1"/>
            <a:r>
              <a:rPr lang="de-DE" altLang="en-US" sz="1800" smtClean="0"/>
              <a:t>Besonderheiten:</a:t>
            </a:r>
          </a:p>
          <a:p>
            <a:pPr lvl="2" eaLnBrk="1" hangingPunct="1">
              <a:buClr>
                <a:srgbClr val="004171"/>
              </a:buClr>
            </a:pPr>
            <a:r>
              <a:rPr lang="de-DE" altLang="en-US" sz="1800" smtClean="0"/>
              <a:t>Umsatzsteuer: BE oder BA (kein durchlaufender Posten mehr)</a:t>
            </a:r>
          </a:p>
          <a:p>
            <a:pPr lvl="2" eaLnBrk="1" hangingPunct="1">
              <a:buClr>
                <a:srgbClr val="004171"/>
              </a:buClr>
            </a:pPr>
            <a:r>
              <a:rPr lang="de-DE" altLang="en-US" sz="1800" smtClean="0"/>
              <a:t>Grundsätzlich keine Erfassung von Forderungen und Verbindlichkeiten</a:t>
            </a:r>
          </a:p>
          <a:p>
            <a:pPr lvl="2" eaLnBrk="1" hangingPunct="1">
              <a:buClr>
                <a:srgbClr val="004171"/>
              </a:buClr>
            </a:pPr>
            <a:r>
              <a:rPr lang="de-DE" altLang="en-US" sz="1800" smtClean="0"/>
              <a:t>Keine Rückstellungen und RAP</a:t>
            </a:r>
          </a:p>
          <a:p>
            <a:pPr lvl="2" eaLnBrk="1" hangingPunct="1">
              <a:buClr>
                <a:srgbClr val="004171"/>
              </a:buClr>
            </a:pPr>
            <a:r>
              <a:rPr lang="de-DE" altLang="en-US" sz="1800" smtClean="0"/>
              <a:t>Keine Bilanzierung von Vorräten</a:t>
            </a:r>
          </a:p>
          <a:p>
            <a:pPr lvl="2" eaLnBrk="1" hangingPunct="1">
              <a:buClr>
                <a:srgbClr val="004171"/>
              </a:buClr>
            </a:pPr>
            <a:r>
              <a:rPr lang="de-DE" altLang="en-US" sz="1800" smtClean="0"/>
              <a:t>Gewillkürtes BV bei betrieblicher Nutzung zwischen 10 und 50 % möglich</a:t>
            </a:r>
          </a:p>
          <a:p>
            <a:pPr lvl="2" eaLnBrk="1" hangingPunct="1">
              <a:buClr>
                <a:srgbClr val="004171"/>
              </a:buClr>
            </a:pPr>
            <a:r>
              <a:rPr lang="de-DE" altLang="en-US" sz="1800" smtClean="0"/>
              <a:t>Vorschriften über Einlagen und Entnahmen gelten</a:t>
            </a:r>
          </a:p>
        </p:txBody>
      </p:sp>
      <p:sp>
        <p:nvSpPr>
          <p:cNvPr id="14438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9AC22E6-F0B0-43A8-A26F-0E19755D519C}" type="slidenum">
              <a:rPr lang="en-GB" altLang="en-US" sz="1000" smtClean="0">
                <a:solidFill>
                  <a:srgbClr val="0B1A40"/>
                </a:solidFill>
              </a:rPr>
              <a:pPr eaLnBrk="1" hangingPunct="1">
                <a:spcBef>
                  <a:spcPct val="0"/>
                </a:spcBef>
              </a:pPr>
              <a:t>120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p:txBody>
          <a:bodyPr lIns="91440" tIns="45720" rIns="91440" bIns="45720" anchor="ctr"/>
          <a:lstStyle/>
          <a:p>
            <a:pPr eaLnBrk="1" hangingPunct="1"/>
            <a:r>
              <a:rPr lang="de-DE" altLang="en-US" smtClean="0"/>
              <a:t>Gewinnermittlung nach § 4 Abs. 3 EStG (2)</a:t>
            </a:r>
          </a:p>
        </p:txBody>
      </p:sp>
      <p:sp>
        <p:nvSpPr>
          <p:cNvPr id="145411" name="Rectangle 3"/>
          <p:cNvSpPr>
            <a:spLocks noGrp="1"/>
          </p:cNvSpPr>
          <p:nvPr>
            <p:ph idx="1"/>
          </p:nvPr>
        </p:nvSpPr>
        <p:spPr>
          <a:xfrm>
            <a:off x="358775" y="1062038"/>
            <a:ext cx="8367713" cy="5175250"/>
          </a:xfrm>
        </p:spPr>
        <p:txBody>
          <a:bodyPr lIns="91440" tIns="45720" rIns="91440" bIns="45720"/>
          <a:lstStyle/>
          <a:p>
            <a:pPr eaLnBrk="1" hangingPunct="1"/>
            <a:r>
              <a:rPr lang="de-DE" altLang="en-US" sz="1800" smtClean="0"/>
              <a:t>Besonderheiten:</a:t>
            </a:r>
          </a:p>
          <a:p>
            <a:pPr lvl="2" eaLnBrk="1" hangingPunct="1">
              <a:buClr>
                <a:srgbClr val="004171"/>
              </a:buClr>
            </a:pPr>
            <a:r>
              <a:rPr lang="de-DE" altLang="en-US" sz="1800" b="1" smtClean="0">
                <a:solidFill>
                  <a:srgbClr val="00A5D9"/>
                </a:solidFill>
              </a:rPr>
              <a:t>Anlagevermögen:</a:t>
            </a:r>
          </a:p>
          <a:p>
            <a:pPr lvl="3" eaLnBrk="1" hangingPunct="1">
              <a:buClr>
                <a:srgbClr val="004171"/>
              </a:buClr>
              <a:buFontTx/>
              <a:buChar char="•"/>
            </a:pPr>
            <a:r>
              <a:rPr lang="de-DE" altLang="en-US" sz="1800" smtClean="0"/>
              <a:t>Nicht abnutzbare WG d. AV: AHK (ohne USt) sind erst im Zeitpunkt der Veräußerung / Entnahme  als BA zu erfassen, § 4 Abs. 3 Satz 3 ff EStG</a:t>
            </a:r>
          </a:p>
          <a:p>
            <a:pPr lvl="3" eaLnBrk="1" hangingPunct="1">
              <a:buClr>
                <a:srgbClr val="004171"/>
              </a:buClr>
              <a:buFontTx/>
              <a:buChar char="•"/>
            </a:pPr>
            <a:r>
              <a:rPr lang="de-DE" altLang="en-US" sz="1800" smtClean="0"/>
              <a:t>Für GuB, Gebäude und Anteile an Kapitalgesellschaften jeweils des UV gilt das gleiche</a:t>
            </a:r>
          </a:p>
          <a:p>
            <a:pPr lvl="3" eaLnBrk="1" hangingPunct="1">
              <a:buClr>
                <a:srgbClr val="004171"/>
              </a:buClr>
              <a:buFontTx/>
              <a:buChar char="•"/>
            </a:pPr>
            <a:r>
              <a:rPr lang="de-DE" altLang="en-US" sz="1800" smtClean="0"/>
              <a:t>Bezahlte USt ist als BA zu behandeln</a:t>
            </a:r>
          </a:p>
          <a:p>
            <a:pPr lvl="3" eaLnBrk="1" hangingPunct="1">
              <a:buClr>
                <a:srgbClr val="004171"/>
              </a:buClr>
              <a:buFontTx/>
              <a:buChar char="•"/>
            </a:pPr>
            <a:r>
              <a:rPr lang="de-DE" altLang="en-US" sz="1800" smtClean="0"/>
              <a:t>Abnutzbare WG d. AV: Vorschriften über die AfA gelten, AfA-Beträge sind BA</a:t>
            </a:r>
          </a:p>
        </p:txBody>
      </p:sp>
      <p:sp>
        <p:nvSpPr>
          <p:cNvPr id="14541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4FD2834-127F-4BFB-89DD-353479ECD4D7}" type="slidenum">
              <a:rPr lang="en-GB" altLang="en-US" sz="1000" smtClean="0">
                <a:solidFill>
                  <a:srgbClr val="0B1A40"/>
                </a:solidFill>
              </a:rPr>
              <a:pPr eaLnBrk="1" hangingPunct="1">
                <a:spcBef>
                  <a:spcPct val="0"/>
                </a:spcBef>
              </a:pPr>
              <a:t>121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p:txBody>
          <a:bodyPr lIns="91440" tIns="45720" rIns="91440" bIns="45720" anchor="ctr"/>
          <a:lstStyle/>
          <a:p>
            <a:pPr eaLnBrk="1" hangingPunct="1"/>
            <a:r>
              <a:rPr lang="de-DE" altLang="en-US" smtClean="0"/>
              <a:t>Beispiel</a:t>
            </a:r>
          </a:p>
        </p:txBody>
      </p:sp>
      <p:sp>
        <p:nvSpPr>
          <p:cNvPr id="146435" name="Rectangle 3"/>
          <p:cNvSpPr>
            <a:spLocks noGrp="1"/>
          </p:cNvSpPr>
          <p:nvPr>
            <p:ph idx="1"/>
          </p:nvPr>
        </p:nvSpPr>
        <p:spPr>
          <a:xfrm>
            <a:off x="358775" y="1062038"/>
            <a:ext cx="8367713" cy="5175250"/>
          </a:xfrm>
        </p:spPr>
        <p:txBody>
          <a:bodyPr lIns="91440" tIns="45720" rIns="91440" bIns="45720"/>
          <a:lstStyle/>
          <a:p>
            <a:pPr marL="342900" lvl="2" indent="-342900" eaLnBrk="1" hangingPunct="1">
              <a:buClr>
                <a:srgbClr val="004171"/>
              </a:buClr>
              <a:buFont typeface="Arial" pitchFamily="34" charset="0"/>
              <a:buChar char="•"/>
            </a:pPr>
            <a:r>
              <a:rPr lang="de-DE" altLang="en-US" sz="1800" smtClean="0"/>
              <a:t>Der vorsteuerabzugsberechtigte Steuerberater Stanik Brater, der seinen Gewinn nach § 4 Abs. 3 EStG ermittelt, erwirbt im Dezember 04 einen PC für € 1.200 zuzüglich € 228 Umsatzsteuer und schreibt das Anlagegut innerhalb der betriebs-gewöhnlichen Nutzungsdauer von drei Jahren ab. Die Rechnung bezahlt Brater im Januar 05.</a:t>
            </a:r>
            <a:endParaRPr lang="de-DE" altLang="en-US" sz="1800" b="1" smtClean="0"/>
          </a:p>
          <a:p>
            <a:pPr marL="342900" lvl="2" indent="-342900" eaLnBrk="1" hangingPunct="1">
              <a:buClr>
                <a:srgbClr val="004171"/>
              </a:buClr>
              <a:buFont typeface="Arial" pitchFamily="34" charset="0"/>
              <a:buChar char="•"/>
            </a:pPr>
            <a:r>
              <a:rPr lang="de-DE" altLang="en-US" sz="1800" b="1" smtClean="0">
                <a:solidFill>
                  <a:srgbClr val="00A5D9"/>
                </a:solidFill>
              </a:rPr>
              <a:t>Aufgabe:</a:t>
            </a:r>
            <a:r>
              <a:rPr lang="de-DE" altLang="en-US" sz="1800" smtClean="0">
                <a:solidFill>
                  <a:srgbClr val="00A5D9"/>
                </a:solidFill>
              </a:rPr>
              <a:t> </a:t>
            </a:r>
            <a:r>
              <a:rPr lang="de-DE" altLang="en-US" sz="1800" smtClean="0"/>
              <a:t>Welche steuerlichen Konsequenzen ergeben sich aus dem Sachverhalt?</a:t>
            </a:r>
          </a:p>
          <a:p>
            <a:pPr eaLnBrk="1" hangingPunct="1">
              <a:buClr>
                <a:srgbClr val="004171"/>
              </a:buClr>
              <a:buFontTx/>
              <a:buChar char="•"/>
            </a:pPr>
            <a:endParaRPr lang="de-DE" altLang="en-US" sz="1800" smtClean="0"/>
          </a:p>
        </p:txBody>
      </p:sp>
      <p:sp>
        <p:nvSpPr>
          <p:cNvPr id="14643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D1BF43F-88A1-4771-843F-75C8607F0A89}" type="slidenum">
              <a:rPr lang="en-GB" altLang="en-US" sz="1000" smtClean="0">
                <a:solidFill>
                  <a:srgbClr val="0B1A40"/>
                </a:solidFill>
              </a:rPr>
              <a:pPr eaLnBrk="1" hangingPunct="1">
                <a:spcBef>
                  <a:spcPct val="0"/>
                </a:spcBef>
              </a:pPr>
              <a:t>122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lIns="91440" tIns="45720" rIns="91440" bIns="45720" anchor="ctr"/>
          <a:lstStyle/>
          <a:p>
            <a:pPr eaLnBrk="1" hangingPunct="1"/>
            <a:r>
              <a:rPr lang="de-DE" altLang="en-US" smtClean="0"/>
              <a:t>Lösung       </a:t>
            </a:r>
          </a:p>
        </p:txBody>
      </p:sp>
      <p:sp>
        <p:nvSpPr>
          <p:cNvPr id="147459" name="Rectangle 3"/>
          <p:cNvSpPr>
            <a:spLocks noGrp="1"/>
          </p:cNvSpPr>
          <p:nvPr>
            <p:ph idx="1"/>
          </p:nvPr>
        </p:nvSpPr>
        <p:spPr>
          <a:xfrm>
            <a:off x="358775" y="1062038"/>
            <a:ext cx="8367713" cy="5175250"/>
          </a:xfrm>
        </p:spPr>
        <p:txBody>
          <a:bodyPr lIns="91440" tIns="45720" rIns="91440" bIns="45720"/>
          <a:lstStyle/>
          <a:p>
            <a:pPr marL="342900" lvl="2" indent="-342900" eaLnBrk="1" hangingPunct="1">
              <a:buClr>
                <a:srgbClr val="004171"/>
              </a:buClr>
              <a:buFont typeface="Arial" pitchFamily="34" charset="0"/>
              <a:buChar char="•"/>
            </a:pPr>
            <a:r>
              <a:rPr lang="de-DE" altLang="en-US" sz="1800" smtClean="0"/>
              <a:t>Vorschriften über die AfA sind zu beachten (AK 1.200 €, USt gehört nicht dazu § 9b Abs. 1, Anschaffung in 04, Bezahlung der Rechnung für Anschaffungszeitpunkt unbeachtl.)</a:t>
            </a:r>
          </a:p>
          <a:p>
            <a:pPr marL="342900" lvl="2" indent="-342900" eaLnBrk="1" hangingPunct="1">
              <a:buClr>
                <a:srgbClr val="004171"/>
              </a:buClr>
              <a:buFont typeface="Arial" pitchFamily="34" charset="0"/>
              <a:buChar char="•"/>
            </a:pPr>
            <a:endParaRPr lang="de-DE" altLang="en-US" sz="1800" smtClean="0"/>
          </a:p>
          <a:p>
            <a:pPr marL="342900" lvl="2" indent="-342900" eaLnBrk="1" hangingPunct="1">
              <a:buClr>
                <a:srgbClr val="004171"/>
              </a:buClr>
              <a:buFont typeface="Arial" pitchFamily="34" charset="0"/>
              <a:buChar char="•"/>
            </a:pPr>
            <a:r>
              <a:rPr lang="de-DE" altLang="en-US" sz="1800" smtClean="0"/>
              <a:t>In 04: BA 33,33 € (AfA; 1200 € : 3= 400 €, davon 1/12, Abschreibung monatsgenau)</a:t>
            </a:r>
          </a:p>
          <a:p>
            <a:pPr marL="342900" lvl="2" indent="-342900" eaLnBrk="1" hangingPunct="1">
              <a:buClr>
                <a:srgbClr val="004171"/>
              </a:buClr>
              <a:buFont typeface="Arial" pitchFamily="34" charset="0"/>
              <a:buChar char="•"/>
            </a:pPr>
            <a:endParaRPr lang="de-DE" altLang="en-US" sz="1800" smtClean="0"/>
          </a:p>
          <a:p>
            <a:pPr marL="342900" lvl="2" indent="-342900" eaLnBrk="1" hangingPunct="1">
              <a:buClr>
                <a:srgbClr val="004171"/>
              </a:buClr>
              <a:buFont typeface="Arial" pitchFamily="34" charset="0"/>
              <a:buChar char="•"/>
            </a:pPr>
            <a:r>
              <a:rPr lang="de-DE" altLang="en-US" sz="1800" smtClean="0"/>
              <a:t>In 05: BA 400 € (AfA), BA 228 € (USt bei Bezahlung der Rechnung), (evtl. BE im Zeitpunkt der Erstattung der USt, ungewiss da abhängig von anderen Vorgängen iRd USt-Voranmeldung)</a:t>
            </a:r>
          </a:p>
          <a:p>
            <a:pPr marL="342900" lvl="2" indent="-342900" eaLnBrk="1" hangingPunct="1">
              <a:buClr>
                <a:srgbClr val="004171"/>
              </a:buClr>
              <a:buFont typeface="Arial" pitchFamily="34" charset="0"/>
              <a:buChar char="•"/>
            </a:pPr>
            <a:endParaRPr lang="de-DE" altLang="en-US" sz="1800" smtClean="0"/>
          </a:p>
          <a:p>
            <a:pPr marL="342900" lvl="2" indent="-342900" eaLnBrk="1" hangingPunct="1">
              <a:buClr>
                <a:srgbClr val="004171"/>
              </a:buClr>
              <a:buFont typeface="Arial" pitchFamily="34" charset="0"/>
              <a:buChar char="•"/>
            </a:pPr>
            <a:r>
              <a:rPr lang="de-DE" altLang="en-US" sz="1800" smtClean="0"/>
              <a:t>In 06: BA 400 € (AfA), In 07: BA 366,66 € (AfA)	</a:t>
            </a:r>
          </a:p>
        </p:txBody>
      </p:sp>
      <p:sp>
        <p:nvSpPr>
          <p:cNvPr id="14746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2F5345F-FC8A-473C-B512-D81D7E0F3E36}" type="slidenum">
              <a:rPr lang="en-GB" altLang="en-US" sz="1000" smtClean="0">
                <a:solidFill>
                  <a:srgbClr val="0B1A40"/>
                </a:solidFill>
              </a:rPr>
              <a:pPr eaLnBrk="1" hangingPunct="1">
                <a:spcBef>
                  <a:spcPct val="0"/>
                </a:spcBef>
              </a:pPr>
              <a:t>123</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lIns="91440" tIns="45720" rIns="91440" bIns="45720" anchor="ctr"/>
          <a:lstStyle/>
          <a:p>
            <a:pPr eaLnBrk="1" hangingPunct="1"/>
            <a:r>
              <a:rPr lang="de-DE" altLang="en-US" smtClean="0"/>
              <a:t>Übungsfall</a:t>
            </a:r>
          </a:p>
        </p:txBody>
      </p:sp>
      <p:sp>
        <p:nvSpPr>
          <p:cNvPr id="148483" name="Rectangle 3"/>
          <p:cNvSpPr>
            <a:spLocks noGrp="1"/>
          </p:cNvSpPr>
          <p:nvPr>
            <p:ph idx="1"/>
          </p:nvPr>
        </p:nvSpPr>
        <p:spPr>
          <a:xfrm>
            <a:off x="358775" y="1062038"/>
            <a:ext cx="8367713" cy="5175250"/>
          </a:xfrm>
        </p:spPr>
        <p:txBody>
          <a:bodyPr lIns="91440" tIns="45720" rIns="91440" bIns="45720"/>
          <a:lstStyle/>
          <a:p>
            <a:pPr eaLnBrk="1" hangingPunct="1">
              <a:tabLst>
                <a:tab pos="452438" algn="l"/>
              </a:tabLst>
            </a:pPr>
            <a:r>
              <a:rPr lang="de-DE" altLang="en-US" sz="1800" dirty="0" smtClean="0"/>
              <a:t>Anwalt Franz M. hat folgende Geschäftsfälle, deren steuerliche Behandlung ihm nicht klar ist:</a:t>
            </a:r>
          </a:p>
          <a:p>
            <a:pPr eaLnBrk="1" hangingPunct="1">
              <a:buClr>
                <a:srgbClr val="004171"/>
              </a:buClr>
              <a:buFontTx/>
              <a:buAutoNum type="arabicPeriod"/>
              <a:tabLst>
                <a:tab pos="452438" algn="l"/>
              </a:tabLst>
            </a:pPr>
            <a:r>
              <a:rPr lang="de-DE" altLang="en-US" sz="1800" b="0" dirty="0" smtClean="0"/>
              <a:t>	</a:t>
            </a:r>
            <a:r>
              <a:rPr lang="de-DE" altLang="en-US" sz="1800" b="0" dirty="0" smtClean="0">
                <a:solidFill>
                  <a:schemeClr val="tx1"/>
                </a:solidFill>
              </a:rPr>
              <a:t>Am 15.01.05 gehen für Beratungsleistungen aus 04 (Rechnungstellung 	29.12.04) auf dem Konto 2.380 € (einschl. </a:t>
            </a:r>
            <a:r>
              <a:rPr lang="de-DE" altLang="en-US" sz="1800" b="0" dirty="0" err="1" smtClean="0">
                <a:solidFill>
                  <a:schemeClr val="tx1"/>
                </a:solidFill>
              </a:rPr>
              <a:t>USt</a:t>
            </a:r>
            <a:r>
              <a:rPr lang="de-DE" altLang="en-US" sz="1800" b="0" dirty="0" smtClean="0">
                <a:solidFill>
                  <a:schemeClr val="tx1"/>
                </a:solidFill>
              </a:rPr>
              <a:t>) ein.</a:t>
            </a:r>
          </a:p>
          <a:p>
            <a:pPr eaLnBrk="1" hangingPunct="1">
              <a:buClr>
                <a:srgbClr val="004171"/>
              </a:buClr>
              <a:buFontTx/>
              <a:buAutoNum type="arabicPeriod"/>
              <a:tabLst>
                <a:tab pos="452438" algn="l"/>
              </a:tabLst>
            </a:pPr>
            <a:r>
              <a:rPr lang="de-DE" altLang="en-US" sz="1800" b="0" dirty="0" smtClean="0">
                <a:solidFill>
                  <a:schemeClr val="tx1"/>
                </a:solidFill>
              </a:rPr>
              <a:t>	Darlehensaufnahme (10.000 €) in 04, Rückzahlung in 05.</a:t>
            </a:r>
          </a:p>
          <a:p>
            <a:pPr eaLnBrk="1" hangingPunct="1">
              <a:buClr>
                <a:srgbClr val="004171"/>
              </a:buClr>
              <a:buFontTx/>
              <a:buAutoNum type="arabicPeriod"/>
              <a:tabLst>
                <a:tab pos="452438" algn="l"/>
              </a:tabLst>
            </a:pPr>
            <a:r>
              <a:rPr lang="de-DE" altLang="en-US" sz="1800" b="0" dirty="0" smtClean="0">
                <a:solidFill>
                  <a:schemeClr val="tx1"/>
                </a:solidFill>
              </a:rPr>
              <a:t>	Zahlung Büromiete für Jan. 05 am 25.12.04 </a:t>
            </a:r>
            <a:r>
              <a:rPr lang="de-DE" altLang="en-US" sz="1800" b="0" dirty="0" err="1" smtClean="0">
                <a:solidFill>
                  <a:schemeClr val="tx1"/>
                </a:solidFill>
              </a:rPr>
              <a:t>iHv</a:t>
            </a:r>
            <a:r>
              <a:rPr lang="de-DE" altLang="en-US" sz="1800" b="0" dirty="0" smtClean="0">
                <a:solidFill>
                  <a:schemeClr val="tx1"/>
                </a:solidFill>
              </a:rPr>
              <a:t>. 1.000 €.</a:t>
            </a:r>
          </a:p>
          <a:p>
            <a:pPr eaLnBrk="1" hangingPunct="1">
              <a:buClr>
                <a:srgbClr val="004171"/>
              </a:buClr>
              <a:buFontTx/>
              <a:buAutoNum type="arabicPeriod"/>
              <a:tabLst>
                <a:tab pos="452438" algn="l"/>
              </a:tabLst>
            </a:pPr>
            <a:r>
              <a:rPr lang="de-DE" altLang="en-US" sz="1800" b="0" dirty="0" smtClean="0">
                <a:solidFill>
                  <a:schemeClr val="tx1"/>
                </a:solidFill>
              </a:rPr>
              <a:t>	Verkauf des alten PC am 2.1.05 (Buchwert 500 €) für 357 € bar.</a:t>
            </a:r>
          </a:p>
          <a:p>
            <a:pPr eaLnBrk="1" hangingPunct="1">
              <a:buClr>
                <a:srgbClr val="004171"/>
              </a:buClr>
              <a:buFontTx/>
              <a:buAutoNum type="arabicPeriod"/>
              <a:tabLst>
                <a:tab pos="452438" algn="l"/>
              </a:tabLst>
            </a:pPr>
            <a:r>
              <a:rPr lang="de-DE" altLang="en-US" sz="1800" b="0" dirty="0" smtClean="0">
                <a:solidFill>
                  <a:schemeClr val="tx1"/>
                </a:solidFill>
              </a:rPr>
              <a:t>	Franz schenkt seiner Frau zu Weihnachten 04 einen in der Kanzlei 	vorhandenen Rechtskommentar. (Einkaufspreis 428 incl. </a:t>
            </a:r>
            <a:r>
              <a:rPr lang="de-DE" altLang="en-US" sz="1800" b="0" dirty="0" err="1" smtClean="0">
                <a:solidFill>
                  <a:schemeClr val="tx1"/>
                </a:solidFill>
              </a:rPr>
              <a:t>USt</a:t>
            </a:r>
            <a:r>
              <a:rPr lang="de-DE" altLang="en-US" sz="1800" b="0" dirty="0" smtClean="0">
                <a:solidFill>
                  <a:schemeClr val="tx1"/>
                </a:solidFill>
              </a:rPr>
              <a:t>).</a:t>
            </a:r>
          </a:p>
          <a:p>
            <a:pPr marL="381000" indent="-381000" eaLnBrk="1" hangingPunct="1">
              <a:buClr>
                <a:srgbClr val="004171"/>
              </a:buClr>
              <a:buFontTx/>
              <a:buAutoNum type="arabicPeriod" startAt="6"/>
            </a:pPr>
            <a:r>
              <a:rPr lang="de-DE" altLang="en-US" sz="1800" b="0" dirty="0">
                <a:solidFill>
                  <a:schemeClr val="tx1"/>
                </a:solidFill>
              </a:rPr>
              <a:t>Franz hat im Oktober 04 die Internet-GmbH beraten; im November hat er eine Rechnung über 2.380 € incl. </a:t>
            </a:r>
            <a:r>
              <a:rPr lang="de-DE" altLang="en-US" sz="1800" b="0" dirty="0" err="1">
                <a:solidFill>
                  <a:schemeClr val="tx1"/>
                </a:solidFill>
              </a:rPr>
              <a:t>USt</a:t>
            </a:r>
            <a:r>
              <a:rPr lang="de-DE" altLang="en-US" sz="1800" b="0" dirty="0">
                <a:solidFill>
                  <a:schemeClr val="tx1"/>
                </a:solidFill>
              </a:rPr>
              <a:t> gestellt; Ende 04 meldet die GmbH Insolvenz an, es wird ein Sanierungskonzept vereinbart, bei dem alle Gläubiger auf 50% ihrer Forderungen verzichten. Am 1.2.05 gehen bei Franz 1.190 € ein.</a:t>
            </a:r>
          </a:p>
          <a:p>
            <a:pPr marL="381000" indent="-381000" eaLnBrk="1" hangingPunct="1">
              <a:buClr>
                <a:srgbClr val="004171"/>
              </a:buClr>
              <a:buFontTx/>
              <a:buAutoNum type="arabicPeriod" startAt="6"/>
            </a:pPr>
            <a:r>
              <a:rPr lang="de-DE" altLang="en-US" sz="1800" b="0" dirty="0">
                <a:solidFill>
                  <a:schemeClr val="tx1"/>
                </a:solidFill>
              </a:rPr>
              <a:t>Der private Nutzungsanteil des betrieblichen PKW beträgt 30%; die gesamten PKW-Kosten in 04 betragen 6.000 €, von denen 2.500 € zahlungswirksam sind und 3.500 € auf die AfA entfallen.</a:t>
            </a:r>
          </a:p>
          <a:p>
            <a:pPr eaLnBrk="1" hangingPunct="1">
              <a:buClr>
                <a:srgbClr val="004171"/>
              </a:buClr>
              <a:buFontTx/>
              <a:buAutoNum type="arabicPeriod"/>
              <a:tabLst>
                <a:tab pos="452438" algn="l"/>
              </a:tabLst>
            </a:pPr>
            <a:endParaRPr lang="de-DE" altLang="en-US" sz="1800" b="0" dirty="0" smtClean="0">
              <a:solidFill>
                <a:schemeClr val="tx1"/>
              </a:solidFill>
            </a:endParaRPr>
          </a:p>
        </p:txBody>
      </p:sp>
      <p:sp>
        <p:nvSpPr>
          <p:cNvPr id="14848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32BB951-E14E-49BE-AE07-FB1343F958FF}" type="slidenum">
              <a:rPr lang="en-GB" altLang="en-US" sz="1000" smtClean="0">
                <a:solidFill>
                  <a:srgbClr val="0B1A40"/>
                </a:solidFill>
              </a:rPr>
              <a:pPr eaLnBrk="1" hangingPunct="1">
                <a:spcBef>
                  <a:spcPct val="0"/>
                </a:spcBef>
              </a:pPr>
              <a:t>124</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p:cNvSpPr>
          <p:nvPr>
            <p:ph idx="1"/>
          </p:nvPr>
        </p:nvSpPr>
        <p:spPr>
          <a:xfrm>
            <a:off x="358775" y="1062038"/>
            <a:ext cx="8367713" cy="5175250"/>
          </a:xfrm>
        </p:spPr>
        <p:txBody>
          <a:bodyPr lIns="91440" tIns="45720" rIns="91440" bIns="45720"/>
          <a:lstStyle/>
          <a:p>
            <a:pPr marL="533400" indent="-533400" eaLnBrk="1" hangingPunct="1">
              <a:buFont typeface="Wingdings" pitchFamily="2" charset="2"/>
              <a:buNone/>
            </a:pPr>
            <a:endParaRPr lang="de-DE" altLang="en-US" sz="1600" b="0" dirty="0" smtClean="0"/>
          </a:p>
          <a:p>
            <a:pPr marL="533400" indent="-533400" eaLnBrk="1" hangingPunct="1">
              <a:buClr>
                <a:srgbClr val="004171"/>
              </a:buClr>
              <a:buFont typeface="Wingdings" pitchFamily="2" charset="2"/>
              <a:buAutoNum type="arabicPeriod"/>
            </a:pPr>
            <a:r>
              <a:rPr lang="de-DE" altLang="en-US" sz="1800" b="0" dirty="0" smtClean="0">
                <a:solidFill>
                  <a:schemeClr val="tx1"/>
                </a:solidFill>
              </a:rPr>
              <a:t>BE in 05: 2.320 € (keine </a:t>
            </a:r>
            <a:r>
              <a:rPr lang="de-DE" altLang="en-US" sz="1800" b="0" dirty="0" err="1" smtClean="0">
                <a:solidFill>
                  <a:schemeClr val="tx1"/>
                </a:solidFill>
              </a:rPr>
              <a:t>regelm</a:t>
            </a:r>
            <a:r>
              <a:rPr lang="de-DE" altLang="en-US" sz="1800" b="0" dirty="0" smtClean="0">
                <a:solidFill>
                  <a:schemeClr val="tx1"/>
                </a:solidFill>
              </a:rPr>
              <a:t>. wiederkehrenden Einnahmen).</a:t>
            </a:r>
          </a:p>
          <a:p>
            <a:pPr marL="533400" indent="-533400" eaLnBrk="1" hangingPunct="1">
              <a:buClr>
                <a:srgbClr val="004171"/>
              </a:buClr>
              <a:buFont typeface="Wingdings" pitchFamily="2" charset="2"/>
              <a:buAutoNum type="arabicPeriod"/>
            </a:pPr>
            <a:r>
              <a:rPr lang="de-DE" altLang="en-US" sz="1800" b="0" dirty="0" smtClean="0">
                <a:solidFill>
                  <a:schemeClr val="tx1"/>
                </a:solidFill>
              </a:rPr>
              <a:t>Keine BE, keine BA in 04 und in 05.</a:t>
            </a:r>
          </a:p>
          <a:p>
            <a:pPr marL="533400" indent="-533400" eaLnBrk="1" hangingPunct="1">
              <a:buClr>
                <a:srgbClr val="004171"/>
              </a:buClr>
              <a:buFont typeface="Wingdings" pitchFamily="2" charset="2"/>
              <a:buAutoNum type="arabicPeriod"/>
            </a:pPr>
            <a:r>
              <a:rPr lang="de-DE" altLang="en-US" sz="1800" b="0" dirty="0" smtClean="0">
                <a:solidFill>
                  <a:schemeClr val="tx1"/>
                </a:solidFill>
              </a:rPr>
              <a:t>BA in 05: 1.000 € (</a:t>
            </a:r>
            <a:r>
              <a:rPr lang="de-DE" altLang="en-US" sz="1800" b="0" dirty="0" err="1" smtClean="0">
                <a:solidFill>
                  <a:schemeClr val="tx1"/>
                </a:solidFill>
              </a:rPr>
              <a:t>regelm</a:t>
            </a:r>
            <a:r>
              <a:rPr lang="de-DE" altLang="en-US" sz="1800" b="0" dirty="0" smtClean="0">
                <a:solidFill>
                  <a:schemeClr val="tx1"/>
                </a:solidFill>
              </a:rPr>
              <a:t>. wiederkehrenden Ausgabe).</a:t>
            </a:r>
          </a:p>
          <a:p>
            <a:pPr marL="533400" indent="-533400" eaLnBrk="1" hangingPunct="1">
              <a:buClr>
                <a:srgbClr val="004171"/>
              </a:buClr>
              <a:buFont typeface="Wingdings" pitchFamily="2" charset="2"/>
              <a:buAutoNum type="arabicPeriod"/>
            </a:pPr>
            <a:r>
              <a:rPr lang="de-DE" altLang="en-US" sz="1800" b="0" dirty="0" smtClean="0">
                <a:solidFill>
                  <a:schemeClr val="tx1"/>
                </a:solidFill>
              </a:rPr>
              <a:t>BE in 05: 357 €, BA in 05: 500 € (Buchwertabgang PC)</a:t>
            </a:r>
            <a:br>
              <a:rPr lang="de-DE" altLang="en-US" sz="1800" b="0" dirty="0" smtClean="0">
                <a:solidFill>
                  <a:schemeClr val="tx1"/>
                </a:solidFill>
              </a:rPr>
            </a:br>
            <a:r>
              <a:rPr lang="de-DE" altLang="en-US" sz="1800" b="0" dirty="0" smtClean="0">
                <a:solidFill>
                  <a:schemeClr val="tx1"/>
                </a:solidFill>
              </a:rPr>
              <a:t>(evtl. BA wegen </a:t>
            </a:r>
            <a:r>
              <a:rPr lang="de-DE" altLang="en-US" sz="1800" b="0" dirty="0" err="1" smtClean="0">
                <a:solidFill>
                  <a:schemeClr val="tx1"/>
                </a:solidFill>
              </a:rPr>
              <a:t>USt</a:t>
            </a:r>
            <a:r>
              <a:rPr lang="de-DE" altLang="en-US" sz="1800" b="0" dirty="0" smtClean="0">
                <a:solidFill>
                  <a:schemeClr val="tx1"/>
                </a:solidFill>
              </a:rPr>
              <a:t> 57 €).</a:t>
            </a:r>
          </a:p>
          <a:p>
            <a:pPr marL="533400" indent="-533400" eaLnBrk="1" hangingPunct="1">
              <a:buClr>
                <a:srgbClr val="004171"/>
              </a:buClr>
              <a:buFont typeface="Wingdings" pitchFamily="2" charset="2"/>
              <a:buAutoNum type="arabicPeriod"/>
            </a:pPr>
            <a:r>
              <a:rPr lang="de-DE" altLang="en-US" sz="1800" b="0" dirty="0" smtClean="0">
                <a:solidFill>
                  <a:schemeClr val="tx1"/>
                </a:solidFill>
              </a:rPr>
              <a:t>Entnahme in 04: Gewinnerhöhung um 400 € (</a:t>
            </a:r>
            <a:r>
              <a:rPr lang="de-DE" altLang="en-US" sz="1800" b="0" dirty="0" err="1" smtClean="0">
                <a:solidFill>
                  <a:schemeClr val="tx1"/>
                </a:solidFill>
              </a:rPr>
              <a:t>USt</a:t>
            </a:r>
            <a:r>
              <a:rPr lang="de-DE" altLang="en-US" sz="1800" b="0" dirty="0" smtClean="0">
                <a:solidFill>
                  <a:schemeClr val="tx1"/>
                </a:solidFill>
              </a:rPr>
              <a:t> wirkt sich erst in 05 aus: § 3 Abs. 1b Nr. 1).</a:t>
            </a:r>
          </a:p>
          <a:p>
            <a:pPr marL="542925" indent="-542925" eaLnBrk="1" hangingPunct="1">
              <a:buClr>
                <a:srgbClr val="004171"/>
              </a:buClr>
              <a:buFont typeface="Wingdings" pitchFamily="2" charset="2"/>
              <a:buAutoNum type="arabicPeriod" startAt="6"/>
            </a:pPr>
            <a:r>
              <a:rPr lang="de-DE" altLang="en-US" sz="1800" b="0" dirty="0">
                <a:solidFill>
                  <a:schemeClr val="tx1"/>
                </a:solidFill>
              </a:rPr>
              <a:t>In 04: keine BA, Forderungen sind nicht relevant; daher auch keine Wertberichtigung auf die Forderung (</a:t>
            </a:r>
            <a:r>
              <a:rPr lang="de-DE" altLang="en-US" sz="1800" b="0" dirty="0" err="1">
                <a:solidFill>
                  <a:schemeClr val="tx1"/>
                </a:solidFill>
              </a:rPr>
              <a:t>USt</a:t>
            </a:r>
            <a:r>
              <a:rPr lang="de-DE" altLang="en-US" sz="1800" b="0" dirty="0">
                <a:solidFill>
                  <a:schemeClr val="tx1"/>
                </a:solidFill>
              </a:rPr>
              <a:t> kann </a:t>
            </a:r>
            <a:r>
              <a:rPr lang="de-DE" altLang="en-US" sz="1800" b="0" dirty="0" err="1">
                <a:solidFill>
                  <a:schemeClr val="tx1"/>
                </a:solidFill>
              </a:rPr>
              <a:t>mAd</a:t>
            </a:r>
            <a:r>
              <a:rPr lang="de-DE" altLang="en-US" sz="1800" b="0" dirty="0">
                <a:solidFill>
                  <a:schemeClr val="tx1"/>
                </a:solidFill>
              </a:rPr>
              <a:t> Oktober 04 entstehen, kann aber auch erst </a:t>
            </a:r>
            <a:r>
              <a:rPr lang="de-DE" altLang="en-US" sz="1800" b="0" dirty="0" err="1">
                <a:solidFill>
                  <a:schemeClr val="tx1"/>
                </a:solidFill>
              </a:rPr>
              <a:t>mAd</a:t>
            </a:r>
            <a:r>
              <a:rPr lang="de-DE" altLang="en-US" sz="1800" b="0" dirty="0">
                <a:solidFill>
                  <a:schemeClr val="tx1"/>
                </a:solidFill>
              </a:rPr>
              <a:t> Februar 05 entstehen; ohnehin keine Aussage </a:t>
            </a:r>
            <a:r>
              <a:rPr lang="de-DE" altLang="en-US" sz="1800" b="0" dirty="0" err="1">
                <a:solidFill>
                  <a:schemeClr val="tx1"/>
                </a:solidFill>
              </a:rPr>
              <a:t>mgl</a:t>
            </a:r>
            <a:r>
              <a:rPr lang="de-DE" altLang="en-US" sz="1800" b="0" dirty="0">
                <a:solidFill>
                  <a:schemeClr val="tx1"/>
                </a:solidFill>
              </a:rPr>
              <a:t>, ob im jeweiligen </a:t>
            </a:r>
            <a:r>
              <a:rPr lang="de-DE" altLang="en-US" sz="1800" b="0" dirty="0" err="1">
                <a:solidFill>
                  <a:schemeClr val="tx1"/>
                </a:solidFill>
              </a:rPr>
              <a:t>VAZ</a:t>
            </a:r>
            <a:r>
              <a:rPr lang="de-DE" altLang="en-US" sz="1800" b="0" dirty="0">
                <a:solidFill>
                  <a:schemeClr val="tx1"/>
                </a:solidFill>
              </a:rPr>
              <a:t> eine BE oder BA entsteht).</a:t>
            </a:r>
          </a:p>
          <a:p>
            <a:pPr marL="542925" indent="-542925" eaLnBrk="1" hangingPunct="1">
              <a:buClr>
                <a:srgbClr val="004171"/>
              </a:buClr>
              <a:buFont typeface="Wingdings" pitchFamily="2" charset="2"/>
              <a:buNone/>
            </a:pPr>
            <a:r>
              <a:rPr lang="de-DE" altLang="en-US" sz="1800" b="0" dirty="0">
                <a:solidFill>
                  <a:schemeClr val="tx1"/>
                </a:solidFill>
              </a:rPr>
              <a:t>	In 05: BE 1.190 €.</a:t>
            </a:r>
          </a:p>
          <a:p>
            <a:pPr marL="542925" indent="-542925" eaLnBrk="1" hangingPunct="1">
              <a:buClr>
                <a:srgbClr val="004171"/>
              </a:buClr>
              <a:buFont typeface="Wingdings" pitchFamily="2" charset="2"/>
              <a:buAutoNum type="arabicPeriod" startAt="7"/>
            </a:pPr>
            <a:r>
              <a:rPr lang="de-DE" altLang="en-US" sz="1800" b="0" dirty="0">
                <a:solidFill>
                  <a:schemeClr val="tx1"/>
                </a:solidFill>
              </a:rPr>
              <a:t>In 04: BA 2.500 € (zahlungswirksame Aufwendungen), </a:t>
            </a:r>
            <a:br>
              <a:rPr lang="de-DE" altLang="en-US" sz="1800" b="0" dirty="0">
                <a:solidFill>
                  <a:schemeClr val="tx1"/>
                </a:solidFill>
              </a:rPr>
            </a:br>
            <a:r>
              <a:rPr lang="de-DE" altLang="en-US" sz="1800" b="0" dirty="0">
                <a:solidFill>
                  <a:schemeClr val="tx1"/>
                </a:solidFill>
              </a:rPr>
              <a:t>BA 3.500 € (AfA), BE 1.800 € (Nutzungsentnahme, korrigiert über fiktive BE) (</a:t>
            </a:r>
            <a:r>
              <a:rPr lang="de-DE" altLang="en-US" sz="1800" b="0" dirty="0" err="1">
                <a:solidFill>
                  <a:schemeClr val="tx1"/>
                </a:solidFill>
              </a:rPr>
              <a:t>USt</a:t>
            </a:r>
            <a:r>
              <a:rPr lang="de-DE" altLang="en-US" sz="1800" b="0" dirty="0">
                <a:solidFill>
                  <a:schemeClr val="tx1"/>
                </a:solidFill>
              </a:rPr>
              <a:t> auf Nutzungsentnahme darf nicht abgezogen werden, § 12 Nr. 3).</a:t>
            </a:r>
          </a:p>
          <a:p>
            <a:pPr eaLnBrk="1" hangingPunct="1">
              <a:buClr>
                <a:srgbClr val="004171"/>
              </a:buClr>
            </a:pPr>
            <a:endParaRPr lang="de-DE" altLang="en-US" sz="1800" b="0" dirty="0" smtClean="0">
              <a:solidFill>
                <a:schemeClr val="tx1"/>
              </a:solidFill>
            </a:endParaRPr>
          </a:p>
        </p:txBody>
      </p:sp>
      <p:sp>
        <p:nvSpPr>
          <p:cNvPr id="15053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8B41E8A-9023-47C3-9B95-66233BD9FA26}" type="slidenum">
              <a:rPr lang="en-GB" altLang="en-US" sz="1000" smtClean="0">
                <a:solidFill>
                  <a:srgbClr val="0B1A40"/>
                </a:solidFill>
              </a:rPr>
              <a:pPr eaLnBrk="1" hangingPunct="1">
                <a:spcBef>
                  <a:spcPct val="0"/>
                </a:spcBef>
              </a:pPr>
              <a:t>125</a:t>
            </a:fld>
            <a:endParaRPr lang="en-GB" altLang="en-US" sz="1000" smtClean="0">
              <a:solidFill>
                <a:srgbClr val="0B1A40"/>
              </a:solidFill>
            </a:endParaRPr>
          </a:p>
        </p:txBody>
      </p:sp>
      <p:sp>
        <p:nvSpPr>
          <p:cNvPr id="150532" name="Rectangle 2"/>
          <p:cNvSpPr>
            <a:spLocks/>
          </p:cNvSpPr>
          <p:nvPr/>
        </p:nvSpPr>
        <p:spPr bwMode="auto">
          <a:xfrm>
            <a:off x="250825" y="26035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Lösung</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p:txBody>
          <a:bodyPr lIns="91440" tIns="45720" rIns="91440" bIns="45720" anchor="ctr"/>
          <a:lstStyle/>
          <a:p>
            <a:pPr eaLnBrk="1" hangingPunct="1"/>
            <a:r>
              <a:rPr lang="de-DE" altLang="en-US" smtClean="0"/>
              <a:t>Gewerbebetrieb vs. selbständige Tätigkeit</a:t>
            </a:r>
          </a:p>
        </p:txBody>
      </p:sp>
      <p:sp>
        <p:nvSpPr>
          <p:cNvPr id="15257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CBC1239-8C66-45B7-853B-B1E51202FE6B}" type="slidenum">
              <a:rPr lang="en-GB" altLang="en-US" sz="1000" smtClean="0">
                <a:solidFill>
                  <a:srgbClr val="0B1A40"/>
                </a:solidFill>
              </a:rPr>
              <a:pPr eaLnBrk="1" hangingPunct="1">
                <a:spcBef>
                  <a:spcPct val="0"/>
                </a:spcBef>
              </a:pPr>
              <a:t>126</a:t>
            </a:fld>
            <a:endParaRPr lang="en-GB" altLang="en-US" sz="1000" smtClean="0">
              <a:solidFill>
                <a:srgbClr val="0B1A40"/>
              </a:solidFill>
            </a:endParaRPr>
          </a:p>
        </p:txBody>
      </p:sp>
      <p:graphicFrame>
        <p:nvGraphicFramePr>
          <p:cNvPr id="1968146" name="Group 18"/>
          <p:cNvGraphicFramePr>
            <a:graphicFrameLocks noGrp="1"/>
          </p:cNvGraphicFramePr>
          <p:nvPr/>
        </p:nvGraphicFramePr>
        <p:xfrm>
          <a:off x="395288" y="1397000"/>
          <a:ext cx="8135937" cy="3760788"/>
        </p:xfrm>
        <a:graphic>
          <a:graphicData uri="http://schemas.openxmlformats.org/drawingml/2006/table">
            <a:tbl>
              <a:tblPr/>
              <a:tblGrid>
                <a:gridCol w="4068762"/>
                <a:gridCol w="4067175"/>
              </a:tblGrid>
              <a:tr h="56038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Gewerbebetrieb</a:t>
                      </a:r>
                    </a:p>
                  </a:txBody>
                  <a:tcPr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Selbständige Tätigkeit</a:t>
                      </a:r>
                    </a:p>
                  </a:txBody>
                  <a:tcPr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320040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altLang="en-US" sz="1600" b="0" i="0" u="none" strike="noStrike" cap="none" normalizeH="0" baseline="0" smtClean="0">
                          <a:ln>
                            <a:noFill/>
                          </a:ln>
                          <a:solidFill>
                            <a:schemeClr val="tx1"/>
                          </a:solidFill>
                          <a:effectLst/>
                          <a:latin typeface="Arial" charset="0"/>
                          <a:cs typeface="Arial" charset="0"/>
                        </a:rPr>
                        <a:t> Gewerbesteuerpflicht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altLang="en-US" sz="1600" b="0" i="0" u="none" strike="noStrike" cap="none" normalizeH="0" baseline="0" smtClean="0">
                          <a:ln>
                            <a:noFill/>
                          </a:ln>
                          <a:solidFill>
                            <a:schemeClr val="tx1"/>
                          </a:solidFill>
                          <a:effectLst/>
                          <a:latin typeface="Arial" charset="0"/>
                          <a:cs typeface="Arial" charset="0"/>
                        </a:rPr>
                        <a:t> Gewerbesteuer-</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Anrechnungsverfahren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altLang="en-US" sz="1600" b="0" i="0" u="none" strike="noStrike" cap="none" normalizeH="0" baseline="0" smtClean="0">
                          <a:ln>
                            <a:noFill/>
                          </a:ln>
                          <a:solidFill>
                            <a:schemeClr val="tx1"/>
                          </a:solidFill>
                          <a:effectLst/>
                          <a:latin typeface="Arial" charset="0"/>
                          <a:cs typeface="Arial" charset="0"/>
                        </a:rPr>
                        <a:t> Bilanzierungspflicht entweder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automatisch oder ab gewissen</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Größenmerkmalen (AO)</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altLang="en-US" sz="1600" b="0" i="0" u="none" strike="noStrike" cap="none" normalizeH="0" baseline="0" smtClean="0">
                          <a:ln>
                            <a:noFill/>
                          </a:ln>
                          <a:solidFill>
                            <a:schemeClr val="tx1"/>
                          </a:solidFill>
                          <a:effectLst/>
                          <a:latin typeface="Arial" charset="0"/>
                          <a:cs typeface="Arial" charset="0"/>
                        </a:rPr>
                        <a:t> keine Gewerbesteuerpflicht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altLang="en-US" sz="1600" b="0" i="0" u="none" strike="noStrike" cap="none" normalizeH="0" baseline="0" smtClean="0">
                          <a:ln>
                            <a:noFill/>
                          </a:ln>
                          <a:solidFill>
                            <a:schemeClr val="tx1"/>
                          </a:solidFill>
                          <a:effectLst/>
                          <a:latin typeface="Arial" charset="0"/>
                          <a:cs typeface="Arial" charset="0"/>
                        </a:rPr>
                        <a:t> keine Bilanzierungspflicht –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Bilanzierung nur auf freiwilliger</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Basis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altLang="en-US" sz="1600" b="0" i="0" u="none" strike="noStrike" cap="none" normalizeH="0" baseline="0" smtClean="0">
                          <a:ln>
                            <a:noFill/>
                          </a:ln>
                          <a:solidFill>
                            <a:schemeClr val="tx1"/>
                          </a:solidFill>
                          <a:effectLst/>
                          <a:latin typeface="Arial" charset="0"/>
                          <a:cs typeface="Arial" charset="0"/>
                        </a:rPr>
                        <a:t> Abstellen auf persönliche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Qualifikationsmerkmale des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Steuerpflichtigen</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de-DE" altLang="en-US" sz="1600" b="0" i="0" u="none" strike="noStrike" cap="none" normalizeH="0" baseline="0" smtClean="0">
                        <a:ln>
                          <a:noFill/>
                        </a:ln>
                        <a:solidFill>
                          <a:schemeClr val="tx1"/>
                        </a:solidFill>
                        <a:effectLst/>
                        <a:latin typeface="Arial" charset="0"/>
                        <a:cs typeface="Arial" charset="0"/>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2591" name="Line 14"/>
          <p:cNvSpPr>
            <a:spLocks noChangeShapeType="1"/>
          </p:cNvSpPr>
          <p:nvPr/>
        </p:nvSpPr>
        <p:spPr bwMode="auto">
          <a:xfrm>
            <a:off x="4464050" y="1387475"/>
            <a:ext cx="0" cy="576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p:txBody>
          <a:bodyPr lIns="91440" tIns="45720" rIns="91440" bIns="45720" anchor="ctr"/>
          <a:lstStyle/>
          <a:p>
            <a:pPr eaLnBrk="1" hangingPunct="1"/>
            <a:r>
              <a:rPr lang="de-DE" altLang="en-US" smtClean="0"/>
              <a:t>Infektions- bzw. Abfärbetheorie</a:t>
            </a:r>
          </a:p>
        </p:txBody>
      </p:sp>
      <p:sp>
        <p:nvSpPr>
          <p:cNvPr id="138244" name="Rectangle 3"/>
          <p:cNvSpPr>
            <a:spLocks noGrp="1"/>
          </p:cNvSpPr>
          <p:nvPr>
            <p:ph idx="1"/>
          </p:nvPr>
        </p:nvSpPr>
        <p:spPr>
          <a:xfrm>
            <a:off x="358775" y="1062038"/>
            <a:ext cx="8367713" cy="5175250"/>
          </a:xfrm>
        </p:spPr>
        <p:txBody>
          <a:bodyPr lIns="91440" tIns="45720" rIns="91440" bIns="45720"/>
          <a:lstStyle/>
          <a:p>
            <a:pPr marL="285750" lvl="2" indent="-285750" eaLnBrk="1" hangingPunct="1">
              <a:buClr>
                <a:srgbClr val="004171"/>
              </a:buClr>
              <a:buFont typeface="Arial" pitchFamily="34" charset="0"/>
              <a:buChar char="•"/>
              <a:defRPr/>
            </a:pPr>
            <a:r>
              <a:rPr lang="de-DE" altLang="en-US" sz="1800" dirty="0" smtClean="0"/>
              <a:t>Erfüllt eine Personengesellschaft die Merkmale eines Gewerbebetriebs kraft gewerblicher Betätigung (§15 Abs. 1 Nr. 1 EStG), so werden auch die Einkünfte aus Tätigkeiten, die per se die Kriterien einer gewerblichen Betätigung nicht erfüllen und deshalb prinzipiell einer anderen Einkunftsart zuzuordnen wären, als gewerbliche Einkünfte behandelt (</a:t>
            </a:r>
            <a:r>
              <a:rPr lang="de-DE" altLang="en-US" sz="1800" dirty="0" err="1" smtClean="0"/>
              <a:t>Abfärbetheorie</a:t>
            </a:r>
            <a:r>
              <a:rPr lang="de-DE" altLang="en-US" sz="1800" dirty="0" smtClean="0"/>
              <a:t>)</a:t>
            </a:r>
          </a:p>
          <a:p>
            <a:pPr lvl="2" eaLnBrk="1" hangingPunct="1">
              <a:buClr>
                <a:srgbClr val="004171"/>
              </a:buClr>
              <a:defRPr/>
            </a:pPr>
            <a:endParaRPr lang="de-DE" altLang="en-US" sz="1800" dirty="0" smtClean="0"/>
          </a:p>
          <a:p>
            <a:pPr marL="285750" lvl="2" indent="-285750" eaLnBrk="1" hangingPunct="1">
              <a:buClr>
                <a:srgbClr val="004171"/>
              </a:buClr>
              <a:buFont typeface="Arial" pitchFamily="34" charset="0"/>
              <a:buChar char="•"/>
              <a:defRPr/>
            </a:pPr>
            <a:r>
              <a:rPr lang="de-DE" altLang="en-US" sz="1800" dirty="0" smtClean="0"/>
              <a:t>Bei Beteiligung einer berufsfremden Person an einer freiberuflich tätigen Mitunternehmerschaft wird eine </a:t>
            </a:r>
            <a:r>
              <a:rPr lang="de-DE" altLang="en-US" sz="1800" dirty="0" err="1" smtClean="0"/>
              <a:t>Umqualifizierung</a:t>
            </a:r>
            <a:r>
              <a:rPr lang="de-DE" altLang="en-US" sz="1800" dirty="0" smtClean="0"/>
              <a:t> der Einkünfte aus selbständiger Arbeit in Einkünfte aus Gewerbebetrieb vorgenommen</a:t>
            </a:r>
          </a:p>
        </p:txBody>
      </p:sp>
      <p:sp>
        <p:nvSpPr>
          <p:cNvPr id="15360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46F9719-27C4-4ED2-AA35-D6D1F6BFB1D7}" type="slidenum">
              <a:rPr lang="en-GB" altLang="en-US" sz="1000" smtClean="0">
                <a:solidFill>
                  <a:srgbClr val="0B1A40"/>
                </a:solidFill>
              </a:rPr>
              <a:pPr eaLnBrk="1" hangingPunct="1">
                <a:spcBef>
                  <a:spcPct val="0"/>
                </a:spcBef>
              </a:pPr>
              <a:t>127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5462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F4650C5-2551-42CC-AF92-97476C7D3274}" type="slidenum">
              <a:rPr lang="en-GB" altLang="en-US" sz="1000" smtClean="0">
                <a:solidFill>
                  <a:srgbClr val="0B1A40"/>
                </a:solidFill>
              </a:rPr>
              <a:pPr eaLnBrk="1" hangingPunct="1">
                <a:spcBef>
                  <a:spcPct val="0"/>
                </a:spcBef>
              </a:pPr>
              <a:t>128</a:t>
            </a:fld>
            <a:endParaRPr lang="en-GB" altLang="en-US" sz="1000" smtClean="0">
              <a:solidFill>
                <a:srgbClr val="0B1A40"/>
              </a:solidFill>
            </a:endParaRPr>
          </a:p>
        </p:txBody>
      </p:sp>
      <p:sp>
        <p:nvSpPr>
          <p:cNvPr id="154628" name="Rectangle 2"/>
          <p:cNvSpPr>
            <a:spLocks noChangeArrowheads="1"/>
          </p:cNvSpPr>
          <p:nvPr/>
        </p:nvSpPr>
        <p:spPr bwMode="auto">
          <a:xfrm>
            <a:off x="209550" y="3454400"/>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54629"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2000" b="1" u="sng">
              <a:solidFill>
                <a:schemeClr val="accent2"/>
              </a:solidFill>
            </a:endParaRPr>
          </a:p>
          <a:p>
            <a:pPr eaLnBrk="1" hangingPunct="1">
              <a:lnSpc>
                <a:spcPct val="90000"/>
              </a:lnSpc>
              <a:spcAft>
                <a:spcPct val="20000"/>
              </a:spcAft>
              <a:buClr>
                <a:schemeClr val="accent2"/>
              </a:buClr>
            </a:pPr>
            <a:endParaRPr lang="de-DE" altLang="en-US" sz="2000" u="sng">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lvl="1" eaLnBrk="1" hangingPunct="1">
              <a:lnSpc>
                <a:spcPct val="90000"/>
              </a:lnSpc>
              <a:spcAft>
                <a:spcPct val="20000"/>
              </a:spcAft>
              <a:buFontTx/>
              <a:buChar char="•"/>
            </a:pPr>
            <a:r>
              <a:rPr lang="de-DE" altLang="en-US">
                <a:solidFill>
                  <a:srgbClr val="00A5D9"/>
                </a:solidFill>
              </a:rPr>
              <a:t>Grundlagen </a:t>
            </a:r>
          </a:p>
          <a:p>
            <a:pPr lvl="1" eaLnBrk="1" hangingPunct="1">
              <a:lnSpc>
                <a:spcPct val="90000"/>
              </a:lnSpc>
              <a:spcAft>
                <a:spcPct val="20000"/>
              </a:spcAft>
              <a:buFontTx/>
              <a:buChar char="•"/>
            </a:pPr>
            <a:r>
              <a:rPr lang="de-DE" altLang="en-US">
                <a:solidFill>
                  <a:srgbClr val="00A5D9"/>
                </a:solidFill>
              </a:rPr>
              <a:t>Gewinn- und Einkunftsarten</a:t>
            </a:r>
          </a:p>
          <a:p>
            <a:pPr lvl="1" eaLnBrk="1" hangingPunct="1">
              <a:lnSpc>
                <a:spcPct val="90000"/>
              </a:lnSpc>
              <a:spcAft>
                <a:spcPct val="20000"/>
              </a:spcAft>
              <a:buFontTx/>
              <a:buChar char="•"/>
            </a:pPr>
            <a:r>
              <a:rPr lang="de-DE" altLang="en-US" b="1">
                <a:solidFill>
                  <a:srgbClr val="00A5D9"/>
                </a:solidFill>
              </a:rPr>
              <a:t>Überschuss-Einkunftsarten </a:t>
            </a:r>
          </a:p>
          <a:p>
            <a:pPr eaLnBrk="1" hangingPunct="1">
              <a:lnSpc>
                <a:spcPct val="90000"/>
              </a:lnSpc>
              <a:spcAft>
                <a:spcPct val="20000"/>
              </a:spcAft>
              <a:buClr>
                <a:srgbClr val="00A5D9"/>
              </a:buClr>
              <a:buFontTx/>
              <a:buChar char="•"/>
            </a:pPr>
            <a:r>
              <a:rPr lang="de-DE" altLang="en-US" sz="2000"/>
              <a:t>Bemessungsgrundlage</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pPr eaLnBrk="1" hangingPunct="1"/>
            <a:r>
              <a:rPr lang="de-DE" altLang="en-US" smtClean="0"/>
              <a:t>Elemente eines Steuertatbestandes</a:t>
            </a:r>
          </a:p>
        </p:txBody>
      </p:sp>
      <p:sp>
        <p:nvSpPr>
          <p:cNvPr id="18436" name="Rectangle 3"/>
          <p:cNvSpPr>
            <a:spLocks noGrp="1"/>
          </p:cNvSpPr>
          <p:nvPr>
            <p:ph idx="1"/>
          </p:nvPr>
        </p:nvSpPr>
        <p:spPr>
          <a:xfrm>
            <a:off x="358775" y="1062038"/>
            <a:ext cx="8367713" cy="5175250"/>
          </a:xfrm>
        </p:spPr>
        <p:txBody>
          <a:bodyPr/>
          <a:lstStyle/>
          <a:p>
            <a:pPr marL="533400" indent="-533400" eaLnBrk="1" hangingPunct="1">
              <a:defRPr/>
            </a:pPr>
            <a:r>
              <a:rPr lang="de-DE" altLang="en-US" sz="2000" dirty="0" smtClean="0">
                <a:solidFill>
                  <a:schemeClr val="accent3"/>
                </a:solidFill>
              </a:rPr>
              <a:t>Steuerbarkeit:</a:t>
            </a:r>
          </a:p>
          <a:p>
            <a:pPr marL="723900" lvl="2" indent="-368300" eaLnBrk="1" hangingPunct="1">
              <a:buClr>
                <a:srgbClr val="002D5B"/>
              </a:buClr>
              <a:buSzPts val="2000"/>
              <a:buFont typeface="Arial" pitchFamily="34" charset="0"/>
              <a:buChar char="•"/>
              <a:defRPr/>
            </a:pPr>
            <a:r>
              <a:rPr lang="de-DE" altLang="en-US" sz="1800" b="1" dirty="0">
                <a:solidFill>
                  <a:schemeClr val="accent3"/>
                </a:solidFill>
                <a:ea typeface="+mn-ea"/>
              </a:rPr>
              <a:t>Wer</a:t>
            </a:r>
            <a:r>
              <a:rPr lang="de-DE" altLang="en-US" sz="1800" b="1" dirty="0" smtClean="0">
                <a:solidFill>
                  <a:srgbClr val="004171"/>
                </a:solidFill>
              </a:rPr>
              <a:t> </a:t>
            </a:r>
            <a:r>
              <a:rPr lang="de-DE" altLang="en-US" sz="1800" dirty="0" smtClean="0"/>
              <a:t>(Steuersubjekt) und </a:t>
            </a:r>
            <a:r>
              <a:rPr lang="de-DE" altLang="en-US" sz="1800" b="1" dirty="0">
                <a:solidFill>
                  <a:schemeClr val="accent3"/>
                </a:solidFill>
                <a:ea typeface="+mn-ea"/>
              </a:rPr>
              <a:t>Was</a:t>
            </a:r>
            <a:r>
              <a:rPr lang="de-DE" altLang="en-US" sz="1800" b="1" dirty="0" smtClean="0">
                <a:solidFill>
                  <a:srgbClr val="004171"/>
                </a:solidFill>
              </a:rPr>
              <a:t> </a:t>
            </a:r>
            <a:r>
              <a:rPr lang="de-DE" altLang="en-US" sz="1800" dirty="0" smtClean="0"/>
              <a:t>(Steuerobjekt) ist steuerpflichtig ?</a:t>
            </a:r>
          </a:p>
          <a:p>
            <a:pPr marL="533400" indent="-533400" eaLnBrk="1" hangingPunct="1">
              <a:defRPr/>
            </a:pPr>
            <a:endParaRPr lang="de-DE" altLang="en-US" dirty="0" smtClean="0">
              <a:solidFill>
                <a:schemeClr val="accent3"/>
              </a:solidFill>
            </a:endParaRPr>
          </a:p>
          <a:p>
            <a:pPr marL="533400" indent="-533400" eaLnBrk="1" hangingPunct="1">
              <a:buClr>
                <a:srgbClr val="004171"/>
              </a:buClr>
              <a:defRPr/>
            </a:pPr>
            <a:r>
              <a:rPr lang="de-DE" altLang="en-US" sz="2000" dirty="0" smtClean="0">
                <a:solidFill>
                  <a:schemeClr val="accent3"/>
                </a:solidFill>
              </a:rPr>
              <a:t>Steuerpflicht:</a:t>
            </a:r>
          </a:p>
          <a:p>
            <a:pPr marL="723900" lvl="2" indent="-368300" eaLnBrk="1" hangingPunct="1">
              <a:buClr>
                <a:srgbClr val="004171"/>
              </a:buClr>
              <a:buSzPts val="2000"/>
              <a:buFont typeface="Arial" pitchFamily="34" charset="0"/>
              <a:buChar char="•"/>
              <a:defRPr/>
            </a:pPr>
            <a:r>
              <a:rPr lang="de-DE" altLang="en-US" sz="1800" dirty="0" smtClean="0"/>
              <a:t>Persönliche und sachliche Steuerbefreiungen</a:t>
            </a:r>
          </a:p>
          <a:p>
            <a:pPr marL="533400" indent="-533400" eaLnBrk="1" hangingPunct="1">
              <a:buClr>
                <a:srgbClr val="CA6316"/>
              </a:buClr>
              <a:defRPr/>
            </a:pPr>
            <a:endParaRPr lang="de-DE" altLang="en-US" dirty="0" smtClean="0">
              <a:solidFill>
                <a:schemeClr val="accent3"/>
              </a:solidFill>
            </a:endParaRPr>
          </a:p>
          <a:p>
            <a:pPr marL="533400" indent="-533400" eaLnBrk="1" hangingPunct="1">
              <a:buClr>
                <a:srgbClr val="CA6316"/>
              </a:buClr>
              <a:defRPr/>
            </a:pPr>
            <a:r>
              <a:rPr lang="de-DE" altLang="en-US" sz="2000" dirty="0" smtClean="0">
                <a:solidFill>
                  <a:schemeClr val="accent3"/>
                </a:solidFill>
              </a:rPr>
              <a:t>Steuerschuld: </a:t>
            </a:r>
          </a:p>
          <a:p>
            <a:pPr marL="723900" lvl="2" indent="-368300" eaLnBrk="1" hangingPunct="1">
              <a:buClr>
                <a:srgbClr val="002D5B"/>
              </a:buClr>
              <a:buFont typeface="Arial" pitchFamily="34" charset="0"/>
              <a:buChar char="•"/>
              <a:defRPr/>
            </a:pPr>
            <a:r>
              <a:rPr lang="de-DE" altLang="en-US" sz="1800" b="1" dirty="0">
                <a:solidFill>
                  <a:schemeClr val="accent3"/>
                </a:solidFill>
                <a:ea typeface="+mn-ea"/>
              </a:rPr>
              <a:t>Worauf</a:t>
            </a:r>
            <a:r>
              <a:rPr lang="de-DE" altLang="en-US" sz="1800" b="1" dirty="0" smtClean="0">
                <a:solidFill>
                  <a:srgbClr val="004171"/>
                </a:solidFill>
              </a:rPr>
              <a:t> </a:t>
            </a:r>
            <a:r>
              <a:rPr lang="de-DE" altLang="en-US" sz="1800" dirty="0" smtClean="0"/>
              <a:t>(Bemessungsgrundlage) ist </a:t>
            </a:r>
            <a:r>
              <a:rPr lang="de-DE" altLang="en-US" sz="1800" b="1" dirty="0">
                <a:solidFill>
                  <a:schemeClr val="accent3"/>
                </a:solidFill>
                <a:ea typeface="+mn-ea"/>
              </a:rPr>
              <a:t>wieviel</a:t>
            </a:r>
            <a:r>
              <a:rPr lang="de-DE" altLang="en-US" sz="1800" b="1" dirty="0" smtClean="0">
                <a:solidFill>
                  <a:srgbClr val="004171"/>
                </a:solidFill>
              </a:rPr>
              <a:t> </a:t>
            </a:r>
            <a:r>
              <a:rPr lang="de-DE" altLang="en-US" sz="1800" dirty="0" smtClean="0"/>
              <a:t>(Steuersatz) Steuer zu zahlen ?</a:t>
            </a:r>
          </a:p>
          <a:p>
            <a:pPr marL="533400" indent="-533400" eaLnBrk="1" hangingPunct="1">
              <a:spcBef>
                <a:spcPct val="0"/>
              </a:spcBef>
              <a:buClr>
                <a:srgbClr val="CA6316"/>
              </a:buClr>
              <a:defRPr/>
            </a:pPr>
            <a:endParaRPr lang="de-DE" altLang="en-US" dirty="0" smtClean="0">
              <a:solidFill>
                <a:schemeClr val="accent3"/>
              </a:solidFill>
            </a:endParaRPr>
          </a:p>
          <a:p>
            <a:pPr marL="533400" indent="-533400" eaLnBrk="1" hangingPunct="1">
              <a:spcBef>
                <a:spcPct val="0"/>
              </a:spcBef>
              <a:defRPr/>
            </a:pPr>
            <a:endParaRPr lang="de-DE" altLang="en-US" dirty="0" smtClean="0">
              <a:solidFill>
                <a:schemeClr val="accent3"/>
              </a:solidFill>
            </a:endParaRPr>
          </a:p>
          <a:p>
            <a:pPr marL="533400" indent="-533400" eaLnBrk="1" hangingPunct="1">
              <a:spcBef>
                <a:spcPct val="0"/>
              </a:spcBef>
              <a:defRPr/>
            </a:pPr>
            <a:endParaRPr lang="de-DE" altLang="en-US" dirty="0" smtClean="0">
              <a:solidFill>
                <a:schemeClr val="accent3"/>
              </a:solidFill>
            </a:endParaRPr>
          </a:p>
        </p:txBody>
      </p:sp>
      <p:sp>
        <p:nvSpPr>
          <p:cNvPr id="3379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5ECBFF4-9D45-4EBD-86C7-08252093FE75}" type="slidenum">
              <a:rPr lang="en-GB" altLang="en-US" sz="1000" smtClean="0">
                <a:solidFill>
                  <a:srgbClr val="0B1A40"/>
                </a:solidFill>
              </a:rPr>
              <a:pPr eaLnBrk="1" hangingPunct="1">
                <a:spcBef>
                  <a:spcPct val="0"/>
                </a:spcBef>
              </a:pPr>
              <a:t>12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p:txBody>
          <a:bodyPr lIns="91440" tIns="45720" rIns="91440" bIns="45720" anchor="ctr"/>
          <a:lstStyle/>
          <a:p>
            <a:pPr eaLnBrk="1" hangingPunct="1"/>
            <a:r>
              <a:rPr lang="de-DE" altLang="en-US" smtClean="0"/>
              <a:t>Einkünfte aus nichtselbständiger Arbeit (§ 19 EStG)</a:t>
            </a:r>
          </a:p>
        </p:txBody>
      </p:sp>
      <p:sp>
        <p:nvSpPr>
          <p:cNvPr id="155651" name="Rectangle 3"/>
          <p:cNvSpPr>
            <a:spLocks noGrp="1"/>
          </p:cNvSpPr>
          <p:nvPr>
            <p:ph idx="1"/>
          </p:nvPr>
        </p:nvSpPr>
        <p:spPr>
          <a:xfrm>
            <a:off x="358775" y="1062038"/>
            <a:ext cx="8367713" cy="5175250"/>
          </a:xfrm>
        </p:spPr>
        <p:txBody>
          <a:bodyPr lIns="91440" tIns="45720" rIns="91440" bIns="45720"/>
          <a:lstStyle/>
          <a:p>
            <a:pPr eaLnBrk="1" hangingPunct="1">
              <a:buClr>
                <a:srgbClr val="004171"/>
              </a:buClr>
              <a:buFontTx/>
              <a:buChar char="•"/>
              <a:tabLst>
                <a:tab pos="542925" algn="l"/>
              </a:tabLst>
            </a:pPr>
            <a:r>
              <a:rPr lang="de-DE" altLang="en-US" sz="1800" smtClean="0"/>
              <a:t> </a:t>
            </a:r>
            <a:r>
              <a:rPr lang="de-DE" altLang="en-US" sz="1800" b="0" smtClean="0"/>
              <a:t>Nichtselbständige Arbeit</a:t>
            </a:r>
            <a:r>
              <a:rPr lang="de-DE" altLang="en-US" sz="1800" b="0" smtClean="0">
                <a:solidFill>
                  <a:schemeClr val="tx1"/>
                </a:solidFill>
              </a:rPr>
              <a:t> muss im Rahmen eines Dienstverhältnisses    </a:t>
            </a:r>
          </a:p>
          <a:p>
            <a:pPr eaLnBrk="1" hangingPunct="1">
              <a:buClr>
                <a:srgbClr val="004171"/>
              </a:buClr>
              <a:tabLst>
                <a:tab pos="542925" algn="l"/>
              </a:tabLst>
            </a:pPr>
            <a:r>
              <a:rPr lang="de-DE" altLang="en-US" sz="1800" b="0" smtClean="0">
                <a:solidFill>
                  <a:schemeClr val="tx1"/>
                </a:solidFill>
              </a:rPr>
              <a:t>  als Arbeitnehmer ausgeübt werden;</a:t>
            </a:r>
          </a:p>
          <a:p>
            <a:pPr eaLnBrk="1" hangingPunct="1">
              <a:buClr>
                <a:srgbClr val="004171"/>
              </a:buClr>
              <a:tabLst>
                <a:tab pos="542925" algn="l"/>
              </a:tabLst>
            </a:pPr>
            <a:endParaRPr lang="de-DE" altLang="en-US" sz="1800" b="0" smtClean="0">
              <a:solidFill>
                <a:schemeClr val="tx1"/>
              </a:solidFill>
            </a:endParaRPr>
          </a:p>
          <a:p>
            <a:pPr eaLnBrk="1" hangingPunct="1">
              <a:buClr>
                <a:srgbClr val="004171"/>
              </a:buClr>
              <a:buFontTx/>
              <a:buChar char="•"/>
              <a:tabLst>
                <a:tab pos="542925" algn="l"/>
              </a:tabLst>
            </a:pPr>
            <a:r>
              <a:rPr lang="de-DE" altLang="en-US" sz="1800" b="0" smtClean="0">
                <a:solidFill>
                  <a:schemeClr val="tx1"/>
                </a:solidFill>
              </a:rPr>
              <a:t> </a:t>
            </a:r>
            <a:r>
              <a:rPr lang="de-DE" altLang="en-US" sz="1800" b="0" smtClean="0"/>
              <a:t>Arbeitnehmer</a:t>
            </a:r>
            <a:r>
              <a:rPr lang="de-DE" altLang="en-US" sz="1800" b="0" smtClean="0">
                <a:solidFill>
                  <a:schemeClr val="tx1"/>
                </a:solidFill>
              </a:rPr>
              <a:t> sind Personen, die in öffentlichem oder privatem  </a:t>
            </a:r>
          </a:p>
          <a:p>
            <a:pPr eaLnBrk="1" hangingPunct="1">
              <a:buClr>
                <a:srgbClr val="004171"/>
              </a:buClr>
              <a:tabLst>
                <a:tab pos="542925" algn="l"/>
              </a:tabLst>
            </a:pPr>
            <a:r>
              <a:rPr lang="de-DE" altLang="en-US" sz="1800" b="0" smtClean="0">
                <a:solidFill>
                  <a:schemeClr val="tx1"/>
                </a:solidFill>
              </a:rPr>
              <a:t>  Dienst angestellt oder beschäftigt sind oder waren und die aus</a:t>
            </a:r>
          </a:p>
          <a:p>
            <a:pPr eaLnBrk="1" hangingPunct="1">
              <a:buClr>
                <a:srgbClr val="004171"/>
              </a:buClr>
              <a:tabLst>
                <a:tab pos="542925" algn="l"/>
              </a:tabLst>
            </a:pPr>
            <a:r>
              <a:rPr lang="de-DE" altLang="en-US" sz="1800" b="0" smtClean="0">
                <a:solidFill>
                  <a:schemeClr val="tx1"/>
                </a:solidFill>
              </a:rPr>
              <a:t>  diesem Dienstverhältnis Arbeitslohn beziehen (</a:t>
            </a:r>
            <a:r>
              <a:rPr lang="de-DE" altLang="en-US" sz="1800" b="0" smtClean="0">
                <a:solidFill>
                  <a:schemeClr val="tx1"/>
                </a:solidFill>
                <a:sym typeface="Symbol" pitchFamily="18" charset="2"/>
              </a:rPr>
              <a:t>§ 1 Abs. 1 LStDV);</a:t>
            </a:r>
          </a:p>
          <a:p>
            <a:pPr eaLnBrk="1" hangingPunct="1">
              <a:buClr>
                <a:srgbClr val="004171"/>
              </a:buClr>
              <a:tabLst>
                <a:tab pos="542925" algn="l"/>
              </a:tabLst>
            </a:pPr>
            <a:endParaRPr lang="de-DE" altLang="en-US" sz="1800" b="0" smtClean="0">
              <a:solidFill>
                <a:schemeClr val="tx1"/>
              </a:solidFill>
              <a:sym typeface="Symbol" pitchFamily="18" charset="2"/>
            </a:endParaRPr>
          </a:p>
          <a:p>
            <a:pPr eaLnBrk="1" hangingPunct="1">
              <a:buClr>
                <a:srgbClr val="004171"/>
              </a:buClr>
              <a:buFontTx/>
              <a:buChar char="•"/>
              <a:tabLst>
                <a:tab pos="542925" algn="l"/>
              </a:tabLst>
            </a:pPr>
            <a:r>
              <a:rPr lang="de-DE" altLang="en-US" sz="1800" b="0" smtClean="0">
                <a:solidFill>
                  <a:schemeClr val="tx1"/>
                </a:solidFill>
                <a:sym typeface="Symbol" pitchFamily="18" charset="2"/>
              </a:rPr>
              <a:t> </a:t>
            </a:r>
            <a:r>
              <a:rPr lang="de-DE" altLang="en-US" sz="1800" b="0" smtClean="0">
                <a:sym typeface="Symbol" pitchFamily="18" charset="2"/>
              </a:rPr>
              <a:t>Dienstverhältnis</a:t>
            </a:r>
            <a:r>
              <a:rPr lang="de-DE" altLang="en-US" sz="1800" b="0" smtClean="0">
                <a:solidFill>
                  <a:schemeClr val="tx1"/>
                </a:solidFill>
                <a:sym typeface="Symbol" pitchFamily="18" charset="2"/>
              </a:rPr>
              <a:t> liegt vor, wenn der Angestellte dem Arbeitgeber   </a:t>
            </a:r>
          </a:p>
          <a:p>
            <a:pPr eaLnBrk="1" hangingPunct="1">
              <a:buClr>
                <a:srgbClr val="004171"/>
              </a:buClr>
              <a:tabLst>
                <a:tab pos="542925" algn="l"/>
              </a:tabLst>
            </a:pPr>
            <a:r>
              <a:rPr lang="de-DE" altLang="en-US" sz="1800" b="0" smtClean="0">
                <a:solidFill>
                  <a:schemeClr val="tx1"/>
                </a:solidFill>
                <a:sym typeface="Symbol" pitchFamily="18" charset="2"/>
              </a:rPr>
              <a:t>  seine Arbeitskraft schuldet (§ 1 Abs. 2 LStDV);</a:t>
            </a:r>
          </a:p>
          <a:p>
            <a:pPr eaLnBrk="1" hangingPunct="1">
              <a:buClr>
                <a:srgbClr val="004171"/>
              </a:buClr>
              <a:tabLst>
                <a:tab pos="542925" algn="l"/>
              </a:tabLst>
            </a:pPr>
            <a:endParaRPr lang="de-DE" altLang="en-US" sz="1800" b="0" smtClean="0">
              <a:solidFill>
                <a:schemeClr val="tx1"/>
              </a:solidFill>
              <a:sym typeface="Symbol" pitchFamily="18" charset="2"/>
            </a:endParaRPr>
          </a:p>
          <a:p>
            <a:pPr eaLnBrk="1" hangingPunct="1">
              <a:buClr>
                <a:srgbClr val="004171"/>
              </a:buClr>
              <a:buFontTx/>
              <a:buChar char="•"/>
              <a:tabLst>
                <a:tab pos="542925" algn="l"/>
              </a:tabLst>
            </a:pPr>
            <a:r>
              <a:rPr lang="de-DE" altLang="en-US" sz="1800" b="0" smtClean="0">
                <a:solidFill>
                  <a:schemeClr val="tx1"/>
                </a:solidFill>
                <a:sym typeface="Symbol" pitchFamily="18" charset="2"/>
              </a:rPr>
              <a:t> </a:t>
            </a:r>
            <a:r>
              <a:rPr lang="de-DE" altLang="en-US" sz="1800" b="0" smtClean="0">
                <a:sym typeface="Symbol" pitchFamily="18" charset="2"/>
              </a:rPr>
              <a:t>Arbeitslohn</a:t>
            </a:r>
            <a:r>
              <a:rPr lang="de-DE" altLang="en-US" sz="1800" b="0" smtClean="0">
                <a:solidFill>
                  <a:schemeClr val="tx1"/>
                </a:solidFill>
                <a:sym typeface="Symbol" pitchFamily="18" charset="2"/>
              </a:rPr>
              <a:t> kann ein Fixgehalt sein, aber auch variable Bezüge wie   </a:t>
            </a:r>
          </a:p>
          <a:p>
            <a:pPr eaLnBrk="1" hangingPunct="1">
              <a:buClr>
                <a:srgbClr val="004171"/>
              </a:buClr>
              <a:tabLst>
                <a:tab pos="542925" algn="l"/>
              </a:tabLst>
            </a:pPr>
            <a:r>
              <a:rPr lang="de-DE" altLang="en-US" sz="1800" b="0" smtClean="0">
                <a:solidFill>
                  <a:schemeClr val="tx1"/>
                </a:solidFill>
                <a:sym typeface="Symbol" pitchFamily="18" charset="2"/>
              </a:rPr>
              <a:t>  Tantiemen und Sachbezüge (Nutzung eines Firmenwagens etc.);</a:t>
            </a:r>
          </a:p>
          <a:p>
            <a:pPr eaLnBrk="1" hangingPunct="1">
              <a:buClr>
                <a:srgbClr val="004171"/>
              </a:buClr>
              <a:tabLst>
                <a:tab pos="542925" algn="l"/>
              </a:tabLst>
            </a:pPr>
            <a:endParaRPr lang="de-DE" altLang="en-US" sz="1800" b="0" smtClean="0">
              <a:solidFill>
                <a:schemeClr val="tx1"/>
              </a:solidFill>
              <a:sym typeface="Symbol" pitchFamily="18" charset="2"/>
            </a:endParaRPr>
          </a:p>
          <a:p>
            <a:pPr eaLnBrk="1" hangingPunct="1">
              <a:buClr>
                <a:srgbClr val="004171"/>
              </a:buClr>
              <a:buFontTx/>
              <a:buChar char="•"/>
              <a:tabLst>
                <a:tab pos="542925" algn="l"/>
              </a:tabLst>
            </a:pPr>
            <a:r>
              <a:rPr lang="de-DE" altLang="en-US" sz="1800" b="0" smtClean="0">
                <a:solidFill>
                  <a:schemeClr val="tx1"/>
                </a:solidFill>
                <a:sym typeface="Symbol" pitchFamily="18" charset="2"/>
              </a:rPr>
              <a:t> </a:t>
            </a:r>
            <a:r>
              <a:rPr lang="de-DE" altLang="en-US" sz="1800" b="0" smtClean="0">
                <a:sym typeface="Symbol" pitchFamily="18" charset="2"/>
              </a:rPr>
              <a:t>Besonderheit:</a:t>
            </a:r>
            <a:r>
              <a:rPr lang="de-DE" altLang="en-US" sz="1800" b="0" smtClean="0">
                <a:solidFill>
                  <a:schemeClr val="tx1"/>
                </a:solidFill>
                <a:sym typeface="Symbol" pitchFamily="18" charset="2"/>
              </a:rPr>
              <a:t> Steuererhebung: Lohnsteuereinbehalt;</a:t>
            </a:r>
          </a:p>
          <a:p>
            <a:pPr eaLnBrk="1" hangingPunct="1">
              <a:buSzPct val="110000"/>
              <a:tabLst>
                <a:tab pos="542925" algn="l"/>
              </a:tabLst>
            </a:pPr>
            <a:endParaRPr lang="de-DE" altLang="en-US" sz="600" smtClean="0">
              <a:solidFill>
                <a:schemeClr val="tx1"/>
              </a:solidFill>
              <a:sym typeface="Symbol" pitchFamily="18" charset="2"/>
            </a:endParaRPr>
          </a:p>
          <a:p>
            <a:pPr eaLnBrk="1" hangingPunct="1">
              <a:buSzPct val="110000"/>
              <a:tabLst>
                <a:tab pos="542925" algn="l"/>
              </a:tabLst>
            </a:pPr>
            <a:endParaRPr lang="de-DE" altLang="en-US" sz="1600" smtClean="0">
              <a:solidFill>
                <a:schemeClr val="tx1"/>
              </a:solidFill>
              <a:sym typeface="Symbol" pitchFamily="18" charset="2"/>
            </a:endParaRPr>
          </a:p>
          <a:p>
            <a:pPr eaLnBrk="1" hangingPunct="1">
              <a:tabLst>
                <a:tab pos="542925" algn="l"/>
              </a:tabLst>
            </a:pPr>
            <a:endParaRPr lang="de-DE" altLang="en-US" sz="1600" smtClean="0">
              <a:solidFill>
                <a:schemeClr val="tx1"/>
              </a:solidFill>
              <a:sym typeface="Symbol" pitchFamily="18" charset="2"/>
            </a:endParaRPr>
          </a:p>
          <a:p>
            <a:pPr eaLnBrk="1" hangingPunct="1">
              <a:tabLst>
                <a:tab pos="542925" algn="l"/>
              </a:tabLst>
            </a:pPr>
            <a:endParaRPr lang="de-DE" altLang="en-US" sz="1600" smtClean="0">
              <a:sym typeface="Symbol" pitchFamily="18" charset="2"/>
            </a:endParaRPr>
          </a:p>
        </p:txBody>
      </p:sp>
      <p:sp>
        <p:nvSpPr>
          <p:cNvPr id="15565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5F744EC-CD32-43A9-90FC-6CA40CF652FF}" type="slidenum">
              <a:rPr lang="en-GB" altLang="en-US" sz="1000" smtClean="0">
                <a:solidFill>
                  <a:srgbClr val="0B1A40"/>
                </a:solidFill>
              </a:rPr>
              <a:pPr eaLnBrk="1" hangingPunct="1">
                <a:spcBef>
                  <a:spcPct val="0"/>
                </a:spcBef>
              </a:pPr>
              <a:t>129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p:txBody>
          <a:bodyPr lIns="91440" tIns="45720" rIns="91440" bIns="45720" anchor="ctr"/>
          <a:lstStyle/>
          <a:p>
            <a:pPr eaLnBrk="1" hangingPunct="1"/>
            <a:r>
              <a:rPr lang="de-DE" altLang="en-US" smtClean="0"/>
              <a:t>Werbungskosten</a:t>
            </a:r>
          </a:p>
        </p:txBody>
      </p:sp>
      <p:sp>
        <p:nvSpPr>
          <p:cNvPr id="156675" name="Rectangle 3"/>
          <p:cNvSpPr>
            <a:spLocks noGrp="1"/>
          </p:cNvSpPr>
          <p:nvPr>
            <p:ph idx="1"/>
          </p:nvPr>
        </p:nvSpPr>
        <p:spPr>
          <a:xfrm>
            <a:off x="358775" y="1062038"/>
            <a:ext cx="8367713" cy="5175250"/>
          </a:xfrm>
        </p:spPr>
        <p:txBody>
          <a:bodyPr lIns="91440" tIns="45720" rIns="91440" bIns="45720"/>
          <a:lstStyle/>
          <a:p>
            <a:pPr eaLnBrk="1" hangingPunct="1">
              <a:buClr>
                <a:srgbClr val="004171"/>
              </a:buClr>
              <a:buFontTx/>
              <a:buChar char="•"/>
              <a:tabLst>
                <a:tab pos="452438" algn="l"/>
                <a:tab pos="622300" algn="l"/>
              </a:tabLst>
            </a:pPr>
            <a:r>
              <a:rPr lang="de-DE" altLang="en-US" sz="1800" smtClean="0">
                <a:sym typeface="Symbol" pitchFamily="18" charset="2"/>
              </a:rPr>
              <a:t> Grundsätzlich WK-Pauschbetrag iHv 920 € (§ 9a Nr. 1 EStG)</a:t>
            </a:r>
          </a:p>
          <a:p>
            <a:pPr eaLnBrk="1" hangingPunct="1">
              <a:buClr>
                <a:srgbClr val="004171"/>
              </a:buClr>
              <a:buFontTx/>
              <a:buChar char="•"/>
              <a:tabLst>
                <a:tab pos="452438" algn="l"/>
                <a:tab pos="622300" algn="l"/>
              </a:tabLst>
            </a:pPr>
            <a:r>
              <a:rPr lang="de-DE" altLang="en-US" sz="1800" smtClean="0">
                <a:sym typeface="Symbol" pitchFamily="18" charset="2"/>
              </a:rPr>
              <a:t> Höherer Ansatz bei Einzelnachweis (§ 9 EStG), z.B.</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Fahrtkosten Wohnung - Arbeitsstätte – 0,30 € pro Entfernungskilometer</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 9 Abs. 2 EStG) </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Mehraufwendungen aufgrund doppelter Haushaltsführung – Miete,</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Verpflegungsmehraufwand, Fahrtkosten etc. </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 9 Abs. 1 Nr. 5 EStG)</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Beiträge zu Berufsverbänden (§ 9 Abs. 1 Nr. 3 EStG)</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Aufwendungen für Fortbildung</a:t>
            </a:r>
          </a:p>
          <a:p>
            <a:pPr marL="1228725" lvl="2" indent="-584200" eaLnBrk="1" hangingPunct="1">
              <a:buClr>
                <a:srgbClr val="004171"/>
              </a:buClr>
              <a:buFont typeface="Arial" pitchFamily="34" charset="0"/>
              <a:buChar char="•"/>
              <a:tabLst>
                <a:tab pos="452438" algn="l"/>
                <a:tab pos="622300" algn="l"/>
              </a:tabLst>
            </a:pPr>
            <a:r>
              <a:rPr lang="de-DE" altLang="en-US" sz="1800" smtClean="0">
                <a:sym typeface="Symbol" pitchFamily="18" charset="2"/>
              </a:rPr>
              <a:t>Aufwendungen für Arbeitsmittel (§ 9 Abs. 1 Nr. 6 EStG)</a:t>
            </a:r>
          </a:p>
        </p:txBody>
      </p:sp>
      <p:sp>
        <p:nvSpPr>
          <p:cNvPr id="15667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7C62AB2-355B-4DA0-AE12-4C088DB47726}" type="slidenum">
              <a:rPr lang="en-GB" altLang="en-US" sz="1000" smtClean="0">
                <a:solidFill>
                  <a:srgbClr val="0B1A40"/>
                </a:solidFill>
              </a:rPr>
              <a:pPr eaLnBrk="1" hangingPunct="1">
                <a:spcBef>
                  <a:spcPct val="0"/>
                </a:spcBef>
              </a:pPr>
              <a:t>130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lIns="91440" tIns="45720" rIns="91440" bIns="45720" anchor="ctr"/>
          <a:lstStyle/>
          <a:p>
            <a:pPr eaLnBrk="1" hangingPunct="1"/>
            <a:r>
              <a:rPr lang="de-DE" altLang="en-US" smtClean="0"/>
              <a:t>Alterseinkünftegesetz (AltEinkG)</a:t>
            </a:r>
          </a:p>
        </p:txBody>
      </p:sp>
      <p:sp>
        <p:nvSpPr>
          <p:cNvPr id="142340" name="Rectangle 3"/>
          <p:cNvSpPr>
            <a:spLocks noGrp="1"/>
          </p:cNvSpPr>
          <p:nvPr>
            <p:ph idx="1"/>
          </p:nvPr>
        </p:nvSpPr>
        <p:spPr>
          <a:xfrm>
            <a:off x="358775" y="1062038"/>
            <a:ext cx="8367713" cy="5175250"/>
          </a:xfrm>
        </p:spPr>
        <p:txBody>
          <a:bodyPr lIns="91440" tIns="45720" rIns="91440" bIns="45720"/>
          <a:lstStyle/>
          <a:p>
            <a:pPr marL="522288" lvl="1" indent="-342900" eaLnBrk="1" hangingPunct="1">
              <a:buClr>
                <a:srgbClr val="004171"/>
              </a:buClr>
              <a:buFont typeface="Arial" panose="020B0604020202020204" pitchFamily="34" charset="0"/>
              <a:buChar char="•"/>
              <a:tabLst>
                <a:tab pos="712788" algn="l"/>
              </a:tabLst>
              <a:defRPr/>
            </a:pPr>
            <a:r>
              <a:rPr lang="de-DE" altLang="en-US" sz="1800" b="1" dirty="0" smtClean="0">
                <a:solidFill>
                  <a:srgbClr val="00A5D9"/>
                </a:solidFill>
                <a:sym typeface="Symbol" pitchFamily="18" charset="2"/>
              </a:rPr>
              <a:t>Ausgangspunkt</a:t>
            </a:r>
            <a:r>
              <a:rPr lang="de-DE" altLang="en-US" sz="1800" dirty="0" smtClean="0">
                <a:solidFill>
                  <a:srgbClr val="00A5D9"/>
                </a:solidFill>
                <a:sym typeface="Symbol" pitchFamily="18" charset="2"/>
              </a:rPr>
              <a:t>:</a:t>
            </a:r>
            <a:r>
              <a:rPr lang="de-DE" altLang="en-US" sz="1800" dirty="0" smtClean="0">
                <a:solidFill>
                  <a:schemeClr val="tx1"/>
                </a:solidFill>
                <a:sym typeface="Symbol" pitchFamily="18" charset="2"/>
              </a:rPr>
              <a:t> Beamtenpensionen bis dahin steuerlich voll erfasst, Renten aus der </a:t>
            </a:r>
            <a:r>
              <a:rPr lang="de-DE" altLang="en-US" sz="1800" dirty="0" err="1" smtClean="0">
                <a:solidFill>
                  <a:schemeClr val="tx1"/>
                </a:solidFill>
                <a:sym typeface="Symbol" pitchFamily="18" charset="2"/>
              </a:rPr>
              <a:t>RV</a:t>
            </a:r>
            <a:r>
              <a:rPr lang="de-DE" altLang="en-US" sz="1800" dirty="0" smtClean="0">
                <a:solidFill>
                  <a:schemeClr val="tx1"/>
                </a:solidFill>
                <a:sym typeface="Symbol" pitchFamily="18" charset="2"/>
              </a:rPr>
              <a:t> nur mit Ertragsanteil (27% bei Renteneintritt mit 65);</a:t>
            </a:r>
          </a:p>
          <a:p>
            <a:pPr marL="179388" lvl="1" indent="355600" eaLnBrk="1" hangingPunct="1">
              <a:buClr>
                <a:srgbClr val="004171"/>
              </a:buClr>
              <a:buFontTx/>
              <a:buChar char="•"/>
              <a:tabLst>
                <a:tab pos="712788" algn="l"/>
              </a:tabLst>
              <a:defRPr/>
            </a:pPr>
            <a:r>
              <a:rPr lang="de-DE" altLang="en-US" sz="1800" b="1" dirty="0" smtClean="0">
                <a:solidFill>
                  <a:srgbClr val="00A5D9"/>
                </a:solidFill>
                <a:sym typeface="Symbol" pitchFamily="18" charset="2"/>
              </a:rPr>
              <a:t>BVerfG:</a:t>
            </a:r>
            <a:r>
              <a:rPr lang="de-DE" altLang="en-US" sz="1800" dirty="0" smtClean="0">
                <a:solidFill>
                  <a:srgbClr val="00A5D9"/>
                </a:solidFill>
                <a:sym typeface="Symbol" pitchFamily="18" charset="2"/>
              </a:rPr>
              <a:t> </a:t>
            </a:r>
            <a:r>
              <a:rPr lang="de-DE" altLang="en-US" sz="1800" dirty="0" smtClean="0">
                <a:solidFill>
                  <a:schemeClr val="tx1"/>
                </a:solidFill>
                <a:sym typeface="Symbol" pitchFamily="18" charset="2"/>
              </a:rPr>
              <a:t>Behandlung verstößt gegen Art. 3 GG ;</a:t>
            </a:r>
          </a:p>
          <a:p>
            <a:pPr marL="179388" lvl="1" indent="355600" eaLnBrk="1" hangingPunct="1">
              <a:buClr>
                <a:srgbClr val="004171"/>
              </a:buClr>
              <a:buFontTx/>
              <a:buChar char="•"/>
              <a:tabLst>
                <a:tab pos="712788" algn="l"/>
              </a:tabLst>
              <a:defRPr/>
            </a:pPr>
            <a:r>
              <a:rPr lang="de-DE" altLang="en-US" sz="1800" b="1" dirty="0" err="1" smtClean="0">
                <a:solidFill>
                  <a:srgbClr val="00A5D9"/>
                </a:solidFill>
                <a:sym typeface="Symbol" pitchFamily="18" charset="2"/>
              </a:rPr>
              <a:t>AltEinkG</a:t>
            </a:r>
            <a:r>
              <a:rPr lang="de-DE" altLang="en-US" sz="1800" dirty="0" smtClean="0">
                <a:solidFill>
                  <a:srgbClr val="00A5D9"/>
                </a:solidFill>
                <a:sym typeface="Symbol" pitchFamily="18" charset="2"/>
              </a:rPr>
              <a:t>:</a:t>
            </a:r>
            <a:r>
              <a:rPr lang="de-DE" altLang="en-US" sz="1800" dirty="0" smtClean="0">
                <a:solidFill>
                  <a:schemeClr val="tx1"/>
                </a:solidFill>
                <a:sym typeface="Symbol" pitchFamily="18" charset="2"/>
              </a:rPr>
              <a:t> nachgelagerte Besteuerung von Renten und Pensionen:</a:t>
            </a:r>
          </a:p>
          <a:p>
            <a:pPr marL="814388" lvl="4" indent="-457200" eaLnBrk="1" hangingPunct="1">
              <a:buClr>
                <a:srgbClr val="004171"/>
              </a:buClr>
              <a:buFont typeface="Arial" pitchFamily="34" charset="0"/>
              <a:buChar char="•"/>
              <a:tabLst>
                <a:tab pos="712788" algn="l"/>
              </a:tabLst>
              <a:defRPr/>
            </a:pPr>
            <a:r>
              <a:rPr lang="de-DE" altLang="en-US" sz="1800" dirty="0" smtClean="0">
                <a:sym typeface="Symbol" pitchFamily="18" charset="2"/>
              </a:rPr>
              <a:t>Beiträge zur Altersvorsorge sind als SA abzugsfähig;</a:t>
            </a:r>
          </a:p>
          <a:p>
            <a:pPr marL="814388" lvl="4" indent="-457200" eaLnBrk="1" hangingPunct="1">
              <a:buClr>
                <a:srgbClr val="004171"/>
              </a:buClr>
              <a:buFont typeface="Arial" pitchFamily="34" charset="0"/>
              <a:buChar char="•"/>
              <a:tabLst>
                <a:tab pos="712788" algn="l"/>
              </a:tabLst>
              <a:defRPr/>
            </a:pPr>
            <a:r>
              <a:rPr lang="de-DE" altLang="en-US" sz="1800" dirty="0" smtClean="0">
                <a:sym typeface="Symbol" pitchFamily="18" charset="2"/>
              </a:rPr>
              <a:t>Übergangsphase bis 2040;</a:t>
            </a:r>
          </a:p>
          <a:p>
            <a:pPr marL="814388" lvl="4" indent="-457200" eaLnBrk="1" hangingPunct="1">
              <a:buClr>
                <a:srgbClr val="004171"/>
              </a:buClr>
              <a:buFont typeface="Arial" pitchFamily="34" charset="0"/>
              <a:buChar char="•"/>
              <a:tabLst>
                <a:tab pos="712788" algn="l"/>
              </a:tabLst>
              <a:defRPr/>
            </a:pPr>
            <a:r>
              <a:rPr lang="de-DE" altLang="en-US" sz="1800" dirty="0" smtClean="0">
                <a:sym typeface="Symbol" pitchFamily="18" charset="2"/>
              </a:rPr>
              <a:t>Versorgungsfreibetrag wird schrittweise abgeschmolzen </a:t>
            </a:r>
            <a:br>
              <a:rPr lang="de-DE" altLang="en-US" sz="1800" dirty="0" smtClean="0">
                <a:sym typeface="Symbol" pitchFamily="18" charset="2"/>
              </a:rPr>
            </a:br>
            <a:r>
              <a:rPr lang="de-DE" altLang="en-US" sz="1800" dirty="0" smtClean="0">
                <a:sym typeface="Symbol" pitchFamily="18" charset="2"/>
              </a:rPr>
              <a:t>(§ 19 Abs. 2);</a:t>
            </a:r>
          </a:p>
          <a:p>
            <a:pPr marL="814388" lvl="4" indent="-457200" eaLnBrk="1" hangingPunct="1">
              <a:buClr>
                <a:srgbClr val="004171"/>
              </a:buClr>
              <a:buFont typeface="Arial" pitchFamily="34" charset="0"/>
              <a:buChar char="•"/>
              <a:tabLst>
                <a:tab pos="712788" algn="l"/>
              </a:tabLst>
              <a:defRPr/>
            </a:pPr>
            <a:r>
              <a:rPr lang="de-DE" altLang="en-US" sz="1800" dirty="0" smtClean="0">
                <a:sym typeface="Symbol" pitchFamily="18" charset="2"/>
              </a:rPr>
              <a:t>AN-</a:t>
            </a:r>
            <a:r>
              <a:rPr lang="de-DE" altLang="en-US" sz="1800" dirty="0" err="1" smtClean="0">
                <a:sym typeface="Symbol" pitchFamily="18" charset="2"/>
              </a:rPr>
              <a:t>PB</a:t>
            </a:r>
            <a:r>
              <a:rPr lang="de-DE" altLang="en-US" sz="1800" dirty="0" smtClean="0">
                <a:sym typeface="Symbol" pitchFamily="18" charset="2"/>
              </a:rPr>
              <a:t> nur noch 102 € bei Versorgungsbezügen (§ 9a Nr. 1b);</a:t>
            </a:r>
          </a:p>
          <a:p>
            <a:pPr marL="814388" lvl="4" indent="-457200" eaLnBrk="1" hangingPunct="1">
              <a:buClr>
                <a:srgbClr val="004171"/>
              </a:buClr>
              <a:buFont typeface="Arial" pitchFamily="34" charset="0"/>
              <a:buChar char="•"/>
              <a:tabLst>
                <a:tab pos="712788" algn="l"/>
              </a:tabLst>
              <a:defRPr/>
            </a:pPr>
            <a:r>
              <a:rPr lang="de-DE" altLang="en-US" sz="1800" dirty="0" smtClean="0">
                <a:sym typeface="Symbol" pitchFamily="18" charset="2"/>
              </a:rPr>
              <a:t>Altersentlastungsbetrag schrittweise reduziert (§ 24a);</a:t>
            </a:r>
          </a:p>
          <a:p>
            <a:pPr marL="814388" lvl="4" indent="-457200" eaLnBrk="1" hangingPunct="1">
              <a:buClr>
                <a:srgbClr val="004171"/>
              </a:buClr>
              <a:buFont typeface="Arial" pitchFamily="34" charset="0"/>
              <a:buChar char="•"/>
              <a:tabLst>
                <a:tab pos="712788" algn="l"/>
              </a:tabLst>
              <a:defRPr/>
            </a:pPr>
            <a:r>
              <a:rPr lang="de-DE" altLang="en-US" sz="1800" dirty="0" smtClean="0">
                <a:sym typeface="Symbol" pitchFamily="18" charset="2"/>
              </a:rPr>
              <a:t>Besteuerungsanteil der Renten aus der </a:t>
            </a:r>
            <a:r>
              <a:rPr lang="de-DE" altLang="en-US" sz="1800" dirty="0" err="1" smtClean="0">
                <a:sym typeface="Symbol" pitchFamily="18" charset="2"/>
              </a:rPr>
              <a:t>RV</a:t>
            </a:r>
            <a:r>
              <a:rPr lang="de-DE" altLang="en-US" sz="1800" dirty="0" smtClean="0">
                <a:sym typeface="Symbol" pitchFamily="18" charset="2"/>
              </a:rPr>
              <a:t> wird schrittweise auf 100% erhöht (§ 22 Nr. 1).</a:t>
            </a:r>
          </a:p>
        </p:txBody>
      </p:sp>
      <p:sp>
        <p:nvSpPr>
          <p:cNvPr id="15770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B331ADD-4F9E-4413-B678-1D36D2041FF3}" type="slidenum">
              <a:rPr lang="en-GB" altLang="en-US" sz="1000" smtClean="0">
                <a:solidFill>
                  <a:srgbClr val="0B1A40"/>
                </a:solidFill>
              </a:rPr>
              <a:pPr eaLnBrk="1" hangingPunct="1">
                <a:spcBef>
                  <a:spcPct val="0"/>
                </a:spcBef>
              </a:pPr>
              <a:t>131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p:txBody>
          <a:bodyPr lIns="91440" tIns="45720" rIns="91440" bIns="45720" anchor="ctr"/>
          <a:lstStyle/>
          <a:p>
            <a:pPr eaLnBrk="1" hangingPunct="1"/>
            <a:r>
              <a:rPr lang="de-DE" altLang="en-US" smtClean="0"/>
              <a:t>Einkünfte aus Kapitalvermögen (§ 20 EStG)</a:t>
            </a:r>
          </a:p>
        </p:txBody>
      </p:sp>
      <p:sp>
        <p:nvSpPr>
          <p:cNvPr id="143364" name="Rectangle 3"/>
          <p:cNvSpPr>
            <a:spLocks noGrp="1"/>
          </p:cNvSpPr>
          <p:nvPr>
            <p:ph idx="1"/>
          </p:nvPr>
        </p:nvSpPr>
        <p:spPr>
          <a:xfrm>
            <a:off x="358775" y="1062038"/>
            <a:ext cx="8367713" cy="5175250"/>
          </a:xfrm>
        </p:spPr>
        <p:txBody>
          <a:bodyPr lIns="91440" tIns="45720" rIns="91440" bIns="45720"/>
          <a:lstStyle/>
          <a:p>
            <a:pPr eaLnBrk="1" hangingPunct="1">
              <a:lnSpc>
                <a:spcPct val="80000"/>
              </a:lnSpc>
              <a:defRPr/>
            </a:pPr>
            <a:r>
              <a:rPr lang="de-DE" altLang="en-US" sz="1600" dirty="0" smtClean="0">
                <a:solidFill>
                  <a:schemeClr val="accent3"/>
                </a:solidFill>
              </a:rPr>
              <a:t>Merkmale: </a:t>
            </a:r>
          </a:p>
          <a:p>
            <a:pPr marL="539750" lvl="2" indent="-536575" eaLnBrk="1" hangingPunct="1">
              <a:lnSpc>
                <a:spcPct val="80000"/>
              </a:lnSpc>
              <a:buClr>
                <a:srgbClr val="004171"/>
              </a:buClr>
              <a:buFont typeface="Arial" pitchFamily="34" charset="0"/>
              <a:buChar char="•"/>
              <a:defRPr/>
            </a:pPr>
            <a:r>
              <a:rPr lang="de-DE" altLang="en-US" sz="1600" dirty="0" smtClean="0"/>
              <a:t>resultieren aus der Anlage bzw. der Veräußerung von Geldkapitalvermögen/Wertpapieren;</a:t>
            </a:r>
          </a:p>
          <a:p>
            <a:pPr marL="539750" lvl="2" indent="-536575" eaLnBrk="1" hangingPunct="1">
              <a:lnSpc>
                <a:spcPct val="80000"/>
              </a:lnSpc>
              <a:buClr>
                <a:srgbClr val="004171"/>
              </a:buClr>
              <a:buFont typeface="Arial" pitchFamily="34" charset="0"/>
              <a:buChar char="•"/>
              <a:defRPr/>
            </a:pPr>
            <a:r>
              <a:rPr lang="de-DE" altLang="en-US" sz="1600" dirty="0" smtClean="0"/>
              <a:t>Subsidiaritätsklausel § 20 Abs. 8 EStG;</a:t>
            </a:r>
          </a:p>
          <a:p>
            <a:pPr marL="539750" lvl="2" indent="-536575" eaLnBrk="1" hangingPunct="1">
              <a:lnSpc>
                <a:spcPct val="80000"/>
              </a:lnSpc>
              <a:buClr>
                <a:srgbClr val="004171"/>
              </a:buClr>
              <a:buFont typeface="Arial" pitchFamily="34" charset="0"/>
              <a:buChar char="•"/>
              <a:defRPr/>
            </a:pPr>
            <a:r>
              <a:rPr lang="de-DE" altLang="en-US" sz="1600" dirty="0" smtClean="0"/>
              <a:t>Keine Berücksichtigung von tatsächlichen Werbungskosten - Abgeltungssteuer</a:t>
            </a:r>
          </a:p>
          <a:p>
            <a:pPr eaLnBrk="1" hangingPunct="1">
              <a:lnSpc>
                <a:spcPct val="80000"/>
              </a:lnSpc>
              <a:defRPr/>
            </a:pPr>
            <a:endParaRPr lang="de-DE" altLang="en-US" sz="1600" dirty="0" smtClean="0">
              <a:solidFill>
                <a:schemeClr val="accent3"/>
              </a:solidFill>
            </a:endParaRPr>
          </a:p>
          <a:p>
            <a:pPr eaLnBrk="1" hangingPunct="1">
              <a:lnSpc>
                <a:spcPct val="80000"/>
              </a:lnSpc>
              <a:defRPr/>
            </a:pPr>
            <a:r>
              <a:rPr lang="de-DE" altLang="en-US" sz="1600" dirty="0" smtClean="0">
                <a:solidFill>
                  <a:schemeClr val="accent3"/>
                </a:solidFill>
              </a:rPr>
              <a:t>Arten: </a:t>
            </a:r>
          </a:p>
          <a:p>
            <a:pPr marL="539750" lvl="2" indent="-536575" eaLnBrk="1" hangingPunct="1">
              <a:lnSpc>
                <a:spcPct val="80000"/>
              </a:lnSpc>
              <a:buClr>
                <a:srgbClr val="004171"/>
              </a:buClr>
              <a:buFont typeface="Arial" pitchFamily="34" charset="0"/>
              <a:buChar char="•"/>
              <a:defRPr/>
            </a:pPr>
            <a:r>
              <a:rPr lang="de-DE" altLang="en-US" sz="1600" dirty="0" smtClean="0"/>
              <a:t>Aufzählung in § 20 EStG z.B.</a:t>
            </a:r>
          </a:p>
          <a:p>
            <a:pPr marL="890588" lvl="3" indent="-258763" eaLnBrk="1" hangingPunct="1">
              <a:lnSpc>
                <a:spcPct val="80000"/>
              </a:lnSpc>
              <a:buClr>
                <a:srgbClr val="004171"/>
              </a:buClr>
              <a:buFontTx/>
              <a:buChar char="•"/>
              <a:defRPr/>
            </a:pPr>
            <a:r>
              <a:rPr lang="de-DE" altLang="en-US" sz="1600" dirty="0" smtClean="0"/>
              <a:t>Dividenden;</a:t>
            </a:r>
          </a:p>
          <a:p>
            <a:pPr marL="890588" lvl="3" indent="-258763" eaLnBrk="1" hangingPunct="1">
              <a:lnSpc>
                <a:spcPct val="80000"/>
              </a:lnSpc>
              <a:buClr>
                <a:srgbClr val="004171"/>
              </a:buClr>
              <a:buFontTx/>
              <a:buChar char="•"/>
              <a:defRPr/>
            </a:pPr>
            <a:r>
              <a:rPr lang="de-DE" altLang="en-US" sz="1600" dirty="0" smtClean="0"/>
              <a:t>Veräußerungsgewinne bei Wertpapieren;</a:t>
            </a:r>
          </a:p>
          <a:p>
            <a:pPr marL="890588" lvl="3" indent="-258763" eaLnBrk="1" hangingPunct="1">
              <a:lnSpc>
                <a:spcPct val="80000"/>
              </a:lnSpc>
              <a:buClr>
                <a:srgbClr val="004171"/>
              </a:buClr>
              <a:buFontTx/>
              <a:buChar char="•"/>
              <a:defRPr/>
            </a:pPr>
            <a:r>
              <a:rPr lang="de-DE" altLang="en-US" sz="1600" dirty="0" smtClean="0"/>
              <a:t>Einnahmen aus einer Beteiligung als stiller Gesellschafter und aus partiarischen Darlehen;</a:t>
            </a:r>
          </a:p>
          <a:p>
            <a:pPr marL="890588" lvl="3" indent="-258763" eaLnBrk="1" hangingPunct="1">
              <a:lnSpc>
                <a:spcPct val="80000"/>
              </a:lnSpc>
              <a:buClr>
                <a:srgbClr val="004171"/>
              </a:buClr>
              <a:buFontTx/>
              <a:buChar char="•"/>
              <a:defRPr/>
            </a:pPr>
            <a:r>
              <a:rPr lang="de-DE" altLang="en-US" sz="1600" dirty="0" smtClean="0"/>
              <a:t>Zinsen aus anderen Kapitalanlagen ohne Beteiligungscharakter;</a:t>
            </a:r>
          </a:p>
          <a:p>
            <a:pPr lvl="1" eaLnBrk="1" hangingPunct="1">
              <a:lnSpc>
                <a:spcPct val="80000"/>
              </a:lnSpc>
              <a:buClr>
                <a:srgbClr val="707590"/>
              </a:buClr>
              <a:defRPr/>
            </a:pPr>
            <a:endParaRPr lang="de-DE" altLang="en-US" sz="1600" dirty="0" smtClean="0"/>
          </a:p>
          <a:p>
            <a:pPr eaLnBrk="1" hangingPunct="1">
              <a:lnSpc>
                <a:spcPct val="80000"/>
              </a:lnSpc>
              <a:defRPr/>
            </a:pPr>
            <a:r>
              <a:rPr lang="de-DE" altLang="en-US" sz="1600" dirty="0" smtClean="0">
                <a:solidFill>
                  <a:schemeClr val="accent3"/>
                </a:solidFill>
              </a:rPr>
              <a:t>Abzugsbeträge:</a:t>
            </a:r>
          </a:p>
          <a:p>
            <a:pPr marL="539750" lvl="2" indent="-536575" eaLnBrk="1" hangingPunct="1">
              <a:lnSpc>
                <a:spcPct val="80000"/>
              </a:lnSpc>
              <a:buClr>
                <a:srgbClr val="004171"/>
              </a:buClr>
              <a:buFont typeface="Arial" pitchFamily="34" charset="0"/>
              <a:buChar char="•"/>
              <a:defRPr/>
            </a:pPr>
            <a:r>
              <a:rPr lang="de-DE" altLang="en-US" sz="1600" dirty="0" smtClean="0"/>
              <a:t>Sparer-Pauschbetrag (§ 20 Abs. 9 EStG) = Pauschale </a:t>
            </a:r>
            <a:r>
              <a:rPr lang="de-DE" altLang="en-US" sz="1600" dirty="0" err="1" smtClean="0"/>
              <a:t>iHv</a:t>
            </a:r>
            <a:r>
              <a:rPr lang="de-DE" altLang="en-US" sz="1600" dirty="0" smtClean="0"/>
              <a:t> 801 € bzw. 1602 € bei Zusammenveranlagung) </a:t>
            </a:r>
          </a:p>
        </p:txBody>
      </p:sp>
      <p:sp>
        <p:nvSpPr>
          <p:cNvPr id="15872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777B193-B870-43C4-8AA5-2FF82067EFE0}" type="slidenum">
              <a:rPr lang="en-GB" altLang="en-US" sz="1000" smtClean="0">
                <a:solidFill>
                  <a:srgbClr val="0B1A40"/>
                </a:solidFill>
              </a:rPr>
              <a:pPr eaLnBrk="1" hangingPunct="1">
                <a:spcBef>
                  <a:spcPct val="0"/>
                </a:spcBef>
              </a:pPr>
              <a:t>132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lIns="91440" tIns="45720" rIns="91440" bIns="45720" anchor="ctr"/>
          <a:lstStyle/>
          <a:p>
            <a:pPr eaLnBrk="1" hangingPunct="1"/>
            <a:r>
              <a:rPr lang="de-DE" altLang="en-US" sz="2200" smtClean="0"/>
              <a:t/>
            </a:r>
            <a:br>
              <a:rPr lang="de-DE" altLang="en-US" sz="2200" smtClean="0"/>
            </a:br>
            <a:endParaRPr lang="de-DE" altLang="en-US" sz="2200" smtClean="0"/>
          </a:p>
        </p:txBody>
      </p:sp>
      <p:sp>
        <p:nvSpPr>
          <p:cNvPr id="15974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974B2D4-A6E1-4471-A3D0-7EB8CC9F596E}" type="slidenum">
              <a:rPr lang="en-GB" altLang="en-US" sz="1000" smtClean="0">
                <a:solidFill>
                  <a:srgbClr val="0B1A40"/>
                </a:solidFill>
              </a:rPr>
              <a:pPr eaLnBrk="1" hangingPunct="1">
                <a:spcBef>
                  <a:spcPct val="0"/>
                </a:spcBef>
              </a:pPr>
              <a:t>133</a:t>
            </a:fld>
            <a:endParaRPr lang="en-GB" altLang="en-US" sz="1000" smtClean="0">
              <a:solidFill>
                <a:srgbClr val="0B1A40"/>
              </a:solidFill>
            </a:endParaRPr>
          </a:p>
        </p:txBody>
      </p:sp>
      <p:sp>
        <p:nvSpPr>
          <p:cNvPr id="159748" name="Rectangle 3"/>
          <p:cNvSpPr>
            <a:spLocks noChangeArrowheads="1"/>
          </p:cNvSpPr>
          <p:nvPr/>
        </p:nvSpPr>
        <p:spPr bwMode="auto">
          <a:xfrm>
            <a:off x="250825" y="260350"/>
            <a:ext cx="767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Abgeltungssteuer (§ 32 d EStG)</a:t>
            </a:r>
          </a:p>
        </p:txBody>
      </p:sp>
      <p:graphicFrame>
        <p:nvGraphicFramePr>
          <p:cNvPr id="1977368" name="Group 24"/>
          <p:cNvGraphicFramePr>
            <a:graphicFrameLocks noGrp="1"/>
          </p:cNvGraphicFramePr>
          <p:nvPr/>
        </p:nvGraphicFramePr>
        <p:xfrm>
          <a:off x="395288" y="1196975"/>
          <a:ext cx="8459787" cy="1266826"/>
        </p:xfrm>
        <a:graphic>
          <a:graphicData uri="http://schemas.openxmlformats.org/drawingml/2006/table">
            <a:tbl>
              <a:tblPr/>
              <a:tblGrid>
                <a:gridCol w="1385887"/>
                <a:gridCol w="1528763"/>
                <a:gridCol w="5545137"/>
              </a:tblGrid>
              <a:tr h="34131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de-DE" altLang="en-US" sz="1600" b="1" i="0" u="none" strike="noStrike" cap="none" normalizeH="0" baseline="0" dirty="0" smtClean="0">
                          <a:ln>
                            <a:noFill/>
                          </a:ln>
                          <a:solidFill>
                            <a:schemeClr val="tx1"/>
                          </a:solidFill>
                          <a:effectLst/>
                          <a:latin typeface="Arial" charset="0"/>
                          <a:cs typeface="Times New Roman" pitchFamily="18" charset="0"/>
                        </a:rPr>
                        <a:t>Zinsen</a:t>
                      </a:r>
                      <a:endParaRPr kumimoji="0" lang="de-DE" altLang="en-US" sz="16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de-DE" altLang="en-US" sz="1600" b="1" i="0" u="none" strike="noStrike" cap="none" normalizeH="0" baseline="0" smtClean="0">
                          <a:ln>
                            <a:noFill/>
                          </a:ln>
                          <a:solidFill>
                            <a:schemeClr val="tx1"/>
                          </a:solidFill>
                          <a:effectLst/>
                          <a:latin typeface="Arial" charset="0"/>
                          <a:cs typeface="Times New Roman" pitchFamily="18" charset="0"/>
                        </a:rPr>
                        <a:t>Dividenden</a:t>
                      </a:r>
                      <a:endParaRPr kumimoji="0" lang="de-DE" altLang="en-US" sz="16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de-DE" altLang="en-US" sz="1600" b="1" i="0" u="none" strike="noStrike" cap="none" normalizeH="0" baseline="0" smtClean="0">
                          <a:ln>
                            <a:noFill/>
                          </a:ln>
                          <a:solidFill>
                            <a:schemeClr val="tx1"/>
                          </a:solidFill>
                          <a:effectLst/>
                          <a:latin typeface="Arial" charset="0"/>
                          <a:cs typeface="Times New Roman" pitchFamily="18" charset="0"/>
                        </a:rPr>
                        <a:t>Veräußerungsgewinne bei Wertpapieren</a:t>
                      </a:r>
                      <a:endParaRPr kumimoji="0" lang="de-DE" altLang="en-US" sz="16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gridSpan="3">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de-DE" altLang="en-US" sz="1600" b="1" i="0" u="none" strike="noStrike" cap="none" normalizeH="0" baseline="0" dirty="0" smtClean="0">
                          <a:ln>
                            <a:noFill/>
                          </a:ln>
                          <a:solidFill>
                            <a:srgbClr val="00A5D9"/>
                          </a:solidFill>
                          <a:effectLst/>
                          <a:latin typeface="Arial" charset="0"/>
                          <a:cs typeface="Arial" charset="0"/>
                        </a:rPr>
                        <a:t>generell steuerpflichtig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r>
              <a:tr h="268288">
                <a:tc gridSpan="3">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de-DE" altLang="en-US" sz="1600" b="1" i="0" u="none" strike="noStrike" cap="none" normalizeH="0" baseline="0" smtClean="0">
                          <a:ln>
                            <a:noFill/>
                          </a:ln>
                          <a:solidFill>
                            <a:schemeClr val="tx1"/>
                          </a:solidFill>
                          <a:effectLst/>
                          <a:latin typeface="Arial" charset="0"/>
                          <a:cs typeface="Times New Roman" pitchFamily="18" charset="0"/>
                        </a:rPr>
                        <a:t>BMG = 100 %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r>
              <a:tr h="311150">
                <a:tc gridSpan="3">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de-DE" altLang="en-US" sz="1600" b="1" i="0" u="none" strike="noStrike" cap="none" normalizeH="0" baseline="0" smtClean="0">
                          <a:ln>
                            <a:noFill/>
                          </a:ln>
                          <a:solidFill>
                            <a:schemeClr val="tx1"/>
                          </a:solidFill>
                          <a:effectLst/>
                          <a:latin typeface="Arial" charset="0"/>
                          <a:cs typeface="Times New Roman" pitchFamily="18" charset="0"/>
                        </a:rPr>
                        <a:t>25 % ESt zzgl. SolZ (zzgl. Kirchensteuer)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r>
            </a:tbl>
          </a:graphicData>
        </a:graphic>
      </p:graphicFrame>
      <p:sp>
        <p:nvSpPr>
          <p:cNvPr id="159766" name="Text Box 21"/>
          <p:cNvSpPr txBox="1">
            <a:spLocks noChangeArrowheads="1"/>
          </p:cNvSpPr>
          <p:nvPr/>
        </p:nvSpPr>
        <p:spPr bwMode="auto">
          <a:xfrm>
            <a:off x="323850" y="2781300"/>
            <a:ext cx="882015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8288" indent="-268288" eaLnBrk="0" hangingPunct="0">
              <a:spcBef>
                <a:spcPct val="20000"/>
              </a:spcBef>
              <a:tabLst>
                <a:tab pos="357188" algn="l"/>
                <a:tab pos="62865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357188" algn="l"/>
                <a:tab pos="62865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357188" algn="l"/>
                <a:tab pos="628650" algn="l"/>
              </a:tabLst>
              <a:defRPr sz="2000">
                <a:solidFill>
                  <a:schemeClr val="tx1"/>
                </a:solidFill>
                <a:latin typeface="Arial" pitchFamily="34" charset="0"/>
                <a:cs typeface="Arial" pitchFamily="34" charset="0"/>
              </a:defRPr>
            </a:lvl9pPr>
          </a:lstStyle>
          <a:p>
            <a:pPr>
              <a:lnSpc>
                <a:spcPct val="80000"/>
              </a:lnSpc>
              <a:spcBef>
                <a:spcPct val="10000"/>
              </a:spcBef>
              <a:spcAft>
                <a:spcPct val="30000"/>
              </a:spcAft>
              <a:buClr>
                <a:srgbClr val="004171"/>
              </a:buClr>
              <a:buFontTx/>
              <a:buChar char="•"/>
            </a:pPr>
            <a:r>
              <a:rPr lang="de-DE" altLang="en-US" sz="1800">
                <a:solidFill>
                  <a:schemeClr val="tx1"/>
                </a:solidFill>
              </a:rPr>
              <a:t>Grundsatz: Einbehaltung an der Quelle (Kapitalertragsteuer §§ 43 ff. EStG)</a:t>
            </a:r>
          </a:p>
          <a:p>
            <a:pPr>
              <a:spcBef>
                <a:spcPct val="10000"/>
              </a:spcBef>
              <a:spcAft>
                <a:spcPct val="30000"/>
              </a:spcAft>
              <a:buClr>
                <a:srgbClr val="004171"/>
              </a:buClr>
              <a:buFontTx/>
              <a:buChar char="•"/>
            </a:pPr>
            <a:r>
              <a:rPr lang="de-DE" altLang="en-US" sz="1800">
                <a:solidFill>
                  <a:schemeClr val="tx1"/>
                </a:solidFill>
              </a:rPr>
              <a:t>Bemessungsgrundlage (laufende Erträge): </a:t>
            </a:r>
            <a:r>
              <a:rPr lang="de-DE" altLang="en-US" sz="1800"/>
              <a:t>Bruttoerträge</a:t>
            </a:r>
            <a:r>
              <a:rPr lang="de-DE" altLang="en-US" sz="1800">
                <a:solidFill>
                  <a:schemeClr val="accent2"/>
                </a:solidFill>
              </a:rPr>
              <a:t> </a:t>
            </a:r>
          </a:p>
          <a:p>
            <a:pPr>
              <a:spcBef>
                <a:spcPct val="10000"/>
              </a:spcBef>
              <a:spcAft>
                <a:spcPct val="30000"/>
              </a:spcAft>
              <a:buClr>
                <a:srgbClr val="004171"/>
              </a:buClr>
              <a:buFontTx/>
              <a:buChar char="•"/>
            </a:pPr>
            <a:r>
              <a:rPr lang="de-DE" altLang="en-US" sz="1800">
                <a:solidFill>
                  <a:schemeClr val="tx1"/>
                </a:solidFill>
              </a:rPr>
              <a:t>Bemessungsgrundlage bei Verkauf der Quelle: </a:t>
            </a:r>
          </a:p>
          <a:p>
            <a:pPr>
              <a:spcBef>
                <a:spcPct val="10000"/>
              </a:spcBef>
              <a:spcAft>
                <a:spcPct val="30000"/>
              </a:spcAft>
              <a:buClr>
                <a:srgbClr val="004171"/>
              </a:buClr>
              <a:buFontTx/>
              <a:buChar char="•"/>
            </a:pPr>
            <a:r>
              <a:rPr lang="de-DE" altLang="en-US" sz="1800">
                <a:solidFill>
                  <a:schemeClr val="tx1"/>
                </a:solidFill>
              </a:rPr>
              <a:t>Veräußerungsgewinn (= Veräußerungserlös ./. Veräußerungsnebenkosten ./. Anschaffungskosten)</a:t>
            </a:r>
          </a:p>
          <a:p>
            <a:pPr>
              <a:spcBef>
                <a:spcPct val="10000"/>
              </a:spcBef>
              <a:spcAft>
                <a:spcPct val="30000"/>
              </a:spcAft>
              <a:buClr>
                <a:srgbClr val="004171"/>
              </a:buClr>
              <a:buFontTx/>
              <a:buChar char="•"/>
            </a:pPr>
            <a:r>
              <a:rPr lang="de-DE" altLang="en-US" sz="1800">
                <a:solidFill>
                  <a:schemeClr val="tx1"/>
                </a:solidFill>
              </a:rPr>
              <a:t>Abgeltungswirkung: </a:t>
            </a:r>
            <a:r>
              <a:rPr lang="de-DE" altLang="en-US" sz="1800"/>
              <a:t>keine Berücksichtigung </a:t>
            </a:r>
            <a:r>
              <a:rPr lang="de-DE" altLang="en-US" sz="1800">
                <a:solidFill>
                  <a:schemeClr val="tx1"/>
                </a:solidFill>
              </a:rPr>
              <a:t>von tatsächlichen Werbungskosten</a:t>
            </a:r>
            <a:br>
              <a:rPr lang="de-DE" altLang="en-US" sz="1800">
                <a:solidFill>
                  <a:schemeClr val="tx1"/>
                </a:solidFill>
              </a:rPr>
            </a:br>
            <a:r>
              <a:rPr lang="de-DE" altLang="en-US" sz="1800">
                <a:solidFill>
                  <a:schemeClr val="tx1"/>
                </a:solidFill>
              </a:rPr>
              <a:t>(z.B. Fremdkapitalzinsen, Depot- und Beratungsgebühren)</a:t>
            </a:r>
          </a:p>
          <a:p>
            <a:pPr>
              <a:spcBef>
                <a:spcPct val="10000"/>
              </a:spcBef>
              <a:spcAft>
                <a:spcPct val="30000"/>
              </a:spcAft>
              <a:buClr>
                <a:srgbClr val="004171"/>
              </a:buClr>
              <a:buFontTx/>
              <a:buChar char="•"/>
            </a:pPr>
            <a:r>
              <a:rPr lang="de-DE" altLang="en-US" sz="1800">
                <a:solidFill>
                  <a:schemeClr val="tx1"/>
                </a:solidFill>
              </a:rPr>
              <a:t>stattdessen: </a:t>
            </a:r>
            <a:r>
              <a:rPr lang="de-DE" altLang="en-US" sz="1800"/>
              <a:t>Sparer-Pauschbetrag i.H.v. 801 Euro / 1.602 Euro </a:t>
            </a:r>
            <a:br>
              <a:rPr lang="de-DE" altLang="en-US" sz="1800"/>
            </a:br>
            <a:r>
              <a:rPr lang="de-DE" altLang="en-US" sz="1800"/>
              <a:t>(§ 20 Abs. 9 EStG)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6"/>
          <p:cNvSpPr>
            <a:spLocks noGrp="1" noChangeArrowheads="1"/>
          </p:cNvSpPr>
          <p:nvPr>
            <p:ph type="title"/>
          </p:nvPr>
        </p:nvSpPr>
        <p:spPr/>
        <p:txBody>
          <a:bodyPr lIns="92075" tIns="46038" rIns="92075" bIns="46038" anchor="ctr"/>
          <a:lstStyle/>
          <a:p>
            <a:pPr eaLnBrk="1" hangingPunct="1"/>
            <a:r>
              <a:rPr lang="de-DE" altLang="en-US" smtClean="0"/>
              <a:t>Dividendenbesteuerung - Überblick</a:t>
            </a:r>
          </a:p>
        </p:txBody>
      </p:sp>
      <p:sp>
        <p:nvSpPr>
          <p:cNvPr id="16077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AC39F3C-6387-4867-9879-766858873D49}" type="slidenum">
              <a:rPr lang="en-GB" altLang="en-US" sz="1000" smtClean="0">
                <a:solidFill>
                  <a:srgbClr val="0B1A40"/>
                </a:solidFill>
              </a:rPr>
              <a:pPr eaLnBrk="1" hangingPunct="1">
                <a:spcBef>
                  <a:spcPct val="0"/>
                </a:spcBef>
              </a:pPr>
              <a:t>134</a:t>
            </a:fld>
            <a:endParaRPr lang="en-GB" altLang="en-US" sz="1000" smtClean="0">
              <a:solidFill>
                <a:srgbClr val="0B1A40"/>
              </a:solidFill>
            </a:endParaRPr>
          </a:p>
        </p:txBody>
      </p:sp>
      <p:sp>
        <p:nvSpPr>
          <p:cNvPr id="160772" name="Line 4"/>
          <p:cNvSpPr>
            <a:spLocks noChangeShapeType="1"/>
          </p:cNvSpPr>
          <p:nvPr/>
        </p:nvSpPr>
        <p:spPr bwMode="auto">
          <a:xfrm>
            <a:off x="4932363" y="1989138"/>
            <a:ext cx="2176462" cy="14176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0773" name="Text Box 5"/>
          <p:cNvSpPr txBox="1">
            <a:spLocks noChangeArrowheads="1"/>
          </p:cNvSpPr>
          <p:nvPr/>
        </p:nvSpPr>
        <p:spPr bwMode="auto">
          <a:xfrm>
            <a:off x="3348038" y="3846513"/>
            <a:ext cx="2455862"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Betriebsvermögen </a:t>
            </a:r>
            <a:br>
              <a:rPr lang="de-DE" altLang="en-US" sz="1400" b="1">
                <a:solidFill>
                  <a:schemeClr val="bg1"/>
                </a:solidFill>
              </a:rPr>
            </a:br>
            <a:r>
              <a:rPr lang="de-DE" altLang="en-US" sz="1400" b="1">
                <a:solidFill>
                  <a:schemeClr val="bg1"/>
                </a:solidFill>
              </a:rPr>
              <a:t>PersG</a:t>
            </a:r>
          </a:p>
        </p:txBody>
      </p:sp>
      <p:sp>
        <p:nvSpPr>
          <p:cNvPr id="160774" name="Text Box 6"/>
          <p:cNvSpPr txBox="1">
            <a:spLocks noChangeArrowheads="1"/>
          </p:cNvSpPr>
          <p:nvPr/>
        </p:nvSpPr>
        <p:spPr bwMode="auto">
          <a:xfrm>
            <a:off x="539750" y="3836988"/>
            <a:ext cx="2220913"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Privatvermögen</a:t>
            </a:r>
            <a:br>
              <a:rPr lang="de-DE" altLang="en-US" sz="1400" b="1">
                <a:solidFill>
                  <a:schemeClr val="bg1"/>
                </a:solidFill>
              </a:rPr>
            </a:br>
            <a:r>
              <a:rPr lang="de-DE" altLang="en-US" sz="1400" b="1">
                <a:solidFill>
                  <a:schemeClr val="bg1"/>
                </a:solidFill>
              </a:rPr>
              <a:t>natürliche Person</a:t>
            </a:r>
          </a:p>
        </p:txBody>
      </p:sp>
      <p:sp>
        <p:nvSpPr>
          <p:cNvPr id="160775" name="Line 7"/>
          <p:cNvSpPr>
            <a:spLocks noChangeShapeType="1"/>
          </p:cNvSpPr>
          <p:nvPr/>
        </p:nvSpPr>
        <p:spPr bwMode="auto">
          <a:xfrm flipH="1">
            <a:off x="1965325" y="1916113"/>
            <a:ext cx="2462213" cy="13192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0776" name="Text Box 10"/>
          <p:cNvSpPr txBox="1">
            <a:spLocks noChangeArrowheads="1"/>
          </p:cNvSpPr>
          <p:nvPr/>
        </p:nvSpPr>
        <p:spPr bwMode="auto">
          <a:xfrm>
            <a:off x="539750" y="4329113"/>
            <a:ext cx="2230438" cy="1395412"/>
          </a:xfrm>
          <a:prstGeom prst="rect">
            <a:avLst/>
          </a:prstGeom>
          <a:noFill/>
          <a:ln w="9525" algn="ctr">
            <a:solidFill>
              <a:srgbClr val="296DC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600" b="1"/>
              <a:t>Abgeltungsteuer</a:t>
            </a:r>
          </a:p>
          <a:p>
            <a:pPr>
              <a:spcBef>
                <a:spcPct val="10000"/>
              </a:spcBef>
              <a:buClr>
                <a:srgbClr val="004171"/>
              </a:buClr>
              <a:buSzPct val="60000"/>
              <a:buFontTx/>
              <a:buChar char="•"/>
            </a:pPr>
            <a:r>
              <a:rPr lang="de-DE" altLang="en-US" sz="1600">
                <a:solidFill>
                  <a:schemeClr val="tx1"/>
                </a:solidFill>
              </a:rPr>
              <a:t> </a:t>
            </a:r>
            <a:r>
              <a:rPr lang="de-DE" altLang="en-US" sz="1600" b="1">
                <a:solidFill>
                  <a:schemeClr val="tx1"/>
                </a:solidFill>
              </a:rPr>
              <a:t>25 %</a:t>
            </a:r>
            <a:r>
              <a:rPr lang="de-DE" altLang="en-US" sz="1600">
                <a:solidFill>
                  <a:schemeClr val="tx1"/>
                </a:solidFill>
              </a:rPr>
              <a:t> + SolZ </a:t>
            </a:r>
          </a:p>
          <a:p>
            <a:pPr>
              <a:spcBef>
                <a:spcPct val="10000"/>
              </a:spcBef>
              <a:buClr>
                <a:srgbClr val="004171"/>
              </a:buClr>
              <a:buSzPct val="60000"/>
              <a:buFontTx/>
              <a:buChar char="•"/>
            </a:pPr>
            <a:r>
              <a:rPr lang="de-DE" altLang="en-US" sz="1600">
                <a:solidFill>
                  <a:schemeClr val="tx1"/>
                </a:solidFill>
              </a:rPr>
              <a:t> </a:t>
            </a:r>
            <a:r>
              <a:rPr lang="de-DE" altLang="en-US" sz="1600" b="1">
                <a:solidFill>
                  <a:schemeClr val="tx1"/>
                </a:solidFill>
              </a:rPr>
              <a:t>100 %</a:t>
            </a:r>
            <a:r>
              <a:rPr lang="de-DE" altLang="en-US" sz="1600">
                <a:solidFill>
                  <a:schemeClr val="tx1"/>
                </a:solidFill>
              </a:rPr>
              <a:t> der Dividende</a:t>
            </a:r>
          </a:p>
          <a:p>
            <a:pPr>
              <a:spcBef>
                <a:spcPct val="10000"/>
              </a:spcBef>
              <a:buClr>
                <a:srgbClr val="004171"/>
              </a:buClr>
              <a:buSzPct val="60000"/>
              <a:buFontTx/>
              <a:buChar char="•"/>
            </a:pPr>
            <a:r>
              <a:rPr lang="de-DE" altLang="en-US" sz="1600">
                <a:solidFill>
                  <a:srgbClr val="004171"/>
                </a:solidFill>
              </a:rPr>
              <a:t> </a:t>
            </a:r>
            <a:r>
              <a:rPr lang="de-DE" altLang="en-US" sz="1600"/>
              <a:t>kein</a:t>
            </a:r>
            <a:r>
              <a:rPr lang="de-DE" altLang="en-US" sz="1600">
                <a:solidFill>
                  <a:srgbClr val="004171"/>
                </a:solidFill>
              </a:rPr>
              <a:t> </a:t>
            </a:r>
            <a:r>
              <a:rPr lang="de-DE" altLang="en-US" sz="1600">
                <a:solidFill>
                  <a:schemeClr val="tx1"/>
                </a:solidFill>
              </a:rPr>
              <a:t>WK-Abzug </a:t>
            </a:r>
            <a:br>
              <a:rPr lang="de-DE" altLang="en-US" sz="1600">
                <a:solidFill>
                  <a:schemeClr val="tx1"/>
                </a:solidFill>
              </a:rPr>
            </a:br>
            <a:endParaRPr lang="de-DE" altLang="en-US" sz="1600">
              <a:solidFill>
                <a:schemeClr val="tx1"/>
              </a:solidFill>
            </a:endParaRPr>
          </a:p>
        </p:txBody>
      </p:sp>
      <p:sp>
        <p:nvSpPr>
          <p:cNvPr id="160777" name="Text Box 11"/>
          <p:cNvSpPr txBox="1">
            <a:spLocks noChangeArrowheads="1"/>
          </p:cNvSpPr>
          <p:nvPr/>
        </p:nvSpPr>
        <p:spPr bwMode="auto">
          <a:xfrm>
            <a:off x="6300788" y="3844925"/>
            <a:ext cx="2506662"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Betriebsvermögen </a:t>
            </a:r>
            <a:br>
              <a:rPr lang="de-DE" altLang="en-US" sz="1400" b="1">
                <a:solidFill>
                  <a:schemeClr val="bg1"/>
                </a:solidFill>
              </a:rPr>
            </a:br>
            <a:r>
              <a:rPr lang="de-DE" altLang="en-US" sz="1400" b="1">
                <a:solidFill>
                  <a:schemeClr val="bg1"/>
                </a:solidFill>
              </a:rPr>
              <a:t>KapG</a:t>
            </a:r>
          </a:p>
        </p:txBody>
      </p:sp>
      <p:sp>
        <p:nvSpPr>
          <p:cNvPr id="160778" name="Line 13"/>
          <p:cNvSpPr>
            <a:spLocks noChangeShapeType="1"/>
          </p:cNvSpPr>
          <p:nvPr/>
        </p:nvSpPr>
        <p:spPr bwMode="auto">
          <a:xfrm flipH="1">
            <a:off x="4543425" y="1989138"/>
            <a:ext cx="28575" cy="10874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0779" name="Text Box 14"/>
          <p:cNvSpPr txBox="1">
            <a:spLocks noChangeArrowheads="1"/>
          </p:cNvSpPr>
          <p:nvPr/>
        </p:nvSpPr>
        <p:spPr bwMode="auto">
          <a:xfrm>
            <a:off x="3348038" y="4335463"/>
            <a:ext cx="2455862" cy="1639887"/>
          </a:xfrm>
          <a:prstGeom prst="rect">
            <a:avLst/>
          </a:prstGeom>
          <a:noFill/>
          <a:ln w="9525" algn="ctr">
            <a:solidFill>
              <a:srgbClr val="296DC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600" b="1"/>
              <a:t>Teileinkünfteverfahren</a:t>
            </a:r>
          </a:p>
          <a:p>
            <a:pPr>
              <a:spcBef>
                <a:spcPct val="10000"/>
              </a:spcBef>
              <a:buClr>
                <a:srgbClr val="004171"/>
              </a:buClr>
              <a:buSzPct val="60000"/>
              <a:buFontTx/>
              <a:buChar char="•"/>
            </a:pPr>
            <a:r>
              <a:rPr lang="de-DE" altLang="en-US" sz="1600">
                <a:solidFill>
                  <a:schemeClr val="tx1"/>
                </a:solidFill>
              </a:rPr>
              <a:t> 45 % + SolZ </a:t>
            </a:r>
          </a:p>
          <a:p>
            <a:pPr>
              <a:spcBef>
                <a:spcPct val="10000"/>
              </a:spcBef>
              <a:buClr>
                <a:srgbClr val="004171"/>
              </a:buClr>
              <a:buSzPct val="60000"/>
              <a:buFontTx/>
              <a:buChar char="•"/>
            </a:pPr>
            <a:r>
              <a:rPr lang="de-DE" altLang="en-US" sz="1600">
                <a:solidFill>
                  <a:schemeClr val="tx1"/>
                </a:solidFill>
              </a:rPr>
              <a:t> 60 % der Dividende</a:t>
            </a:r>
          </a:p>
          <a:p>
            <a:pPr>
              <a:spcBef>
                <a:spcPct val="10000"/>
              </a:spcBef>
              <a:buClr>
                <a:srgbClr val="004171"/>
              </a:buClr>
              <a:buSzPct val="60000"/>
              <a:buFontTx/>
              <a:buChar char="•"/>
            </a:pPr>
            <a:r>
              <a:rPr lang="de-DE" altLang="en-US" sz="1600">
                <a:solidFill>
                  <a:schemeClr val="tx1"/>
                </a:solidFill>
              </a:rPr>
              <a:t>	BA-Abzug zu 60 %</a:t>
            </a:r>
            <a:br>
              <a:rPr lang="de-DE" altLang="en-US" sz="1600">
                <a:solidFill>
                  <a:schemeClr val="tx1"/>
                </a:solidFill>
              </a:rPr>
            </a:br>
            <a:r>
              <a:rPr lang="de-DE" altLang="en-US" sz="1600">
                <a:solidFill>
                  <a:schemeClr val="tx1"/>
                </a:solidFill>
              </a:rPr>
              <a:t>	(ggf. Thesaurierungs-	begünstigung)</a:t>
            </a:r>
          </a:p>
        </p:txBody>
      </p:sp>
      <p:sp>
        <p:nvSpPr>
          <p:cNvPr id="160780" name="Text Box 15"/>
          <p:cNvSpPr txBox="1">
            <a:spLocks noChangeArrowheads="1"/>
          </p:cNvSpPr>
          <p:nvPr/>
        </p:nvSpPr>
        <p:spPr bwMode="auto">
          <a:xfrm>
            <a:off x="6300788" y="4340225"/>
            <a:ext cx="2514600" cy="1639888"/>
          </a:xfrm>
          <a:prstGeom prst="rect">
            <a:avLst/>
          </a:prstGeom>
          <a:noFill/>
          <a:ln w="9525" algn="ctr">
            <a:solidFill>
              <a:srgbClr val="296DC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600" b="1"/>
              <a:t>Freistellung,</a:t>
            </a:r>
            <a:r>
              <a:rPr lang="de-DE" altLang="en-US" sz="1600" b="1">
                <a:solidFill>
                  <a:srgbClr val="296DC1"/>
                </a:solidFill>
              </a:rPr>
              <a:t> </a:t>
            </a:r>
            <a:r>
              <a:rPr lang="de-DE" altLang="en-US" sz="1600">
                <a:solidFill>
                  <a:schemeClr val="tx1"/>
                </a:solidFill>
              </a:rPr>
              <a:t>§ 8b KStG</a:t>
            </a:r>
          </a:p>
          <a:p>
            <a:pPr>
              <a:spcBef>
                <a:spcPct val="10000"/>
              </a:spcBef>
              <a:buClr>
                <a:srgbClr val="004171"/>
              </a:buClr>
              <a:buSzPct val="60000"/>
              <a:buFontTx/>
              <a:buChar char="•"/>
            </a:pPr>
            <a:r>
              <a:rPr lang="de-DE" altLang="en-US" sz="1600">
                <a:solidFill>
                  <a:schemeClr val="tx1"/>
                </a:solidFill>
              </a:rPr>
              <a:t> </a:t>
            </a:r>
            <a:r>
              <a:rPr lang="de-DE" altLang="en-US" sz="1600" b="1">
                <a:solidFill>
                  <a:schemeClr val="tx1"/>
                </a:solidFill>
              </a:rPr>
              <a:t>29,83 % </a:t>
            </a:r>
            <a:r>
              <a:rPr lang="de-DE" altLang="en-US" sz="1200">
                <a:solidFill>
                  <a:schemeClr val="tx1"/>
                </a:solidFill>
              </a:rPr>
              <a:t>(GewSt, KSt, SolZ)</a:t>
            </a:r>
          </a:p>
          <a:p>
            <a:pPr>
              <a:spcBef>
                <a:spcPct val="10000"/>
              </a:spcBef>
              <a:buClr>
                <a:srgbClr val="004171"/>
              </a:buClr>
              <a:buSzPct val="60000"/>
              <a:buFontTx/>
              <a:buChar char="•"/>
            </a:pPr>
            <a:r>
              <a:rPr lang="de-DE" altLang="en-US" sz="1600">
                <a:solidFill>
                  <a:schemeClr val="tx1"/>
                </a:solidFill>
              </a:rPr>
              <a:t> </a:t>
            </a:r>
            <a:r>
              <a:rPr lang="de-DE" altLang="en-US" sz="1600" b="1">
                <a:solidFill>
                  <a:schemeClr val="tx1"/>
                </a:solidFill>
              </a:rPr>
              <a:t>5 %</a:t>
            </a:r>
            <a:r>
              <a:rPr lang="de-DE" altLang="en-US" sz="1600">
                <a:solidFill>
                  <a:schemeClr val="tx1"/>
                </a:solidFill>
              </a:rPr>
              <a:t> der Dividende</a:t>
            </a:r>
          </a:p>
          <a:p>
            <a:pPr>
              <a:spcBef>
                <a:spcPct val="10000"/>
              </a:spcBef>
              <a:buClr>
                <a:srgbClr val="004171"/>
              </a:buClr>
              <a:buSzPct val="60000"/>
              <a:buFontTx/>
              <a:buChar char="•"/>
            </a:pPr>
            <a:r>
              <a:rPr lang="de-DE" altLang="en-US" sz="1600">
                <a:solidFill>
                  <a:schemeClr val="tx1"/>
                </a:solidFill>
              </a:rPr>
              <a:t>	BA-Abzug zu </a:t>
            </a:r>
            <a:r>
              <a:rPr lang="de-DE" altLang="en-US" sz="1600" b="1">
                <a:solidFill>
                  <a:schemeClr val="tx1"/>
                </a:solidFill>
              </a:rPr>
              <a:t>100 %</a:t>
            </a:r>
            <a:br>
              <a:rPr lang="de-DE" altLang="en-US" sz="1600" b="1">
                <a:solidFill>
                  <a:schemeClr val="tx1"/>
                </a:solidFill>
              </a:rPr>
            </a:br>
            <a:r>
              <a:rPr lang="de-DE" altLang="en-US" sz="1600" b="1">
                <a:solidFill>
                  <a:schemeClr val="tx1"/>
                </a:solidFill>
              </a:rPr>
              <a:t>	</a:t>
            </a:r>
            <a:r>
              <a:rPr lang="de-DE" altLang="en-US" sz="1600">
                <a:solidFill>
                  <a:schemeClr val="tx1"/>
                </a:solidFill>
              </a:rPr>
              <a:t/>
            </a:r>
            <a:br>
              <a:rPr lang="de-DE" altLang="en-US" sz="1600">
                <a:solidFill>
                  <a:schemeClr val="tx1"/>
                </a:solidFill>
              </a:rPr>
            </a:br>
            <a:endParaRPr lang="de-DE" altLang="en-US" sz="1600">
              <a:solidFill>
                <a:schemeClr val="tx1"/>
              </a:solidFill>
            </a:endParaRPr>
          </a:p>
        </p:txBody>
      </p:sp>
      <p:sp>
        <p:nvSpPr>
          <p:cNvPr id="160781" name="Rectangle 14"/>
          <p:cNvSpPr>
            <a:spLocks noChangeArrowheads="1"/>
          </p:cNvSpPr>
          <p:nvPr/>
        </p:nvSpPr>
        <p:spPr bwMode="auto">
          <a:xfrm>
            <a:off x="3924300" y="1052513"/>
            <a:ext cx="1368425" cy="792162"/>
          </a:xfrm>
          <a:prstGeom prst="re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AG</a:t>
            </a:r>
          </a:p>
        </p:txBody>
      </p:sp>
      <p:grpSp>
        <p:nvGrpSpPr>
          <p:cNvPr id="160782" name="Group 17"/>
          <p:cNvGrpSpPr>
            <a:grpSpLocks/>
          </p:cNvGrpSpPr>
          <p:nvPr/>
        </p:nvGrpSpPr>
        <p:grpSpPr bwMode="auto">
          <a:xfrm>
            <a:off x="3492500" y="2636838"/>
            <a:ext cx="795338" cy="1120775"/>
            <a:chOff x="4217" y="714"/>
            <a:chExt cx="530" cy="747"/>
          </a:xfrm>
        </p:grpSpPr>
        <p:grpSp>
          <p:nvGrpSpPr>
            <p:cNvPr id="160797" name="Group 18"/>
            <p:cNvGrpSpPr>
              <a:grpSpLocks/>
            </p:cNvGrpSpPr>
            <p:nvPr/>
          </p:nvGrpSpPr>
          <p:grpSpPr bwMode="auto">
            <a:xfrm>
              <a:off x="4217" y="714"/>
              <a:ext cx="530" cy="685"/>
              <a:chOff x="4217" y="714"/>
              <a:chExt cx="530" cy="685"/>
            </a:xfrm>
          </p:grpSpPr>
          <p:sp>
            <p:nvSpPr>
              <p:cNvPr id="160805"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60806"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60807"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60798" name="Group 22"/>
            <p:cNvGrpSpPr>
              <a:grpSpLocks/>
            </p:cNvGrpSpPr>
            <p:nvPr/>
          </p:nvGrpSpPr>
          <p:grpSpPr bwMode="auto">
            <a:xfrm>
              <a:off x="4267" y="733"/>
              <a:ext cx="437" cy="728"/>
              <a:chOff x="4267" y="733"/>
              <a:chExt cx="437" cy="728"/>
            </a:xfrm>
          </p:grpSpPr>
          <p:sp>
            <p:nvSpPr>
              <p:cNvPr id="160799"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60800"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60801"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60802"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60803"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60804"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
        <p:nvSpPr>
          <p:cNvPr id="160783" name="Rectangle 27"/>
          <p:cNvSpPr>
            <a:spLocks noChangeArrowheads="1"/>
          </p:cNvSpPr>
          <p:nvPr/>
        </p:nvSpPr>
        <p:spPr bwMode="auto">
          <a:xfrm>
            <a:off x="7308850" y="2781300"/>
            <a:ext cx="1008063" cy="792163"/>
          </a:xfrm>
          <a:prstGeom prst="re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GmbH</a:t>
            </a:r>
          </a:p>
        </p:txBody>
      </p:sp>
      <p:sp>
        <p:nvSpPr>
          <p:cNvPr id="160784" name="AutoShape 28"/>
          <p:cNvSpPr>
            <a:spLocks noChangeArrowheads="1"/>
          </p:cNvSpPr>
          <p:nvPr/>
        </p:nvSpPr>
        <p:spPr bwMode="auto">
          <a:xfrm>
            <a:off x="4427538" y="2708275"/>
            <a:ext cx="1008062" cy="863600"/>
          </a:xfrm>
          <a:prstGeom prst="triangle">
            <a:avLst>
              <a:gd name="adj" fmla="val 50000"/>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KG</a:t>
            </a:r>
          </a:p>
        </p:txBody>
      </p:sp>
      <p:grpSp>
        <p:nvGrpSpPr>
          <p:cNvPr id="160785" name="Group 17"/>
          <p:cNvGrpSpPr>
            <a:grpSpLocks/>
          </p:cNvGrpSpPr>
          <p:nvPr/>
        </p:nvGrpSpPr>
        <p:grpSpPr bwMode="auto">
          <a:xfrm>
            <a:off x="1331913" y="2636838"/>
            <a:ext cx="795337" cy="1120775"/>
            <a:chOff x="4217" y="714"/>
            <a:chExt cx="530" cy="747"/>
          </a:xfrm>
        </p:grpSpPr>
        <p:grpSp>
          <p:nvGrpSpPr>
            <p:cNvPr id="160786" name="Group 18"/>
            <p:cNvGrpSpPr>
              <a:grpSpLocks/>
            </p:cNvGrpSpPr>
            <p:nvPr/>
          </p:nvGrpSpPr>
          <p:grpSpPr bwMode="auto">
            <a:xfrm>
              <a:off x="4217" y="714"/>
              <a:ext cx="530" cy="685"/>
              <a:chOff x="4217" y="714"/>
              <a:chExt cx="530" cy="685"/>
            </a:xfrm>
          </p:grpSpPr>
          <p:sp>
            <p:nvSpPr>
              <p:cNvPr id="160794"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60795"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60796"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60787" name="Group 22"/>
            <p:cNvGrpSpPr>
              <a:grpSpLocks/>
            </p:cNvGrpSpPr>
            <p:nvPr/>
          </p:nvGrpSpPr>
          <p:grpSpPr bwMode="auto">
            <a:xfrm>
              <a:off x="4267" y="733"/>
              <a:ext cx="437" cy="728"/>
              <a:chOff x="4267" y="733"/>
              <a:chExt cx="437" cy="728"/>
            </a:xfrm>
          </p:grpSpPr>
          <p:sp>
            <p:nvSpPr>
              <p:cNvPr id="160788"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60789"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60790"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60791"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60792"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60793"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EE240CE-E843-4E2E-90B8-C197F15711EA}" type="slidenum">
              <a:rPr lang="en-GB" altLang="en-US" sz="1000" smtClean="0">
                <a:solidFill>
                  <a:srgbClr val="0B1A40"/>
                </a:solidFill>
              </a:rPr>
              <a:pPr eaLnBrk="1" hangingPunct="1">
                <a:spcBef>
                  <a:spcPct val="0"/>
                </a:spcBef>
              </a:pPr>
              <a:t>135</a:t>
            </a:fld>
            <a:endParaRPr lang="en-GB" altLang="en-US" sz="1000" smtClean="0">
              <a:solidFill>
                <a:srgbClr val="0B1A40"/>
              </a:solidFill>
            </a:endParaRPr>
          </a:p>
        </p:txBody>
      </p:sp>
      <p:sp>
        <p:nvSpPr>
          <p:cNvPr id="161795" name="Text Box 2"/>
          <p:cNvSpPr txBox="1">
            <a:spLocks noChangeArrowheads="1"/>
          </p:cNvSpPr>
          <p:nvPr/>
        </p:nvSpPr>
        <p:spPr bwMode="auto">
          <a:xfrm>
            <a:off x="250825" y="487363"/>
            <a:ext cx="77009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60000"/>
              </a:spcBef>
              <a:buClr>
                <a:srgbClr val="FFCC00"/>
              </a:buClr>
              <a:buSzPct val="60000"/>
              <a:buFont typeface="Monotype Sorts"/>
              <a:buNone/>
            </a:pPr>
            <a:r>
              <a:rPr lang="de-DE" altLang="en-US" sz="2600">
                <a:solidFill>
                  <a:srgbClr val="0B1A40"/>
                </a:solidFill>
                <a:latin typeface="Georgia" pitchFamily="18" charset="0"/>
              </a:rPr>
              <a:t>Ausnahmen von der Abgeltungssteuer</a:t>
            </a:r>
            <a:endParaRPr lang="en-US" altLang="en-US" sz="2600">
              <a:solidFill>
                <a:srgbClr val="0B1A40"/>
              </a:solidFill>
              <a:latin typeface="Georgia" pitchFamily="18" charset="0"/>
            </a:endParaRPr>
          </a:p>
        </p:txBody>
      </p:sp>
      <p:sp>
        <p:nvSpPr>
          <p:cNvPr id="161796" name="Line 3"/>
          <p:cNvSpPr>
            <a:spLocks noChangeShapeType="1"/>
          </p:cNvSpPr>
          <p:nvPr/>
        </p:nvSpPr>
        <p:spPr bwMode="auto">
          <a:xfrm>
            <a:off x="161925" y="2043113"/>
            <a:ext cx="0" cy="144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endParaRPr lang="de-DE"/>
          </a:p>
        </p:txBody>
      </p:sp>
      <p:sp>
        <p:nvSpPr>
          <p:cNvPr id="161797" name="Line 4"/>
          <p:cNvSpPr>
            <a:spLocks noChangeShapeType="1"/>
          </p:cNvSpPr>
          <p:nvPr/>
        </p:nvSpPr>
        <p:spPr bwMode="auto">
          <a:xfrm>
            <a:off x="8272463" y="2590800"/>
            <a:ext cx="0" cy="144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endParaRPr lang="de-DE"/>
          </a:p>
        </p:txBody>
      </p:sp>
      <p:sp>
        <p:nvSpPr>
          <p:cNvPr id="161798" name="Line 7"/>
          <p:cNvSpPr>
            <a:spLocks noChangeShapeType="1"/>
          </p:cNvSpPr>
          <p:nvPr/>
        </p:nvSpPr>
        <p:spPr bwMode="auto">
          <a:xfrm>
            <a:off x="1187450" y="2781300"/>
            <a:ext cx="0" cy="6270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1799" name="Text Box 8"/>
          <p:cNvSpPr txBox="1">
            <a:spLocks noChangeArrowheads="1"/>
          </p:cNvSpPr>
          <p:nvPr/>
        </p:nvSpPr>
        <p:spPr bwMode="auto">
          <a:xfrm>
            <a:off x="2195513" y="1412875"/>
            <a:ext cx="6262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2000" b="1" u="sng">
                <a:solidFill>
                  <a:schemeClr val="tx1"/>
                </a:solidFill>
              </a:rPr>
              <a:t>Anteile an Kapitalgesellschaft im Privatvermögen:</a:t>
            </a:r>
            <a:r>
              <a:rPr lang="de-DE" altLang="en-US" sz="2000" b="1">
                <a:solidFill>
                  <a:schemeClr val="tx1"/>
                </a:solidFill>
              </a:rPr>
              <a:t> </a:t>
            </a:r>
          </a:p>
        </p:txBody>
      </p:sp>
      <p:sp>
        <p:nvSpPr>
          <p:cNvPr id="161800" name="Line 9"/>
          <p:cNvSpPr>
            <a:spLocks noChangeShapeType="1"/>
          </p:cNvSpPr>
          <p:nvPr/>
        </p:nvSpPr>
        <p:spPr bwMode="auto">
          <a:xfrm>
            <a:off x="8277225" y="3884613"/>
            <a:ext cx="0" cy="144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endParaRPr lang="de-DE"/>
          </a:p>
        </p:txBody>
      </p:sp>
      <p:sp>
        <p:nvSpPr>
          <p:cNvPr id="161801" name="Text Box 10"/>
          <p:cNvSpPr txBox="1">
            <a:spLocks noChangeArrowheads="1"/>
          </p:cNvSpPr>
          <p:nvPr/>
        </p:nvSpPr>
        <p:spPr bwMode="auto">
          <a:xfrm>
            <a:off x="2816225" y="2060575"/>
            <a:ext cx="607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2000" b="1">
                <a:solidFill>
                  <a:schemeClr val="tx1"/>
                </a:solidFill>
              </a:rPr>
              <a:t>z.B. Option </a:t>
            </a:r>
            <a:r>
              <a:rPr lang="de-DE" altLang="en-US" sz="2000">
                <a:solidFill>
                  <a:schemeClr val="tx1"/>
                </a:solidFill>
              </a:rPr>
              <a:t>zur Veranlagung</a:t>
            </a:r>
            <a:br>
              <a:rPr lang="de-DE" altLang="en-US" sz="2000">
                <a:solidFill>
                  <a:schemeClr val="tx1"/>
                </a:solidFill>
              </a:rPr>
            </a:br>
            <a:r>
              <a:rPr lang="de-DE" altLang="en-US" sz="2000">
                <a:solidFill>
                  <a:schemeClr val="tx1"/>
                </a:solidFill>
              </a:rPr>
              <a:t>(§ 32d Abs. 2 Nr. 3 EStG)</a:t>
            </a:r>
          </a:p>
        </p:txBody>
      </p:sp>
      <p:sp>
        <p:nvSpPr>
          <p:cNvPr id="161802" name="Text Box 11"/>
          <p:cNvSpPr txBox="1">
            <a:spLocks noChangeArrowheads="1"/>
          </p:cNvSpPr>
          <p:nvPr/>
        </p:nvSpPr>
        <p:spPr bwMode="auto">
          <a:xfrm>
            <a:off x="2809875" y="2720975"/>
            <a:ext cx="55943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7675" indent="-447675"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004171"/>
              </a:buClr>
              <a:buFontTx/>
              <a:buChar char="•"/>
            </a:pPr>
            <a:r>
              <a:rPr lang="de-DE" altLang="en-US" sz="2000">
                <a:solidFill>
                  <a:schemeClr val="tx1"/>
                </a:solidFill>
              </a:rPr>
              <a:t>Beteiligung von mindestens 25 %, oder</a:t>
            </a:r>
          </a:p>
          <a:p>
            <a:pPr>
              <a:lnSpc>
                <a:spcPct val="90000"/>
              </a:lnSpc>
              <a:spcBef>
                <a:spcPct val="50000"/>
              </a:spcBef>
              <a:buClr>
                <a:srgbClr val="004171"/>
              </a:buClr>
              <a:buFontTx/>
              <a:buChar char="•"/>
            </a:pPr>
            <a:r>
              <a:rPr lang="de-DE" altLang="en-US" sz="2000">
                <a:solidFill>
                  <a:schemeClr val="tx1"/>
                </a:solidFill>
              </a:rPr>
              <a:t>Beteiligung von mindestens 1 % und berufliche Tätigkeit für die KapG.</a:t>
            </a:r>
          </a:p>
        </p:txBody>
      </p:sp>
      <p:sp>
        <p:nvSpPr>
          <p:cNvPr id="161803" name="AutoShape 12"/>
          <p:cNvSpPr>
            <a:spLocks noChangeArrowheads="1"/>
          </p:cNvSpPr>
          <p:nvPr/>
        </p:nvSpPr>
        <p:spPr bwMode="auto">
          <a:xfrm>
            <a:off x="2339975" y="2103438"/>
            <a:ext cx="433388" cy="288925"/>
          </a:xfrm>
          <a:prstGeom prst="rightArrow">
            <a:avLst>
              <a:gd name="adj1" fmla="val 50000"/>
              <a:gd name="adj2" fmla="val 37500"/>
            </a:avLst>
          </a:prstGeom>
          <a:solidFill>
            <a:srgbClr val="00417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61804" name="Text Box 13"/>
          <p:cNvSpPr txBox="1">
            <a:spLocks noChangeArrowheads="1"/>
          </p:cNvSpPr>
          <p:nvPr/>
        </p:nvSpPr>
        <p:spPr bwMode="auto">
          <a:xfrm>
            <a:off x="2771775" y="3768725"/>
            <a:ext cx="55943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47675" indent="-447675"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30000"/>
              </a:spcBef>
              <a:buClr>
                <a:srgbClr val="004171"/>
              </a:buClr>
              <a:buFont typeface="Wingdings" pitchFamily="2" charset="2"/>
              <a:buChar char="ü"/>
            </a:pPr>
            <a:r>
              <a:rPr lang="de-DE" altLang="en-US" sz="2000">
                <a:solidFill>
                  <a:schemeClr val="tx1"/>
                </a:solidFill>
              </a:rPr>
              <a:t>Teileinkünfteverfahren</a:t>
            </a:r>
          </a:p>
          <a:p>
            <a:pPr>
              <a:lnSpc>
                <a:spcPct val="90000"/>
              </a:lnSpc>
              <a:spcBef>
                <a:spcPct val="30000"/>
              </a:spcBef>
              <a:buClr>
                <a:srgbClr val="004171"/>
              </a:buClr>
              <a:buFont typeface="Wingdings" pitchFamily="2" charset="2"/>
              <a:buChar char="ü"/>
            </a:pPr>
            <a:r>
              <a:rPr lang="de-DE" altLang="en-US" sz="2000">
                <a:solidFill>
                  <a:schemeClr val="tx1"/>
                </a:solidFill>
              </a:rPr>
              <a:t>Persönlicher Steuersatz</a:t>
            </a:r>
          </a:p>
          <a:p>
            <a:pPr>
              <a:lnSpc>
                <a:spcPct val="90000"/>
              </a:lnSpc>
              <a:spcBef>
                <a:spcPct val="30000"/>
              </a:spcBef>
              <a:buClr>
                <a:srgbClr val="004171"/>
              </a:buClr>
              <a:buFont typeface="Wingdings" pitchFamily="2" charset="2"/>
              <a:buChar char="ü"/>
            </a:pPr>
            <a:r>
              <a:rPr lang="de-DE" altLang="en-US" sz="2000">
                <a:solidFill>
                  <a:schemeClr val="tx1"/>
                </a:solidFill>
              </a:rPr>
              <a:t>Werbungskostenabzug</a:t>
            </a:r>
          </a:p>
        </p:txBody>
      </p:sp>
      <p:sp>
        <p:nvSpPr>
          <p:cNvPr id="161805" name="AutoShape 14"/>
          <p:cNvSpPr>
            <a:spLocks noChangeArrowheads="1"/>
          </p:cNvSpPr>
          <p:nvPr/>
        </p:nvSpPr>
        <p:spPr bwMode="auto">
          <a:xfrm>
            <a:off x="2124075" y="3652838"/>
            <a:ext cx="576263" cy="360362"/>
          </a:xfrm>
          <a:prstGeom prst="curvedDownArrow">
            <a:avLst>
              <a:gd name="adj1" fmla="val 31982"/>
              <a:gd name="adj2" fmla="val 63965"/>
              <a:gd name="adj3" fmla="val 33333"/>
            </a:avLst>
          </a:prstGeom>
          <a:solidFill>
            <a:srgbClr val="00417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61806" name="Rectangle 15"/>
          <p:cNvSpPr>
            <a:spLocks noChangeArrowheads="1"/>
          </p:cNvSpPr>
          <p:nvPr/>
        </p:nvSpPr>
        <p:spPr bwMode="auto">
          <a:xfrm>
            <a:off x="684213" y="3500438"/>
            <a:ext cx="1008062" cy="792162"/>
          </a:xfrm>
          <a:prstGeom prst="re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GmbH</a:t>
            </a:r>
          </a:p>
        </p:txBody>
      </p:sp>
      <p:grpSp>
        <p:nvGrpSpPr>
          <p:cNvPr id="161807" name="Group 17"/>
          <p:cNvGrpSpPr>
            <a:grpSpLocks/>
          </p:cNvGrpSpPr>
          <p:nvPr/>
        </p:nvGrpSpPr>
        <p:grpSpPr bwMode="auto">
          <a:xfrm>
            <a:off x="827088" y="1484313"/>
            <a:ext cx="795337" cy="1120775"/>
            <a:chOff x="4217" y="714"/>
            <a:chExt cx="530" cy="747"/>
          </a:xfrm>
        </p:grpSpPr>
        <p:grpSp>
          <p:nvGrpSpPr>
            <p:cNvPr id="161808" name="Group 18"/>
            <p:cNvGrpSpPr>
              <a:grpSpLocks/>
            </p:cNvGrpSpPr>
            <p:nvPr/>
          </p:nvGrpSpPr>
          <p:grpSpPr bwMode="auto">
            <a:xfrm>
              <a:off x="4217" y="714"/>
              <a:ext cx="530" cy="685"/>
              <a:chOff x="4217" y="714"/>
              <a:chExt cx="530" cy="685"/>
            </a:xfrm>
          </p:grpSpPr>
          <p:sp>
            <p:nvSpPr>
              <p:cNvPr id="161816"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61817"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61818"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61809" name="Group 22"/>
            <p:cNvGrpSpPr>
              <a:grpSpLocks/>
            </p:cNvGrpSpPr>
            <p:nvPr/>
          </p:nvGrpSpPr>
          <p:grpSpPr bwMode="auto">
            <a:xfrm>
              <a:off x="4267" y="733"/>
              <a:ext cx="437" cy="728"/>
              <a:chOff x="4267" y="733"/>
              <a:chExt cx="437" cy="728"/>
            </a:xfrm>
          </p:grpSpPr>
          <p:sp>
            <p:nvSpPr>
              <p:cNvPr id="161810"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61811"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61812"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61813"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61814"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61815"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8"/>
          <p:cNvSpPr>
            <a:spLocks noGrp="1" noChangeArrowheads="1"/>
          </p:cNvSpPr>
          <p:nvPr>
            <p:ph type="title"/>
          </p:nvPr>
        </p:nvSpPr>
        <p:spPr>
          <a:xfrm>
            <a:off x="358775" y="188913"/>
            <a:ext cx="8367713" cy="576262"/>
          </a:xfrm>
        </p:spPr>
        <p:txBody>
          <a:bodyPr lIns="92075" tIns="46038" rIns="92075" bIns="46038" anchor="ctr"/>
          <a:lstStyle/>
          <a:p>
            <a:pPr eaLnBrk="1" hangingPunct="1"/>
            <a:r>
              <a:rPr lang="de-DE" altLang="en-US" smtClean="0"/>
              <a:t>Anteile an Kapitalgesellschaften - Veräußerungsgewinne</a:t>
            </a:r>
            <a:r>
              <a:rPr lang="de-DE" altLang="en-US" sz="2200" b="1" smtClean="0"/>
              <a:t> </a:t>
            </a:r>
          </a:p>
        </p:txBody>
      </p:sp>
      <p:sp>
        <p:nvSpPr>
          <p:cNvPr id="16281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5D57A16-44F4-44B2-82D2-924C0C5A9094}" type="slidenum">
              <a:rPr lang="en-GB" altLang="en-US" sz="1000" smtClean="0">
                <a:solidFill>
                  <a:srgbClr val="0B1A40"/>
                </a:solidFill>
              </a:rPr>
              <a:pPr eaLnBrk="1" hangingPunct="1">
                <a:spcBef>
                  <a:spcPct val="0"/>
                </a:spcBef>
              </a:pPr>
              <a:t>136</a:t>
            </a:fld>
            <a:endParaRPr lang="en-GB" altLang="en-US" sz="1000" smtClean="0">
              <a:solidFill>
                <a:srgbClr val="0B1A40"/>
              </a:solidFill>
            </a:endParaRPr>
          </a:p>
        </p:txBody>
      </p:sp>
      <p:sp>
        <p:nvSpPr>
          <p:cNvPr id="162820" name="Line 4"/>
          <p:cNvSpPr>
            <a:spLocks noChangeShapeType="1"/>
          </p:cNvSpPr>
          <p:nvPr/>
        </p:nvSpPr>
        <p:spPr bwMode="auto">
          <a:xfrm flipH="1">
            <a:off x="2843213" y="1916113"/>
            <a:ext cx="1296987" cy="10810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2821" name="Text Box 6"/>
          <p:cNvSpPr txBox="1">
            <a:spLocks noChangeArrowheads="1"/>
          </p:cNvSpPr>
          <p:nvPr/>
        </p:nvSpPr>
        <p:spPr bwMode="auto">
          <a:xfrm>
            <a:off x="111125" y="3900488"/>
            <a:ext cx="2382838"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Privatvermögen</a:t>
            </a:r>
            <a:br>
              <a:rPr lang="de-DE" altLang="en-US" sz="1400" b="1">
                <a:solidFill>
                  <a:schemeClr val="bg1"/>
                </a:solidFill>
              </a:rPr>
            </a:br>
            <a:r>
              <a:rPr lang="de-DE" altLang="en-US" sz="1400" b="1">
                <a:solidFill>
                  <a:schemeClr val="bg1"/>
                </a:solidFill>
              </a:rPr>
              <a:t>Beteiligung &lt; 1 %</a:t>
            </a:r>
          </a:p>
        </p:txBody>
      </p:sp>
      <p:sp>
        <p:nvSpPr>
          <p:cNvPr id="162822" name="Text Box 7"/>
          <p:cNvSpPr txBox="1">
            <a:spLocks noChangeArrowheads="1"/>
          </p:cNvSpPr>
          <p:nvPr/>
        </p:nvSpPr>
        <p:spPr bwMode="auto">
          <a:xfrm>
            <a:off x="2692400" y="3913188"/>
            <a:ext cx="2016125"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Privatvermögen</a:t>
            </a:r>
            <a:br>
              <a:rPr lang="de-DE" altLang="en-US" sz="1400" b="1">
                <a:solidFill>
                  <a:schemeClr val="bg1"/>
                </a:solidFill>
              </a:rPr>
            </a:br>
            <a:r>
              <a:rPr lang="de-DE" altLang="en-US" sz="1400" b="1">
                <a:solidFill>
                  <a:schemeClr val="bg1"/>
                </a:solidFill>
              </a:rPr>
              <a:t>Beteiligung ≥ 1 %</a:t>
            </a:r>
          </a:p>
        </p:txBody>
      </p:sp>
      <p:sp>
        <p:nvSpPr>
          <p:cNvPr id="162823" name="Text Box 10"/>
          <p:cNvSpPr txBox="1">
            <a:spLocks noChangeArrowheads="1"/>
          </p:cNvSpPr>
          <p:nvPr/>
        </p:nvSpPr>
        <p:spPr bwMode="auto">
          <a:xfrm>
            <a:off x="4932363" y="3903663"/>
            <a:ext cx="1758950"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Betriebsvermögen </a:t>
            </a:r>
            <a:br>
              <a:rPr lang="de-DE" altLang="en-US" sz="1400" b="1">
                <a:solidFill>
                  <a:schemeClr val="bg1"/>
                </a:solidFill>
              </a:rPr>
            </a:br>
            <a:r>
              <a:rPr lang="de-DE" altLang="en-US" sz="1400" b="1">
                <a:solidFill>
                  <a:schemeClr val="bg1"/>
                </a:solidFill>
              </a:rPr>
              <a:t>PersG</a:t>
            </a:r>
          </a:p>
        </p:txBody>
      </p:sp>
      <p:sp>
        <p:nvSpPr>
          <p:cNvPr id="162824" name="Text Box 11"/>
          <p:cNvSpPr txBox="1">
            <a:spLocks noChangeArrowheads="1"/>
          </p:cNvSpPr>
          <p:nvPr/>
        </p:nvSpPr>
        <p:spPr bwMode="auto">
          <a:xfrm>
            <a:off x="6878638" y="3903663"/>
            <a:ext cx="2147887" cy="485775"/>
          </a:xfrm>
          <a:prstGeom prst="rect">
            <a:avLst/>
          </a:prstGeom>
          <a:solidFill>
            <a:schemeClr val="tx1">
              <a:alpha val="58038"/>
            </a:schemeClr>
          </a:solidFill>
          <a:ln w="9525" algn="ctr">
            <a:solidFill>
              <a:srgbClr val="296DC1"/>
            </a:solidFill>
            <a:miter lim="800000"/>
            <a:headEnd/>
            <a:tailEnd/>
          </a:ln>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400" b="1">
                <a:solidFill>
                  <a:schemeClr val="bg1"/>
                </a:solidFill>
              </a:rPr>
              <a:t>Betriebsvermögen KapG</a:t>
            </a:r>
          </a:p>
        </p:txBody>
      </p:sp>
      <p:sp>
        <p:nvSpPr>
          <p:cNvPr id="162825" name="Line 12"/>
          <p:cNvSpPr>
            <a:spLocks noChangeShapeType="1"/>
          </p:cNvSpPr>
          <p:nvPr/>
        </p:nvSpPr>
        <p:spPr bwMode="auto">
          <a:xfrm>
            <a:off x="4427538" y="2060575"/>
            <a:ext cx="942975" cy="11858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2826" name="Text Box 13"/>
          <p:cNvSpPr txBox="1">
            <a:spLocks noChangeArrowheads="1"/>
          </p:cNvSpPr>
          <p:nvPr/>
        </p:nvSpPr>
        <p:spPr bwMode="auto">
          <a:xfrm>
            <a:off x="115888" y="4395788"/>
            <a:ext cx="2368550" cy="1562100"/>
          </a:xfrm>
          <a:prstGeom prst="rect">
            <a:avLst/>
          </a:prstGeom>
          <a:noFill/>
          <a:ln w="9525" algn="ctr">
            <a:solidFill>
              <a:srgbClr val="00417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500" b="1"/>
              <a:t>Abgeltungsteuer</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25 %</a:t>
            </a:r>
            <a:r>
              <a:rPr lang="de-DE" altLang="en-US" sz="1500">
                <a:solidFill>
                  <a:schemeClr val="tx1"/>
                </a:solidFill>
              </a:rPr>
              <a:t> + SolZ </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100 %</a:t>
            </a:r>
            <a:r>
              <a:rPr lang="de-DE" altLang="en-US" sz="1500">
                <a:solidFill>
                  <a:schemeClr val="tx1"/>
                </a:solidFill>
              </a:rPr>
              <a:t> d. Ver-</a:t>
            </a:r>
            <a:br>
              <a:rPr lang="de-DE" altLang="en-US" sz="1500">
                <a:solidFill>
                  <a:schemeClr val="tx1"/>
                </a:solidFill>
              </a:rPr>
            </a:br>
            <a:r>
              <a:rPr lang="de-DE" altLang="en-US" sz="1500">
                <a:solidFill>
                  <a:schemeClr val="tx1"/>
                </a:solidFill>
              </a:rPr>
              <a:t>  äußerungsgewinns</a:t>
            </a:r>
          </a:p>
          <a:p>
            <a:pPr>
              <a:spcBef>
                <a:spcPct val="10000"/>
              </a:spcBef>
              <a:buClr>
                <a:srgbClr val="004171"/>
              </a:buClr>
              <a:buSzPct val="60000"/>
              <a:buFontTx/>
              <a:buChar char="•"/>
            </a:pPr>
            <a:r>
              <a:rPr lang="de-DE" altLang="en-US" sz="1500">
                <a:solidFill>
                  <a:schemeClr val="tx1"/>
                </a:solidFill>
              </a:rPr>
              <a:t>	</a:t>
            </a:r>
            <a:r>
              <a:rPr lang="de-DE" altLang="en-US" sz="1500"/>
              <a:t>kein </a:t>
            </a:r>
            <a:r>
              <a:rPr lang="de-DE" altLang="en-US" sz="1500">
                <a:solidFill>
                  <a:schemeClr val="tx1"/>
                </a:solidFill>
              </a:rPr>
              <a:t>WK-Abzug außer </a:t>
            </a:r>
          </a:p>
          <a:p>
            <a:pPr>
              <a:spcBef>
                <a:spcPct val="10000"/>
              </a:spcBef>
              <a:buClr>
                <a:srgbClr val="004171"/>
              </a:buClr>
              <a:buSzPct val="60000"/>
              <a:buFontTx/>
              <a:buChar char="•"/>
            </a:pPr>
            <a:r>
              <a:rPr lang="de-DE" altLang="en-US" sz="1500">
                <a:solidFill>
                  <a:schemeClr val="tx1"/>
                </a:solidFill>
              </a:rPr>
              <a:t>	Transaktionskosten</a:t>
            </a:r>
          </a:p>
        </p:txBody>
      </p:sp>
      <p:sp>
        <p:nvSpPr>
          <p:cNvPr id="162827" name="Text Box 14"/>
          <p:cNvSpPr txBox="1">
            <a:spLocks noChangeArrowheads="1"/>
          </p:cNvSpPr>
          <p:nvPr/>
        </p:nvSpPr>
        <p:spPr bwMode="auto">
          <a:xfrm>
            <a:off x="2692400" y="4394200"/>
            <a:ext cx="2024063" cy="1539875"/>
          </a:xfrm>
          <a:prstGeom prst="rect">
            <a:avLst/>
          </a:prstGeom>
          <a:noFill/>
          <a:ln w="9525" algn="ctr">
            <a:solidFill>
              <a:srgbClr val="00417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500" b="1"/>
              <a:t>Teileinkünfte</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45 %</a:t>
            </a:r>
            <a:r>
              <a:rPr lang="de-DE" altLang="en-US" sz="1500">
                <a:solidFill>
                  <a:schemeClr val="tx1"/>
                </a:solidFill>
              </a:rPr>
              <a:t> + SolZ </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60 %</a:t>
            </a:r>
            <a:r>
              <a:rPr lang="de-DE" altLang="en-US" sz="1500">
                <a:solidFill>
                  <a:schemeClr val="tx1"/>
                </a:solidFill>
              </a:rPr>
              <a:t> des </a:t>
            </a:r>
            <a:br>
              <a:rPr lang="de-DE" altLang="en-US" sz="1500">
                <a:solidFill>
                  <a:schemeClr val="tx1"/>
                </a:solidFill>
              </a:rPr>
            </a:br>
            <a:r>
              <a:rPr lang="de-DE" altLang="en-US" sz="1500">
                <a:solidFill>
                  <a:schemeClr val="tx1"/>
                </a:solidFill>
              </a:rPr>
              <a:t>   Veräußerungs- </a:t>
            </a:r>
            <a:br>
              <a:rPr lang="de-DE" altLang="en-US" sz="1500">
                <a:solidFill>
                  <a:schemeClr val="tx1"/>
                </a:solidFill>
              </a:rPr>
            </a:br>
            <a:r>
              <a:rPr lang="de-DE" altLang="en-US" sz="1500">
                <a:solidFill>
                  <a:schemeClr val="tx1"/>
                </a:solidFill>
              </a:rPr>
              <a:t>   gewinns</a:t>
            </a:r>
          </a:p>
          <a:p>
            <a:pPr>
              <a:spcBef>
                <a:spcPct val="10000"/>
              </a:spcBef>
              <a:buClr>
                <a:srgbClr val="004171"/>
              </a:buClr>
              <a:buSzPct val="60000"/>
              <a:buFontTx/>
              <a:buChar char="•"/>
            </a:pPr>
            <a:r>
              <a:rPr lang="de-DE" altLang="en-US" sz="1500">
                <a:solidFill>
                  <a:schemeClr val="tx1"/>
                </a:solidFill>
              </a:rPr>
              <a:t>	Kostenabzug: </a:t>
            </a:r>
            <a:r>
              <a:rPr lang="de-DE" altLang="en-US" sz="1500" b="1">
                <a:solidFill>
                  <a:schemeClr val="tx1"/>
                </a:solidFill>
              </a:rPr>
              <a:t>60 %</a:t>
            </a:r>
          </a:p>
        </p:txBody>
      </p:sp>
      <p:sp>
        <p:nvSpPr>
          <p:cNvPr id="162828" name="Text Box 15"/>
          <p:cNvSpPr txBox="1">
            <a:spLocks noChangeArrowheads="1"/>
          </p:cNvSpPr>
          <p:nvPr/>
        </p:nvSpPr>
        <p:spPr bwMode="auto">
          <a:xfrm>
            <a:off x="4938713" y="4391025"/>
            <a:ext cx="1768475" cy="1539875"/>
          </a:xfrm>
          <a:prstGeom prst="rect">
            <a:avLst/>
          </a:prstGeom>
          <a:noFill/>
          <a:ln w="9525" algn="ctr">
            <a:solidFill>
              <a:srgbClr val="00417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500" b="1"/>
              <a:t>Teileinkünfte</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45 %</a:t>
            </a:r>
            <a:r>
              <a:rPr lang="de-DE" altLang="en-US" sz="1500">
                <a:solidFill>
                  <a:schemeClr val="tx1"/>
                </a:solidFill>
              </a:rPr>
              <a:t> + SolZ </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60 %</a:t>
            </a:r>
            <a:r>
              <a:rPr lang="de-DE" altLang="en-US" sz="1500">
                <a:solidFill>
                  <a:schemeClr val="tx1"/>
                </a:solidFill>
              </a:rPr>
              <a:t> des </a:t>
            </a:r>
            <a:br>
              <a:rPr lang="de-DE" altLang="en-US" sz="1500">
                <a:solidFill>
                  <a:schemeClr val="tx1"/>
                </a:solidFill>
              </a:rPr>
            </a:br>
            <a:r>
              <a:rPr lang="de-DE" altLang="en-US" sz="1500">
                <a:solidFill>
                  <a:schemeClr val="tx1"/>
                </a:solidFill>
              </a:rPr>
              <a:t>   Veräußerungs-</a:t>
            </a:r>
            <a:br>
              <a:rPr lang="de-DE" altLang="en-US" sz="1500">
                <a:solidFill>
                  <a:schemeClr val="tx1"/>
                </a:solidFill>
              </a:rPr>
            </a:br>
            <a:r>
              <a:rPr lang="de-DE" altLang="en-US" sz="1500">
                <a:solidFill>
                  <a:schemeClr val="tx1"/>
                </a:solidFill>
              </a:rPr>
              <a:t>   gewinns</a:t>
            </a:r>
          </a:p>
          <a:p>
            <a:pPr>
              <a:spcBef>
                <a:spcPct val="10000"/>
              </a:spcBef>
              <a:buClr>
                <a:srgbClr val="004171"/>
              </a:buClr>
              <a:buSzPct val="60000"/>
              <a:buFontTx/>
              <a:buChar char="•"/>
            </a:pPr>
            <a:r>
              <a:rPr lang="de-DE" altLang="en-US" sz="1500">
                <a:solidFill>
                  <a:schemeClr val="tx1"/>
                </a:solidFill>
              </a:rPr>
              <a:t>	BA-Abzug: </a:t>
            </a:r>
            <a:r>
              <a:rPr lang="de-DE" altLang="en-US" sz="1500" b="1">
                <a:solidFill>
                  <a:schemeClr val="tx1"/>
                </a:solidFill>
              </a:rPr>
              <a:t>60 %</a:t>
            </a:r>
            <a:endParaRPr lang="de-DE" altLang="en-US" sz="1500">
              <a:solidFill>
                <a:schemeClr val="tx1"/>
              </a:solidFill>
            </a:endParaRPr>
          </a:p>
        </p:txBody>
      </p:sp>
      <p:sp>
        <p:nvSpPr>
          <p:cNvPr id="162829" name="Text Box 16"/>
          <p:cNvSpPr txBox="1">
            <a:spLocks noChangeArrowheads="1"/>
          </p:cNvSpPr>
          <p:nvPr/>
        </p:nvSpPr>
        <p:spPr bwMode="auto">
          <a:xfrm>
            <a:off x="6878638" y="4381500"/>
            <a:ext cx="2155825" cy="1539875"/>
          </a:xfrm>
          <a:prstGeom prst="rect">
            <a:avLst/>
          </a:prstGeom>
          <a:noFill/>
          <a:ln w="9525" algn="ctr">
            <a:solidFill>
              <a:srgbClr val="00417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tabLst>
                <a:tab pos="1762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762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76213" algn="l"/>
              </a:tabLst>
              <a:defRPr sz="2000">
                <a:solidFill>
                  <a:schemeClr val="tx1"/>
                </a:solidFill>
                <a:latin typeface="Arial" pitchFamily="34" charset="0"/>
                <a:cs typeface="Arial" pitchFamily="34" charset="0"/>
              </a:defRPr>
            </a:lvl9pPr>
          </a:lstStyle>
          <a:p>
            <a:pPr>
              <a:spcBef>
                <a:spcPct val="10000"/>
              </a:spcBef>
              <a:buClr>
                <a:srgbClr val="FFCC00"/>
              </a:buClr>
              <a:buSzPct val="60000"/>
              <a:buFont typeface="Monotype Sorts"/>
              <a:buNone/>
            </a:pPr>
            <a:r>
              <a:rPr lang="de-DE" altLang="en-US" sz="1500" b="1"/>
              <a:t>Freistellung,</a:t>
            </a:r>
            <a:r>
              <a:rPr lang="de-DE" altLang="en-US" sz="1500" b="1">
                <a:solidFill>
                  <a:schemeClr val="accent2"/>
                </a:solidFill>
              </a:rPr>
              <a:t> </a:t>
            </a:r>
            <a:br>
              <a:rPr lang="de-DE" altLang="en-US" sz="1500" b="1">
                <a:solidFill>
                  <a:schemeClr val="accent2"/>
                </a:solidFill>
              </a:rPr>
            </a:br>
            <a:r>
              <a:rPr lang="de-DE" altLang="en-US" sz="1500">
                <a:solidFill>
                  <a:schemeClr val="tx1"/>
                </a:solidFill>
              </a:rPr>
              <a:t>§ 8b KStG</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29,83 %</a:t>
            </a:r>
            <a:r>
              <a:rPr lang="de-DE" altLang="en-US" sz="1500">
                <a:solidFill>
                  <a:schemeClr val="tx1"/>
                </a:solidFill>
              </a:rPr>
              <a:t> </a:t>
            </a:r>
            <a:r>
              <a:rPr lang="de-DE" altLang="en-US" sz="1000">
                <a:solidFill>
                  <a:schemeClr val="tx1"/>
                </a:solidFill>
              </a:rPr>
              <a:t>(GewSt, KSt, SolZ)</a:t>
            </a:r>
          </a:p>
          <a:p>
            <a:pPr>
              <a:spcBef>
                <a:spcPct val="10000"/>
              </a:spcBef>
              <a:buClr>
                <a:srgbClr val="004171"/>
              </a:buClr>
              <a:buSzPct val="60000"/>
              <a:buFontTx/>
              <a:buChar char="•"/>
            </a:pPr>
            <a:r>
              <a:rPr lang="de-DE" altLang="en-US" sz="1500">
                <a:solidFill>
                  <a:schemeClr val="tx1"/>
                </a:solidFill>
              </a:rPr>
              <a:t> </a:t>
            </a:r>
            <a:r>
              <a:rPr lang="de-DE" altLang="en-US" sz="1500" b="1">
                <a:solidFill>
                  <a:schemeClr val="tx1"/>
                </a:solidFill>
              </a:rPr>
              <a:t>5 %</a:t>
            </a:r>
            <a:r>
              <a:rPr lang="de-DE" altLang="en-US" sz="1500">
                <a:solidFill>
                  <a:schemeClr val="tx1"/>
                </a:solidFill>
              </a:rPr>
              <a:t> des Veräußer-	ungsgewinns</a:t>
            </a:r>
          </a:p>
          <a:p>
            <a:pPr>
              <a:spcBef>
                <a:spcPct val="10000"/>
              </a:spcBef>
              <a:buClr>
                <a:srgbClr val="004171"/>
              </a:buClr>
              <a:buSzPct val="60000"/>
              <a:buFontTx/>
              <a:buChar char="•"/>
            </a:pPr>
            <a:r>
              <a:rPr lang="de-DE" altLang="en-US" sz="1500">
                <a:solidFill>
                  <a:schemeClr val="tx1"/>
                </a:solidFill>
              </a:rPr>
              <a:t>	BA-Abzug: </a:t>
            </a:r>
            <a:r>
              <a:rPr lang="de-DE" altLang="en-US" sz="1500" b="1">
                <a:solidFill>
                  <a:schemeClr val="tx1"/>
                </a:solidFill>
              </a:rPr>
              <a:t>100%</a:t>
            </a:r>
          </a:p>
        </p:txBody>
      </p:sp>
      <p:sp>
        <p:nvSpPr>
          <p:cNvPr id="162830" name="Line 4"/>
          <p:cNvSpPr>
            <a:spLocks noChangeShapeType="1"/>
          </p:cNvSpPr>
          <p:nvPr/>
        </p:nvSpPr>
        <p:spPr bwMode="auto">
          <a:xfrm>
            <a:off x="4932363" y="1989138"/>
            <a:ext cx="2176462" cy="14176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2831" name="Rectangle 16"/>
          <p:cNvSpPr>
            <a:spLocks noChangeArrowheads="1"/>
          </p:cNvSpPr>
          <p:nvPr/>
        </p:nvSpPr>
        <p:spPr bwMode="auto">
          <a:xfrm>
            <a:off x="7308850" y="2924175"/>
            <a:ext cx="1008063" cy="792163"/>
          </a:xfrm>
          <a:prstGeom prst="re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GmbH</a:t>
            </a:r>
          </a:p>
        </p:txBody>
      </p:sp>
      <p:sp>
        <p:nvSpPr>
          <p:cNvPr id="162832" name="AutoShape 17"/>
          <p:cNvSpPr>
            <a:spLocks noChangeArrowheads="1"/>
          </p:cNvSpPr>
          <p:nvPr/>
        </p:nvSpPr>
        <p:spPr bwMode="auto">
          <a:xfrm>
            <a:off x="5219700" y="2852738"/>
            <a:ext cx="1008063" cy="863600"/>
          </a:xfrm>
          <a:prstGeom prst="triangle">
            <a:avLst>
              <a:gd name="adj" fmla="val 50000"/>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KG</a:t>
            </a:r>
          </a:p>
        </p:txBody>
      </p:sp>
      <p:grpSp>
        <p:nvGrpSpPr>
          <p:cNvPr id="162833" name="Group 17"/>
          <p:cNvGrpSpPr>
            <a:grpSpLocks/>
          </p:cNvGrpSpPr>
          <p:nvPr/>
        </p:nvGrpSpPr>
        <p:grpSpPr bwMode="auto">
          <a:xfrm>
            <a:off x="2339975" y="2852738"/>
            <a:ext cx="647700" cy="976312"/>
            <a:chOff x="4217" y="714"/>
            <a:chExt cx="530" cy="747"/>
          </a:xfrm>
        </p:grpSpPr>
        <p:grpSp>
          <p:nvGrpSpPr>
            <p:cNvPr id="162835" name="Group 18"/>
            <p:cNvGrpSpPr>
              <a:grpSpLocks/>
            </p:cNvGrpSpPr>
            <p:nvPr/>
          </p:nvGrpSpPr>
          <p:grpSpPr bwMode="auto">
            <a:xfrm>
              <a:off x="4217" y="714"/>
              <a:ext cx="530" cy="685"/>
              <a:chOff x="4217" y="714"/>
              <a:chExt cx="530" cy="685"/>
            </a:xfrm>
          </p:grpSpPr>
          <p:sp>
            <p:nvSpPr>
              <p:cNvPr id="162843"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62844"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62845"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62836" name="Group 22"/>
            <p:cNvGrpSpPr>
              <a:grpSpLocks/>
            </p:cNvGrpSpPr>
            <p:nvPr/>
          </p:nvGrpSpPr>
          <p:grpSpPr bwMode="auto">
            <a:xfrm>
              <a:off x="4267" y="733"/>
              <a:ext cx="437" cy="728"/>
              <a:chOff x="4267" y="733"/>
              <a:chExt cx="437" cy="728"/>
            </a:xfrm>
          </p:grpSpPr>
          <p:sp>
            <p:nvSpPr>
              <p:cNvPr id="162837"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62838"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62839"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62840"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62841"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62842"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
        <p:nvSpPr>
          <p:cNvPr id="162834" name="Rectangle 30"/>
          <p:cNvSpPr>
            <a:spLocks noChangeArrowheads="1"/>
          </p:cNvSpPr>
          <p:nvPr/>
        </p:nvSpPr>
        <p:spPr bwMode="auto">
          <a:xfrm>
            <a:off x="3708400" y="1052513"/>
            <a:ext cx="1439863" cy="792162"/>
          </a:xfrm>
          <a:prstGeom prst="re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AG</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p:txBody>
          <a:bodyPr lIns="91440" tIns="45720" rIns="91440" bIns="45720" anchor="ctr"/>
          <a:lstStyle/>
          <a:p>
            <a:pPr eaLnBrk="1" hangingPunct="1"/>
            <a:r>
              <a:rPr lang="de-DE" altLang="en-US" smtClean="0"/>
              <a:t>Kapitalertragsteuer §§ 43 ff EStG</a:t>
            </a:r>
          </a:p>
        </p:txBody>
      </p:sp>
      <p:sp>
        <p:nvSpPr>
          <p:cNvPr id="163843" name="Rectangle 3"/>
          <p:cNvSpPr>
            <a:spLocks noGrp="1"/>
          </p:cNvSpPr>
          <p:nvPr>
            <p:ph idx="1"/>
          </p:nvPr>
        </p:nvSpPr>
        <p:spPr>
          <a:xfrm>
            <a:off x="358775" y="1062038"/>
            <a:ext cx="8367713" cy="5175250"/>
          </a:xfrm>
        </p:spPr>
        <p:txBody>
          <a:bodyPr lIns="91440" tIns="45720" rIns="91440" bIns="45720"/>
          <a:lstStyle/>
          <a:p>
            <a:pPr marL="539750" lvl="2" indent="-536575" eaLnBrk="1" hangingPunct="1">
              <a:lnSpc>
                <a:spcPct val="80000"/>
              </a:lnSpc>
              <a:spcBef>
                <a:spcPct val="50000"/>
              </a:spcBef>
              <a:buClr>
                <a:srgbClr val="004171"/>
              </a:buClr>
              <a:buFont typeface="Arial" pitchFamily="34" charset="0"/>
              <a:buChar char="•"/>
            </a:pPr>
            <a:r>
              <a:rPr lang="de-DE" altLang="en-US" sz="1800" dirty="0" smtClean="0"/>
              <a:t>Besondere Erhebungsform der ESt</a:t>
            </a:r>
          </a:p>
          <a:p>
            <a:pPr marL="539750" lvl="2" indent="-536575" eaLnBrk="1" hangingPunct="1">
              <a:lnSpc>
                <a:spcPct val="80000"/>
              </a:lnSpc>
              <a:spcBef>
                <a:spcPct val="50000"/>
              </a:spcBef>
              <a:buClr>
                <a:srgbClr val="004171"/>
              </a:buClr>
              <a:buFont typeface="Arial" pitchFamily="34" charset="0"/>
              <a:buChar char="•"/>
            </a:pPr>
            <a:r>
              <a:rPr lang="de-DE" altLang="en-US" sz="1800" dirty="0" smtClean="0"/>
              <a:t>Abzugsteuer: der Schuldner best. Kapitalerträge hat bei Auszahlung des Kapitalertrags einen Steuerabzug für Rechnung des Gläubigers (Aktionär, Sparer etc.) vorzunehmen und diesen Betrag an das </a:t>
            </a:r>
            <a:r>
              <a:rPr lang="de-DE" altLang="en-US" sz="1800" dirty="0" err="1" smtClean="0"/>
              <a:t>FA</a:t>
            </a:r>
            <a:r>
              <a:rPr lang="de-DE" altLang="en-US" sz="1800" dirty="0" smtClean="0"/>
              <a:t> abzuführen</a:t>
            </a:r>
          </a:p>
          <a:p>
            <a:pPr marL="539750" lvl="2" indent="-536575" eaLnBrk="1" hangingPunct="1">
              <a:lnSpc>
                <a:spcPct val="80000"/>
              </a:lnSpc>
              <a:spcBef>
                <a:spcPct val="50000"/>
              </a:spcBef>
              <a:buClr>
                <a:srgbClr val="004171"/>
              </a:buClr>
              <a:buFont typeface="Arial" pitchFamily="34" charset="0"/>
              <a:buChar char="•"/>
            </a:pPr>
            <a:r>
              <a:rPr lang="de-DE" altLang="en-US" sz="1800" dirty="0" smtClean="0"/>
              <a:t>25 % </a:t>
            </a:r>
          </a:p>
          <a:p>
            <a:pPr marL="539750" lvl="2" indent="-536575" eaLnBrk="1" hangingPunct="1">
              <a:lnSpc>
                <a:spcPct val="80000"/>
              </a:lnSpc>
              <a:spcBef>
                <a:spcPct val="50000"/>
              </a:spcBef>
              <a:buClr>
                <a:srgbClr val="004171"/>
              </a:buClr>
              <a:buFont typeface="Arial" pitchFamily="34" charset="0"/>
              <a:buChar char="•"/>
            </a:pPr>
            <a:r>
              <a:rPr lang="de-DE" altLang="en-US" sz="1800" dirty="0" smtClean="0"/>
              <a:t>Freistellungsauftrag: absehen vom Abzug (§ 44a EStG)</a:t>
            </a:r>
          </a:p>
        </p:txBody>
      </p:sp>
      <p:sp>
        <p:nvSpPr>
          <p:cNvPr id="16384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29A0A96-64A5-4573-833D-7BA5845774B2}" type="slidenum">
              <a:rPr lang="en-GB" altLang="en-US" sz="1000" smtClean="0">
                <a:solidFill>
                  <a:srgbClr val="0B1A40"/>
                </a:solidFill>
              </a:rPr>
              <a:pPr eaLnBrk="1" hangingPunct="1">
                <a:spcBef>
                  <a:spcPct val="0"/>
                </a:spcBef>
              </a:pPr>
              <a:t>137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Einkünfte aus Vermietung / Verpachtung (§ 21 EStG)</a:t>
            </a:r>
          </a:p>
        </p:txBody>
      </p:sp>
      <p:sp>
        <p:nvSpPr>
          <p:cNvPr id="164867" name="Rectangle 3"/>
          <p:cNvSpPr>
            <a:spLocks noGrp="1"/>
          </p:cNvSpPr>
          <p:nvPr>
            <p:ph idx="1"/>
          </p:nvPr>
        </p:nvSpPr>
        <p:spPr>
          <a:xfrm>
            <a:off x="358775" y="1062038"/>
            <a:ext cx="8367713" cy="5175250"/>
          </a:xfrm>
        </p:spPr>
        <p:txBody>
          <a:bodyPr lIns="91440" tIns="45720" rIns="91440" bIns="45720"/>
          <a:lstStyle/>
          <a:p>
            <a:pPr defTabSz="812800" eaLnBrk="1" hangingPunct="1">
              <a:lnSpc>
                <a:spcPct val="80000"/>
              </a:lnSpc>
              <a:tabLst>
                <a:tab pos="452438" algn="l"/>
              </a:tabLst>
            </a:pPr>
            <a:r>
              <a:rPr lang="de-DE" altLang="en-US" dirty="0" smtClean="0"/>
              <a:t>Merkmale:</a:t>
            </a:r>
          </a:p>
          <a:p>
            <a:pPr defTabSz="812800" eaLnBrk="1" hangingPunct="1">
              <a:lnSpc>
                <a:spcPct val="80000"/>
              </a:lnSpc>
              <a:tabLst>
                <a:tab pos="452438" algn="l"/>
              </a:tabLst>
            </a:pPr>
            <a:endParaRPr lang="de-DE" altLang="en-US" dirty="0" smtClean="0"/>
          </a:p>
          <a:p>
            <a:pPr defTabSz="812800" eaLnBrk="1" hangingPunct="1">
              <a:buClr>
                <a:srgbClr val="004171"/>
              </a:buClr>
              <a:buFontTx/>
              <a:buChar char="•"/>
              <a:tabLst>
                <a:tab pos="452438" algn="l"/>
              </a:tabLst>
            </a:pPr>
            <a:r>
              <a:rPr lang="de-DE" altLang="en-US" sz="1800" dirty="0" smtClean="0"/>
              <a:t> </a:t>
            </a:r>
            <a:r>
              <a:rPr lang="de-DE" altLang="en-US" sz="1800" b="0" dirty="0" smtClean="0">
                <a:solidFill>
                  <a:schemeClr val="tx1"/>
                </a:solidFill>
              </a:rPr>
              <a:t>Einkünfte sind der Überschuss der Einnahmen über die Werbungskosten</a:t>
            </a:r>
          </a:p>
          <a:p>
            <a:pPr defTabSz="812800" eaLnBrk="1" hangingPunct="1">
              <a:buClr>
                <a:srgbClr val="004171"/>
              </a:buClr>
              <a:buFontTx/>
              <a:buChar char="•"/>
              <a:tabLst>
                <a:tab pos="452438" algn="l"/>
              </a:tabLst>
            </a:pPr>
            <a:endParaRPr lang="de-DE" altLang="en-US" sz="1800" b="0" dirty="0" smtClean="0">
              <a:solidFill>
                <a:schemeClr val="tx1"/>
              </a:solidFill>
            </a:endParaRPr>
          </a:p>
          <a:p>
            <a:pPr defTabSz="812800" eaLnBrk="1" hangingPunct="1">
              <a:buClr>
                <a:srgbClr val="004171"/>
              </a:buClr>
              <a:buFontTx/>
              <a:buChar char="•"/>
              <a:tabLst>
                <a:tab pos="452438" algn="l"/>
              </a:tabLst>
            </a:pPr>
            <a:r>
              <a:rPr lang="de-DE" altLang="en-US" sz="1800" b="0" dirty="0" smtClean="0">
                <a:solidFill>
                  <a:schemeClr val="tx1"/>
                </a:solidFill>
              </a:rPr>
              <a:t> Erträge aus der entgeltlichen Überlassung bestimmter Vermögens-</a:t>
            </a:r>
          </a:p>
          <a:p>
            <a:pPr defTabSz="812800" eaLnBrk="1" hangingPunct="1">
              <a:buClr>
                <a:srgbClr val="004171"/>
              </a:buClr>
              <a:tabLst>
                <a:tab pos="452438" algn="l"/>
              </a:tabLst>
            </a:pPr>
            <a:r>
              <a:rPr lang="de-DE" altLang="en-US" sz="1800" b="0" dirty="0" smtClean="0">
                <a:solidFill>
                  <a:schemeClr val="tx1"/>
                </a:solidFill>
              </a:rPr>
              <a:t>  </a:t>
            </a:r>
            <a:r>
              <a:rPr lang="de-DE" altLang="en-US" sz="1800" b="0" dirty="0" err="1" smtClean="0">
                <a:solidFill>
                  <a:schemeClr val="tx1"/>
                </a:solidFill>
              </a:rPr>
              <a:t>gegenstände</a:t>
            </a:r>
            <a:r>
              <a:rPr lang="de-DE" altLang="en-US" sz="1800" b="0" dirty="0" smtClean="0">
                <a:solidFill>
                  <a:schemeClr val="tx1"/>
                </a:solidFill>
              </a:rPr>
              <a:t> an andere Personen zur Nutzung im Wege der Miete oder</a:t>
            </a:r>
            <a:br>
              <a:rPr lang="de-DE" altLang="en-US" sz="1800" b="0" dirty="0" smtClean="0">
                <a:solidFill>
                  <a:schemeClr val="tx1"/>
                </a:solidFill>
              </a:rPr>
            </a:br>
            <a:r>
              <a:rPr lang="de-DE" altLang="en-US" sz="1800" b="0" dirty="0" smtClean="0">
                <a:solidFill>
                  <a:schemeClr val="tx1"/>
                </a:solidFill>
              </a:rPr>
              <a:t>  Pacht</a:t>
            </a:r>
          </a:p>
          <a:p>
            <a:pPr defTabSz="812800" eaLnBrk="1" hangingPunct="1">
              <a:lnSpc>
                <a:spcPct val="80000"/>
              </a:lnSpc>
              <a:buClr>
                <a:srgbClr val="004171"/>
              </a:buClr>
              <a:buFontTx/>
              <a:buChar char="•"/>
              <a:tabLst>
                <a:tab pos="452438" algn="l"/>
              </a:tabLst>
            </a:pPr>
            <a:endParaRPr lang="de-DE" altLang="en-US" sz="1800" b="0" dirty="0" smtClean="0">
              <a:solidFill>
                <a:schemeClr val="tx1"/>
              </a:solidFill>
            </a:endParaRPr>
          </a:p>
          <a:p>
            <a:pPr defTabSz="812800" eaLnBrk="1" hangingPunct="1">
              <a:lnSpc>
                <a:spcPct val="80000"/>
              </a:lnSpc>
              <a:buClr>
                <a:srgbClr val="004171"/>
              </a:buClr>
              <a:buFontTx/>
              <a:buChar char="•"/>
              <a:tabLst>
                <a:tab pos="452438" algn="l"/>
              </a:tabLst>
            </a:pPr>
            <a:r>
              <a:rPr lang="de-DE" altLang="en-US" sz="1800" b="0" dirty="0" smtClean="0">
                <a:solidFill>
                  <a:schemeClr val="tx1"/>
                </a:solidFill>
              </a:rPr>
              <a:t> Subsidiaritätsklausel § 21 Abs. 3 EStG</a:t>
            </a:r>
          </a:p>
          <a:p>
            <a:pPr marL="542925" lvl="1" defTabSz="812800" eaLnBrk="1" hangingPunct="1">
              <a:lnSpc>
                <a:spcPct val="80000"/>
              </a:lnSpc>
              <a:buClr>
                <a:srgbClr val="004171"/>
              </a:buClr>
              <a:buFontTx/>
              <a:buChar char="•"/>
              <a:tabLst>
                <a:tab pos="452438" algn="l"/>
              </a:tabLst>
            </a:pPr>
            <a:endParaRPr lang="de-DE" altLang="en-US" dirty="0" smtClean="0">
              <a:solidFill>
                <a:schemeClr val="tx1"/>
              </a:solidFill>
            </a:endParaRPr>
          </a:p>
        </p:txBody>
      </p:sp>
      <p:sp>
        <p:nvSpPr>
          <p:cNvPr id="16486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553CF46-A729-4EEC-B601-99395E46DBD7}" type="slidenum">
              <a:rPr lang="en-GB" altLang="en-US" sz="1000" smtClean="0">
                <a:solidFill>
                  <a:srgbClr val="0B1A40"/>
                </a:solidFill>
              </a:rPr>
              <a:pPr eaLnBrk="1" hangingPunct="1">
                <a:spcBef>
                  <a:spcPct val="0"/>
                </a:spcBef>
              </a:pPr>
              <a:t>138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r>
              <a:rPr lang="de-DE" altLang="en-US" smtClean="0"/>
              <a:t>Rechtsquellen und ihre Bindungswirkung</a:t>
            </a:r>
          </a:p>
        </p:txBody>
      </p:sp>
      <p:graphicFrame>
        <p:nvGraphicFramePr>
          <p:cNvPr id="1908774" name="Group 38"/>
          <p:cNvGraphicFramePr>
            <a:graphicFrameLocks noGrp="1"/>
          </p:cNvGraphicFramePr>
          <p:nvPr>
            <p:ph idx="1"/>
            <p:extLst>
              <p:ext uri="{D42A27DB-BD31-4B8C-83A1-F6EECF244321}">
                <p14:modId xmlns:p14="http://schemas.microsoft.com/office/powerpoint/2010/main" val="2471671905"/>
              </p:ext>
            </p:extLst>
          </p:nvPr>
        </p:nvGraphicFramePr>
        <p:xfrm>
          <a:off x="358775" y="1062038"/>
          <a:ext cx="8367713" cy="5249898"/>
        </p:xfrm>
        <a:graphic>
          <a:graphicData uri="http://schemas.openxmlformats.org/drawingml/2006/table">
            <a:tbl>
              <a:tblPr/>
              <a:tblGrid>
                <a:gridCol w="1591527"/>
                <a:gridCol w="2035143"/>
                <a:gridCol w="1766838"/>
                <a:gridCol w="1591527"/>
                <a:gridCol w="1382678"/>
              </a:tblGrid>
              <a:tr h="832064">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0"/>
                        </a:spcBef>
                        <a:spcAft>
                          <a:spcPct val="20000"/>
                        </a:spcAft>
                        <a:buClr>
                          <a:srgbClr val="004171"/>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Gesetze</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0"/>
                        </a:spcBef>
                        <a:spcAft>
                          <a:spcPct val="20000"/>
                        </a:spcAft>
                        <a:buClr>
                          <a:srgbClr val="004171"/>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Durchführungs-verordnungen</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0"/>
                        </a:spcBef>
                        <a:spcAft>
                          <a:spcPct val="20000"/>
                        </a:spcAft>
                        <a:buClr>
                          <a:srgbClr val="004171"/>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Recht-sprechung</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0"/>
                        </a:spcBef>
                        <a:spcAft>
                          <a:spcPct val="20000"/>
                        </a:spcAft>
                        <a:buClr>
                          <a:srgbClr val="004171"/>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Verwaltungs-anweisungen</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0"/>
                        </a:spcBef>
                        <a:spcAft>
                          <a:spcPct val="20000"/>
                        </a:spcAft>
                        <a:buClr>
                          <a:srgbClr val="004171"/>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Schrifttum</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B1AC"/>
                    </a:solidFill>
                  </a:tcPr>
                </a:tc>
              </a:tr>
              <a:tr h="336851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Allg. Steuer-gesetze (AO, BewG)</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Besondere Steuergesetze (EStG, KStG, ...)</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Zwingende Einhaltung durch Verwaltung, Gerichte und Steuerpflichtige</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EStDV, UStDV...</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Auf Grund gesetzlicher Ermächtigung kann die Finanzverwaltung Verordnungen erlas-sen.</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Rechtsnormcharakter</a:t>
                      </a:r>
                      <a:br>
                        <a:rPr kumimoji="0" lang="de-DE" altLang="en-US" sz="1400" b="0" i="0" u="none" strike="noStrike" cap="none" normalizeH="0" baseline="0" dirty="0" smtClean="0">
                          <a:ln>
                            <a:noFill/>
                          </a:ln>
                          <a:solidFill>
                            <a:srgbClr val="0B1A40"/>
                          </a:solidFill>
                          <a:effectLst/>
                          <a:latin typeface="Arial" charset="0"/>
                          <a:cs typeface="Arial" charset="0"/>
                        </a:rPr>
                      </a:br>
                      <a:r>
                        <a:rPr kumimoji="0" lang="de-DE" altLang="en-US" sz="1400" b="0" i="0" u="none" strike="noStrike" cap="none" normalizeH="0" baseline="0" dirty="0" smtClean="0">
                          <a:ln>
                            <a:noFill/>
                          </a:ln>
                          <a:solidFill>
                            <a:srgbClr val="0B1A40"/>
                          </a:solidFill>
                          <a:effectLst/>
                          <a:latin typeface="Arial" charset="0"/>
                          <a:cs typeface="Arial" charset="0"/>
                        </a:rPr>
                        <a:t>Art. 80 GG</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EU-Ebene: EuGH</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Bundesebene: </a:t>
                      </a:r>
                      <a:r>
                        <a:rPr kumimoji="0" lang="de-DE" altLang="en-US" sz="1400" b="0" i="0" u="none" strike="noStrike" cap="none" normalizeH="0" baseline="0" dirty="0" err="1" smtClean="0">
                          <a:ln>
                            <a:noFill/>
                          </a:ln>
                          <a:solidFill>
                            <a:srgbClr val="0B1A40"/>
                          </a:solidFill>
                          <a:effectLst/>
                          <a:latin typeface="Arial" charset="0"/>
                          <a:cs typeface="Arial" charset="0"/>
                        </a:rPr>
                        <a:t>BFH</a:t>
                      </a: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Länderebene: FG</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Gerichte </a:t>
                      </a:r>
                      <a:r>
                        <a:rPr kumimoji="0" lang="de-DE" altLang="en-US" sz="1400" b="0" i="0" u="none" strike="noStrike" cap="none" normalizeH="0" baseline="0" dirty="0" err="1" smtClean="0">
                          <a:ln>
                            <a:noFill/>
                          </a:ln>
                          <a:solidFill>
                            <a:srgbClr val="0B1A40"/>
                          </a:solidFill>
                          <a:effectLst/>
                          <a:latin typeface="Arial" charset="0"/>
                          <a:cs typeface="Arial" charset="0"/>
                        </a:rPr>
                        <a:t>entschei</a:t>
                      </a:r>
                      <a:r>
                        <a:rPr kumimoji="0" lang="de-DE" altLang="en-US" sz="1400" b="0" i="0" u="none" strike="noStrike" cap="none" normalizeH="0" baseline="0" dirty="0" smtClean="0">
                          <a:ln>
                            <a:noFill/>
                          </a:ln>
                          <a:solidFill>
                            <a:srgbClr val="0B1A40"/>
                          </a:solidFill>
                          <a:effectLst/>
                          <a:latin typeface="Arial" charset="0"/>
                          <a:cs typeface="Arial" charset="0"/>
                        </a:rPr>
                        <a:t>-den bei Streitig-</a:t>
                      </a:r>
                      <a:r>
                        <a:rPr kumimoji="0" lang="de-DE" altLang="en-US" sz="1400" b="0" i="0" u="none" strike="noStrike" cap="none" normalizeH="0" baseline="0" dirty="0" err="1" smtClean="0">
                          <a:ln>
                            <a:noFill/>
                          </a:ln>
                          <a:solidFill>
                            <a:srgbClr val="0B1A40"/>
                          </a:solidFill>
                          <a:effectLst/>
                          <a:latin typeface="Arial" charset="0"/>
                          <a:cs typeface="Arial" charset="0"/>
                        </a:rPr>
                        <a:t>keiten</a:t>
                      </a:r>
                      <a:r>
                        <a:rPr kumimoji="0" lang="de-DE" altLang="en-US" sz="1400" b="0" i="0" u="none" strike="noStrike" cap="none" normalizeH="0" baseline="0" dirty="0" smtClean="0">
                          <a:ln>
                            <a:noFill/>
                          </a:ln>
                          <a:solidFill>
                            <a:srgbClr val="0B1A40"/>
                          </a:solidFill>
                          <a:effectLst/>
                          <a:latin typeface="Arial" charset="0"/>
                          <a:cs typeface="Arial" charset="0"/>
                        </a:rPr>
                        <a:t> in Steuer-angelegenheiten</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500" b="0" i="0" u="none" strike="noStrike" cap="none" normalizeH="0" baseline="0" dirty="0" smtClean="0">
                        <a:ln>
                          <a:noFill/>
                        </a:ln>
                        <a:solidFill>
                          <a:srgbClr val="0B1A40"/>
                        </a:solidFill>
                        <a:effectLst/>
                        <a:latin typeface="Arial" charset="0"/>
                        <a:cs typeface="Arial" charset="0"/>
                      </a:endParaRP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err="1" smtClean="0">
                          <a:ln>
                            <a:noFill/>
                          </a:ln>
                          <a:solidFill>
                            <a:srgbClr val="0B1A40"/>
                          </a:solidFill>
                          <a:effectLst/>
                          <a:latin typeface="Arial" charset="0"/>
                          <a:cs typeface="Arial" charset="0"/>
                        </a:rPr>
                        <a:t>BMF</a:t>
                      </a:r>
                      <a:r>
                        <a:rPr kumimoji="0" lang="de-DE" altLang="en-US" sz="1400" b="0" i="0" u="none" strike="noStrike" cap="none" normalizeH="0" baseline="0" dirty="0" smtClean="0">
                          <a:ln>
                            <a:noFill/>
                          </a:ln>
                          <a:solidFill>
                            <a:srgbClr val="0B1A40"/>
                          </a:solidFill>
                          <a:effectLst/>
                          <a:latin typeface="Arial" charset="0"/>
                          <a:cs typeface="Arial" charset="0"/>
                        </a:rPr>
                        <a:t>-Schreiben</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Richtlinien (EStR, UStR...)</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err="1" smtClean="0">
                          <a:ln>
                            <a:noFill/>
                          </a:ln>
                          <a:solidFill>
                            <a:srgbClr val="0B1A40"/>
                          </a:solidFill>
                          <a:effectLst/>
                          <a:latin typeface="Arial" charset="0"/>
                          <a:cs typeface="Arial" charset="0"/>
                        </a:rPr>
                        <a:t>Dienstanweisun</a:t>
                      </a:r>
                      <a:r>
                        <a:rPr kumimoji="0" lang="de-DE" altLang="en-US" sz="1400" b="0" i="0" u="none" strike="noStrike" cap="none" normalizeH="0" baseline="0" dirty="0" smtClean="0">
                          <a:ln>
                            <a:noFill/>
                          </a:ln>
                          <a:solidFill>
                            <a:srgbClr val="0B1A40"/>
                          </a:solidFill>
                          <a:effectLst/>
                          <a:latin typeface="Arial" charset="0"/>
                          <a:cs typeface="Arial" charset="0"/>
                        </a:rPr>
                        <a:t>-gen einer übergeordneten Behörde</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500" b="0" i="0" u="none" strike="noStrike" cap="none" normalizeH="0" baseline="0" dirty="0" smtClean="0">
                        <a:ln>
                          <a:noFill/>
                        </a:ln>
                        <a:solidFill>
                          <a:srgbClr val="0B1A40"/>
                        </a:solidFill>
                        <a:effectLst/>
                        <a:latin typeface="Arial" charset="0"/>
                        <a:cs typeface="Arial" charset="0"/>
                      </a:endParaRP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Kommentare</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Ausätze in Fachzeitschrift</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400" b="0" i="0" u="none" strike="noStrike" cap="none" normalizeH="0" baseline="0" dirty="0" smtClean="0">
                        <a:ln>
                          <a:noFill/>
                        </a:ln>
                        <a:solidFill>
                          <a:srgbClr val="0B1A40"/>
                        </a:solidFill>
                        <a:effectLst/>
                        <a:latin typeface="Arial" charset="0"/>
                        <a:cs typeface="Arial" charset="0"/>
                      </a:endParaRPr>
                    </a:p>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400" b="0" i="0" u="none" strike="noStrike" cap="none" normalizeH="0" baseline="0" dirty="0" smtClean="0">
                          <a:ln>
                            <a:noFill/>
                          </a:ln>
                          <a:solidFill>
                            <a:srgbClr val="0B1A40"/>
                          </a:solidFill>
                          <a:effectLst/>
                          <a:latin typeface="Arial" charset="0"/>
                          <a:cs typeface="Arial" charset="0"/>
                        </a:rPr>
                        <a:t>Hilfsfunktion bei der Auslegung steuerlicher Normen</a:t>
                      </a:r>
                    </a:p>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500" b="0" i="0" u="none" strike="noStrike" cap="none" normalizeH="0" baseline="0" dirty="0" smtClean="0">
                        <a:ln>
                          <a:noFill/>
                        </a:ln>
                        <a:solidFill>
                          <a:srgbClr val="0B1A40"/>
                        </a:solidFill>
                        <a:effectLst/>
                        <a:latin typeface="Arial" charset="0"/>
                        <a:cs typeface="Arial" charset="0"/>
                      </a:endParaRP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049287">
                <a:tc gridSpan="2">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500" b="1" i="0" u="none" strike="noStrike" cap="none" normalizeH="0" baseline="0" dirty="0" smtClean="0">
                          <a:ln>
                            <a:noFill/>
                          </a:ln>
                          <a:solidFill>
                            <a:srgbClr val="0B1A40"/>
                          </a:solidFill>
                          <a:effectLst/>
                          <a:latin typeface="Arial" charset="0"/>
                          <a:cs typeface="Arial" charset="0"/>
                        </a:rPr>
                        <a:t>Gesetze und </a:t>
                      </a:r>
                      <a:r>
                        <a:rPr kumimoji="0" lang="de-DE" altLang="en-US" sz="1500" b="1" i="0" u="none" strike="noStrike" cap="none" normalizeH="0" baseline="0" dirty="0" err="1" smtClean="0">
                          <a:ln>
                            <a:noFill/>
                          </a:ln>
                          <a:solidFill>
                            <a:srgbClr val="0B1A40"/>
                          </a:solidFill>
                          <a:effectLst/>
                          <a:latin typeface="Arial" charset="0"/>
                          <a:cs typeface="Arial" charset="0"/>
                        </a:rPr>
                        <a:t>Durchführungsver</a:t>
                      </a:r>
                      <a:r>
                        <a:rPr kumimoji="0" lang="de-DE" altLang="en-US" sz="1500" b="1" i="0" u="none" strike="noStrike" cap="none" normalizeH="0" baseline="0" dirty="0" smtClean="0">
                          <a:ln>
                            <a:noFill/>
                          </a:ln>
                          <a:solidFill>
                            <a:srgbClr val="0B1A40"/>
                          </a:solidFill>
                          <a:effectLst/>
                          <a:latin typeface="Arial" charset="0"/>
                          <a:cs typeface="Arial" charset="0"/>
                        </a:rPr>
                        <a:t>-ordnungen sind Recht und binden daher Gerichte und Finanzverwaltung</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endParaRPr kumimoji="0" lang="de-DE" altLang="en-US" sz="1500" b="0" i="0" u="none" strike="noStrike" cap="none" normalizeH="0" baseline="0" smtClean="0">
                        <a:ln>
                          <a:noFill/>
                        </a:ln>
                        <a:solidFill>
                          <a:srgbClr val="0B1A40"/>
                        </a:solidFill>
                        <a:effectLst/>
                        <a:latin typeface="Arial" charset="0"/>
                        <a:cs typeface="Arial" charset="0"/>
                      </a:endParaRP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500" b="1" i="0" u="none" strike="noStrike" cap="none" normalizeH="0" baseline="0" smtClean="0">
                          <a:ln>
                            <a:noFill/>
                          </a:ln>
                          <a:solidFill>
                            <a:srgbClr val="0B1A40"/>
                          </a:solidFill>
                          <a:effectLst/>
                          <a:latin typeface="Arial" charset="0"/>
                          <a:cs typeface="Arial" charset="0"/>
                        </a:rPr>
                        <a:t>Binden ausschließlich die Finanz-verwaltung</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rgbClr val="004171"/>
                        </a:buClr>
                        <a:buSzTx/>
                        <a:buFontTx/>
                        <a:buNone/>
                        <a:tabLst/>
                      </a:pPr>
                      <a:r>
                        <a:rPr kumimoji="0" lang="de-DE" altLang="en-US" sz="1500" b="1" i="0" u="none" strike="noStrike" cap="none" normalizeH="0" baseline="0" smtClean="0">
                          <a:ln>
                            <a:noFill/>
                          </a:ln>
                          <a:solidFill>
                            <a:srgbClr val="0B1A40"/>
                          </a:solidFill>
                          <a:effectLst/>
                          <a:latin typeface="Arial" charset="0"/>
                          <a:cs typeface="Arial" charset="0"/>
                        </a:rPr>
                        <a:t>Keine Bindungs-wirkung</a:t>
                      </a:r>
                    </a:p>
                  </a:txBody>
                  <a:tcPr marL="82635" marR="826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E95B2F8-1AD8-4541-8550-7CADF17EE252}" type="slidenum">
              <a:rPr lang="en-GB" altLang="en-US" sz="1000" smtClean="0">
                <a:solidFill>
                  <a:srgbClr val="0B1A40"/>
                </a:solidFill>
              </a:rPr>
              <a:pPr eaLnBrk="1" hangingPunct="1">
                <a:spcBef>
                  <a:spcPct val="0"/>
                </a:spcBef>
              </a:pPr>
              <a:t>13</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Einkünfte aus Vermietung / Verpachtung (§ 21 EStG)</a:t>
            </a:r>
          </a:p>
        </p:txBody>
      </p:sp>
      <p:sp>
        <p:nvSpPr>
          <p:cNvPr id="165891" name="Rectangle 3"/>
          <p:cNvSpPr>
            <a:spLocks noGrp="1"/>
          </p:cNvSpPr>
          <p:nvPr>
            <p:ph idx="1"/>
          </p:nvPr>
        </p:nvSpPr>
        <p:spPr>
          <a:xfrm>
            <a:off x="358775" y="1062038"/>
            <a:ext cx="8367713" cy="5175250"/>
          </a:xfrm>
        </p:spPr>
        <p:txBody>
          <a:bodyPr lIns="91440" tIns="45720" rIns="91440" bIns="45720"/>
          <a:lstStyle/>
          <a:p>
            <a:pPr marL="342900" indent="-342900" defTabSz="812800" eaLnBrk="1" hangingPunct="1">
              <a:lnSpc>
                <a:spcPct val="80000"/>
              </a:lnSpc>
              <a:tabLst>
                <a:tab pos="812800" algn="l"/>
              </a:tabLst>
            </a:pPr>
            <a:r>
              <a:rPr lang="de-DE" altLang="en-US" sz="1800" smtClean="0"/>
              <a:t>Wirtschaftsgüter:</a:t>
            </a:r>
          </a:p>
        </p:txBody>
      </p:sp>
      <p:sp>
        <p:nvSpPr>
          <p:cNvPr id="16589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EB47A1F-066E-4E9B-BAB6-4221EF085D50}" type="slidenum">
              <a:rPr lang="en-GB" altLang="en-US" sz="1000" smtClean="0">
                <a:solidFill>
                  <a:srgbClr val="0B1A40"/>
                </a:solidFill>
              </a:rPr>
              <a:pPr eaLnBrk="1" hangingPunct="1">
                <a:spcBef>
                  <a:spcPct val="0"/>
                </a:spcBef>
              </a:pPr>
              <a:t>139</a:t>
            </a:fld>
            <a:endParaRPr lang="en-GB" altLang="en-US" sz="1000" smtClean="0">
              <a:solidFill>
                <a:srgbClr val="0B1A40"/>
              </a:solidFill>
            </a:endParaRPr>
          </a:p>
        </p:txBody>
      </p:sp>
      <p:sp>
        <p:nvSpPr>
          <p:cNvPr id="165893" name="Text Box 4"/>
          <p:cNvSpPr txBox="1">
            <a:spLocks noChangeArrowheads="1"/>
          </p:cNvSpPr>
          <p:nvPr/>
        </p:nvSpPr>
        <p:spPr bwMode="auto">
          <a:xfrm>
            <a:off x="381000" y="1752600"/>
            <a:ext cx="2362200" cy="685800"/>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a:solidFill>
                  <a:schemeClr val="bg1"/>
                </a:solidFill>
              </a:rPr>
              <a:t>Unbewegliches Vermögen</a:t>
            </a:r>
          </a:p>
        </p:txBody>
      </p:sp>
      <p:sp>
        <p:nvSpPr>
          <p:cNvPr id="165894" name="Text Box 5"/>
          <p:cNvSpPr txBox="1">
            <a:spLocks noChangeArrowheads="1"/>
          </p:cNvSpPr>
          <p:nvPr/>
        </p:nvSpPr>
        <p:spPr bwMode="auto">
          <a:xfrm>
            <a:off x="381000" y="2819400"/>
            <a:ext cx="2362200" cy="685800"/>
          </a:xfrm>
          <a:prstGeom prst="rect">
            <a:avLst/>
          </a:prstGeom>
          <a:solidFill>
            <a:srgbClr val="00417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a:solidFill>
                  <a:schemeClr val="bg1"/>
                </a:solidFill>
              </a:rPr>
              <a:t>Sachinbegriffe und Rechte</a:t>
            </a:r>
          </a:p>
        </p:txBody>
      </p:sp>
      <p:sp>
        <p:nvSpPr>
          <p:cNvPr id="165895" name="Text Box 6"/>
          <p:cNvSpPr txBox="1">
            <a:spLocks noChangeArrowheads="1"/>
          </p:cNvSpPr>
          <p:nvPr/>
        </p:nvSpPr>
        <p:spPr bwMode="auto">
          <a:xfrm>
            <a:off x="381000" y="4267200"/>
            <a:ext cx="2362200" cy="674688"/>
          </a:xfrm>
          <a:prstGeom prst="rect">
            <a:avLst/>
          </a:prstGeom>
          <a:solidFill>
            <a:srgbClr val="00417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noProof="1">
                <a:solidFill>
                  <a:schemeClr val="bg1"/>
                </a:solidFill>
              </a:rPr>
              <a:t>Veräußerung</a:t>
            </a:r>
            <a:r>
              <a:rPr lang="de-DE" altLang="en-US" sz="1800" b="1">
                <a:solidFill>
                  <a:schemeClr val="bg1"/>
                </a:solidFill>
              </a:rPr>
              <a:t/>
            </a:r>
            <a:br>
              <a:rPr lang="de-DE" altLang="en-US" sz="1800" b="1">
                <a:solidFill>
                  <a:schemeClr val="bg1"/>
                </a:solidFill>
              </a:rPr>
            </a:br>
            <a:endParaRPr lang="de-DE" altLang="en-US" sz="1800" b="1">
              <a:solidFill>
                <a:schemeClr val="bg1"/>
              </a:solidFill>
            </a:endParaRPr>
          </a:p>
        </p:txBody>
      </p:sp>
      <p:sp>
        <p:nvSpPr>
          <p:cNvPr id="165896" name="Text Box 7"/>
          <p:cNvSpPr txBox="1">
            <a:spLocks noChangeArrowheads="1"/>
          </p:cNvSpPr>
          <p:nvPr/>
        </p:nvSpPr>
        <p:spPr bwMode="auto">
          <a:xfrm>
            <a:off x="2914650" y="5389563"/>
            <a:ext cx="5257800" cy="63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80000"/>
              </a:lnSpc>
              <a:spcBef>
                <a:spcPct val="50000"/>
              </a:spcBef>
            </a:pPr>
            <a:r>
              <a:rPr lang="de-DE" altLang="en-US" sz="1800"/>
              <a:t>Keine beweglichen Sachen aus dem PV!</a:t>
            </a:r>
          </a:p>
          <a:p>
            <a:pPr eaLnBrk="1" hangingPunct="1">
              <a:lnSpc>
                <a:spcPct val="80000"/>
              </a:lnSpc>
              <a:spcBef>
                <a:spcPct val="50000"/>
              </a:spcBef>
            </a:pPr>
            <a:r>
              <a:rPr lang="de-DE" altLang="en-US" sz="1800">
                <a:solidFill>
                  <a:schemeClr val="tx1"/>
                </a:solidFill>
                <a:sym typeface="Wingdings" pitchFamily="2" charset="2"/>
              </a:rPr>
              <a:t>      § 22 Nr. 3 EStG</a:t>
            </a:r>
            <a:endParaRPr lang="de-DE" altLang="en-US" sz="1800">
              <a:solidFill>
                <a:schemeClr val="tx1"/>
              </a:solidFill>
            </a:endParaRPr>
          </a:p>
        </p:txBody>
      </p:sp>
      <p:sp>
        <p:nvSpPr>
          <p:cNvPr id="165897" name="Text Box 8"/>
          <p:cNvSpPr txBox="1">
            <a:spLocks noChangeArrowheads="1"/>
          </p:cNvSpPr>
          <p:nvPr/>
        </p:nvSpPr>
        <p:spPr bwMode="auto">
          <a:xfrm>
            <a:off x="2895600" y="1676400"/>
            <a:ext cx="5943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2400">
              <a:solidFill>
                <a:schemeClr val="tx1"/>
              </a:solidFill>
            </a:endParaRPr>
          </a:p>
        </p:txBody>
      </p:sp>
      <p:sp>
        <p:nvSpPr>
          <p:cNvPr id="165898" name="Text Box 9"/>
          <p:cNvSpPr txBox="1">
            <a:spLocks noChangeArrowheads="1"/>
          </p:cNvSpPr>
          <p:nvPr/>
        </p:nvSpPr>
        <p:spPr bwMode="auto">
          <a:xfrm>
            <a:off x="2895600" y="1905000"/>
            <a:ext cx="594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Grundstücke, Gebäude, Gebäudeteile</a:t>
            </a:r>
          </a:p>
        </p:txBody>
      </p:sp>
      <p:sp>
        <p:nvSpPr>
          <p:cNvPr id="165899" name="Text Box 10"/>
          <p:cNvSpPr txBox="1">
            <a:spLocks noChangeArrowheads="1"/>
          </p:cNvSpPr>
          <p:nvPr/>
        </p:nvSpPr>
        <p:spPr bwMode="auto">
          <a:xfrm>
            <a:off x="2895600" y="2743200"/>
            <a:ext cx="6248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800100" indent="-342900" eaLnBrk="0" hangingPunct="0">
              <a:spcBef>
                <a:spcPct val="20000"/>
              </a:spcBef>
              <a:buClr>
                <a:srgbClr val="00A5D9"/>
              </a:buClr>
              <a:defRPr sz="2000">
                <a:solidFill>
                  <a:schemeClr val="tx1"/>
                </a:solidFill>
                <a:latin typeface="Arial" pitchFamily="34" charset="0"/>
                <a:cs typeface="Arial" pitchFamily="34" charset="0"/>
              </a:defRPr>
            </a:lvl2pPr>
            <a:lvl3pPr marL="1257300" indent="-3429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14500" indent="-3429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71700" indent="-3429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6289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861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433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40005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Clr>
                <a:srgbClr val="004171"/>
              </a:buClr>
              <a:buFontTx/>
              <a:buAutoNum type="alphaLcParenR"/>
            </a:pPr>
            <a:r>
              <a:rPr lang="de-DE" altLang="en-US" sz="1800">
                <a:solidFill>
                  <a:schemeClr val="tx1"/>
                </a:solidFill>
              </a:rPr>
              <a:t>Bewegliches Betriebsvermögen als Ganzes</a:t>
            </a:r>
          </a:p>
          <a:p>
            <a:pPr eaLnBrk="1" hangingPunct="1">
              <a:spcBef>
                <a:spcPct val="50000"/>
              </a:spcBef>
              <a:buClr>
                <a:srgbClr val="004171"/>
              </a:buClr>
              <a:buFontTx/>
              <a:buAutoNum type="alphaLcParenR"/>
            </a:pPr>
            <a:r>
              <a:rPr lang="de-DE" altLang="en-US" sz="1800">
                <a:solidFill>
                  <a:schemeClr val="tx1"/>
                </a:solidFill>
              </a:rPr>
              <a:t>Zeitlich begrenzte Überlassung von schriftstellerischen, künstlerischen und gewerblichen Rechten</a:t>
            </a:r>
          </a:p>
        </p:txBody>
      </p:sp>
      <p:sp>
        <p:nvSpPr>
          <p:cNvPr id="165900" name="Text Box 11"/>
          <p:cNvSpPr txBox="1">
            <a:spLocks noChangeArrowheads="1"/>
          </p:cNvSpPr>
          <p:nvPr/>
        </p:nvSpPr>
        <p:spPr bwMode="auto">
          <a:xfrm>
            <a:off x="2895600" y="4191000"/>
            <a:ext cx="61722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Erlöse aus der Abtretung von Miet- und Pachtzinsforderungen</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p:txBody>
          <a:bodyPr lIns="91440" tIns="45720" rIns="91440" bIns="45720" anchor="ctr"/>
          <a:lstStyle/>
          <a:p>
            <a:pPr eaLnBrk="1" hangingPunct="1"/>
            <a:r>
              <a:rPr lang="de-DE" altLang="en-US" smtClean="0"/>
              <a:t>Einkünfte aus der Vermietung von Gebäuden</a:t>
            </a:r>
          </a:p>
        </p:txBody>
      </p:sp>
      <p:sp>
        <p:nvSpPr>
          <p:cNvPr id="166915" name="Rectangle 3"/>
          <p:cNvSpPr>
            <a:spLocks noGrp="1"/>
          </p:cNvSpPr>
          <p:nvPr>
            <p:ph idx="1"/>
          </p:nvPr>
        </p:nvSpPr>
        <p:spPr>
          <a:xfrm>
            <a:off x="358775" y="1062038"/>
            <a:ext cx="8367713" cy="5175250"/>
          </a:xfrm>
        </p:spPr>
        <p:txBody>
          <a:bodyPr lIns="91440" tIns="45720" rIns="91440" bIns="45720"/>
          <a:lstStyle/>
          <a:p>
            <a:pPr eaLnBrk="1" hangingPunct="1"/>
            <a:r>
              <a:rPr lang="de-DE" altLang="en-US" sz="1800" smtClean="0"/>
              <a:t>Einnahmen: </a:t>
            </a:r>
            <a:r>
              <a:rPr lang="de-DE" altLang="en-US" sz="1800" smtClean="0">
                <a:solidFill>
                  <a:schemeClr val="tx1"/>
                </a:solidFill>
              </a:rPr>
              <a:t>Mieteinnahmen einschl. Nebenkosten</a:t>
            </a:r>
          </a:p>
          <a:p>
            <a:pPr eaLnBrk="1" hangingPunct="1"/>
            <a:r>
              <a:rPr lang="de-DE" altLang="en-US" sz="1800" smtClean="0"/>
              <a:t>Werbungskosten:</a:t>
            </a:r>
          </a:p>
          <a:p>
            <a:pPr marL="539750" lvl="2" indent="-536575" eaLnBrk="1" hangingPunct="1">
              <a:buClr>
                <a:srgbClr val="004171"/>
              </a:buClr>
              <a:buFont typeface="Arial" pitchFamily="34" charset="0"/>
              <a:buChar char="•"/>
            </a:pPr>
            <a:r>
              <a:rPr lang="de-DE" altLang="en-US" sz="1800" smtClean="0"/>
              <a:t>Schuldzinsen § 9 Abs. 1 Nr. 1 EStG</a:t>
            </a:r>
          </a:p>
          <a:p>
            <a:pPr marL="539750" lvl="2" indent="-536575" eaLnBrk="1" hangingPunct="1">
              <a:buClr>
                <a:srgbClr val="004171"/>
              </a:buClr>
              <a:buFont typeface="Arial" pitchFamily="34" charset="0"/>
              <a:buChar char="•"/>
            </a:pPr>
            <a:r>
              <a:rPr lang="de-DE" altLang="en-US" sz="1800" smtClean="0"/>
              <a:t>Absetzung für Abnutzung:</a:t>
            </a:r>
          </a:p>
          <a:p>
            <a:pPr marL="806450" lvl="3" eaLnBrk="1" hangingPunct="1">
              <a:buClr>
                <a:srgbClr val="004171"/>
              </a:buClr>
              <a:buFontTx/>
              <a:buChar char="•"/>
            </a:pPr>
            <a:r>
              <a:rPr lang="de-DE" altLang="en-US" sz="1800" smtClean="0"/>
              <a:t>Lineare AfA gem. § 7 Abs. 4 EStG</a:t>
            </a:r>
          </a:p>
          <a:p>
            <a:pPr marL="806450" lvl="3" eaLnBrk="1" hangingPunct="1">
              <a:buClr>
                <a:srgbClr val="004171"/>
              </a:buClr>
              <a:buFontTx/>
              <a:buChar char="•"/>
            </a:pPr>
            <a:r>
              <a:rPr lang="de-DE" altLang="en-US" sz="1800" smtClean="0"/>
              <a:t>Erhöhte Absetzungen (Denkmalschutz-, Sanierungs-AfA) gem. </a:t>
            </a:r>
            <a:br>
              <a:rPr lang="de-DE" altLang="en-US" sz="1800" smtClean="0"/>
            </a:br>
            <a:r>
              <a:rPr lang="de-DE" altLang="en-US" sz="1800" smtClean="0"/>
              <a:t>§§ 7h, 7i EStG</a:t>
            </a:r>
          </a:p>
          <a:p>
            <a:pPr marL="539750" lvl="2" indent="-536575" eaLnBrk="1" hangingPunct="1">
              <a:buClr>
                <a:srgbClr val="004171"/>
              </a:buClr>
              <a:buFont typeface="Arial" pitchFamily="34" charset="0"/>
              <a:buChar char="•"/>
            </a:pPr>
            <a:r>
              <a:rPr lang="de-DE" altLang="en-US" sz="1800" smtClean="0"/>
              <a:t>Sonstige Nebenkosten</a:t>
            </a:r>
          </a:p>
          <a:p>
            <a:pPr marL="806450" lvl="3" eaLnBrk="1" hangingPunct="1">
              <a:buClr>
                <a:srgbClr val="004171"/>
              </a:buClr>
              <a:buFontTx/>
              <a:buChar char="•"/>
            </a:pPr>
            <a:r>
              <a:rPr lang="de-DE" altLang="en-US" sz="1800" smtClean="0"/>
              <a:t>Grundsteuer</a:t>
            </a:r>
          </a:p>
          <a:p>
            <a:pPr marL="806450" lvl="3" eaLnBrk="1" hangingPunct="1">
              <a:buClr>
                <a:srgbClr val="004171"/>
              </a:buClr>
              <a:buFontTx/>
              <a:buChar char="•"/>
            </a:pPr>
            <a:r>
              <a:rPr lang="de-DE" altLang="en-US" sz="1800" smtClean="0"/>
              <a:t>Hausverwaltung</a:t>
            </a:r>
          </a:p>
          <a:p>
            <a:pPr marL="806450" lvl="3" eaLnBrk="1" hangingPunct="1">
              <a:buClr>
                <a:srgbClr val="004171"/>
              </a:buClr>
              <a:buFontTx/>
              <a:buChar char="•"/>
            </a:pPr>
            <a:r>
              <a:rPr lang="de-DE" altLang="en-US" sz="1800" smtClean="0"/>
              <a:t>Gebäudeversicherung etc.</a:t>
            </a:r>
          </a:p>
          <a:p>
            <a:pPr marL="806450" lvl="3" eaLnBrk="1" hangingPunct="1">
              <a:buClr>
                <a:srgbClr val="004171"/>
              </a:buClr>
              <a:buFontTx/>
              <a:buChar char="•"/>
            </a:pPr>
            <a:endParaRPr lang="de-DE" altLang="en-US" smtClean="0"/>
          </a:p>
        </p:txBody>
      </p:sp>
      <p:sp>
        <p:nvSpPr>
          <p:cNvPr id="16691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D48828C-C5AD-41CC-963A-78F554A8B48E}" type="slidenum">
              <a:rPr lang="en-GB" altLang="en-US" sz="1000" smtClean="0">
                <a:solidFill>
                  <a:srgbClr val="0B1A40"/>
                </a:solidFill>
              </a:rPr>
              <a:pPr eaLnBrk="1" hangingPunct="1">
                <a:spcBef>
                  <a:spcPct val="0"/>
                </a:spcBef>
              </a:pPr>
              <a:t>140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p:txBody>
          <a:bodyPr lIns="91440" tIns="45720" rIns="91440" bIns="45720" anchor="ctr"/>
          <a:lstStyle/>
          <a:p>
            <a:pPr eaLnBrk="1" hangingPunct="1"/>
            <a:r>
              <a:rPr lang="de-DE" altLang="en-US" smtClean="0"/>
              <a:t>Gebäude-Abschreibung</a:t>
            </a:r>
          </a:p>
        </p:txBody>
      </p:sp>
      <p:sp>
        <p:nvSpPr>
          <p:cNvPr id="152580" name="Rectangle 3"/>
          <p:cNvSpPr>
            <a:spLocks noGrp="1"/>
          </p:cNvSpPr>
          <p:nvPr>
            <p:ph idx="1"/>
          </p:nvPr>
        </p:nvSpPr>
        <p:spPr>
          <a:xfrm>
            <a:off x="358775" y="1062038"/>
            <a:ext cx="8367713" cy="5175250"/>
          </a:xfrm>
        </p:spPr>
        <p:txBody>
          <a:bodyPr lIns="91440" tIns="45720" rIns="91440" bIns="45720"/>
          <a:lstStyle/>
          <a:p>
            <a:pPr marL="288925" lvl="2" indent="-285750" eaLnBrk="1" hangingPunct="1">
              <a:buClr>
                <a:srgbClr val="004171"/>
              </a:buClr>
              <a:buFont typeface="Arial" pitchFamily="34" charset="0"/>
              <a:buChar char="•"/>
              <a:defRPr/>
            </a:pPr>
            <a:r>
              <a:rPr lang="de-DE" altLang="en-US" sz="1800" dirty="0" smtClean="0"/>
              <a:t>Lineare AfA gem. § 7 Abs. 4 EStG:</a:t>
            </a:r>
          </a:p>
          <a:p>
            <a:pPr marL="539750" lvl="2" indent="-536575" eaLnBrk="1" hangingPunct="1">
              <a:buClr>
                <a:schemeClr val="accent3"/>
              </a:buClr>
              <a:defRPr/>
            </a:pPr>
            <a:endParaRPr lang="de-DE" altLang="en-US" sz="1800" dirty="0" smtClean="0"/>
          </a:p>
          <a:p>
            <a:pPr marL="896938" lvl="3" eaLnBrk="1" hangingPunct="1">
              <a:buClr>
                <a:srgbClr val="004171"/>
              </a:buClr>
              <a:buFontTx/>
              <a:buChar char="•"/>
              <a:defRPr/>
            </a:pPr>
            <a:r>
              <a:rPr lang="de-DE" altLang="en-US" sz="1800" dirty="0" smtClean="0"/>
              <a:t>Normalfall: 2 %</a:t>
            </a:r>
          </a:p>
          <a:p>
            <a:pPr marL="896938" lvl="3" eaLnBrk="1" hangingPunct="1">
              <a:buClr>
                <a:srgbClr val="004171"/>
              </a:buClr>
              <a:buFontTx/>
              <a:buChar char="•"/>
              <a:defRPr/>
            </a:pPr>
            <a:endParaRPr lang="de-DE" altLang="en-US" sz="1800" dirty="0" smtClean="0"/>
          </a:p>
          <a:p>
            <a:pPr marL="896938" lvl="3" eaLnBrk="1" hangingPunct="1">
              <a:buClr>
                <a:srgbClr val="004171"/>
              </a:buClr>
              <a:buFontTx/>
              <a:buChar char="•"/>
              <a:defRPr/>
            </a:pPr>
            <a:r>
              <a:rPr lang="de-DE" altLang="en-US" sz="1800" dirty="0" smtClean="0"/>
              <a:t>Altbauten (vor 1925): 2,5 %</a:t>
            </a:r>
          </a:p>
          <a:p>
            <a:pPr marL="896938" lvl="3" eaLnBrk="1" hangingPunct="1">
              <a:buClr>
                <a:srgbClr val="004171"/>
              </a:buClr>
              <a:buFontTx/>
              <a:buChar char="•"/>
              <a:defRPr/>
            </a:pPr>
            <a:endParaRPr lang="de-DE" altLang="en-US" sz="1800" dirty="0" smtClean="0"/>
          </a:p>
          <a:p>
            <a:pPr marL="896938" lvl="3" eaLnBrk="1" hangingPunct="1">
              <a:buClr>
                <a:srgbClr val="004171"/>
              </a:buClr>
              <a:buFontTx/>
              <a:buChar char="•"/>
              <a:defRPr/>
            </a:pPr>
            <a:r>
              <a:rPr lang="de-DE" altLang="en-US" sz="1800" dirty="0" smtClean="0"/>
              <a:t>Betriebsgebäude: 3 %</a:t>
            </a:r>
          </a:p>
          <a:p>
            <a:pPr lvl="1" eaLnBrk="1" hangingPunct="1">
              <a:buClr>
                <a:srgbClr val="004171"/>
              </a:buClr>
              <a:buFontTx/>
              <a:buChar char="•"/>
              <a:defRPr/>
            </a:pPr>
            <a:endParaRPr lang="de-DE" altLang="en-US" dirty="0" smtClean="0"/>
          </a:p>
        </p:txBody>
      </p:sp>
      <p:sp>
        <p:nvSpPr>
          <p:cNvPr id="16794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9EC2329-1A4D-4BB8-9949-EA23C7B0EC45}" type="slidenum">
              <a:rPr lang="en-GB" altLang="en-US" sz="1000" smtClean="0">
                <a:solidFill>
                  <a:srgbClr val="0B1A40"/>
                </a:solidFill>
              </a:rPr>
              <a:pPr eaLnBrk="1" hangingPunct="1">
                <a:spcBef>
                  <a:spcPct val="0"/>
                </a:spcBef>
              </a:pPr>
              <a:t>141</a:t>
            </a:fld>
            <a:endParaRPr lang="en-GB" altLang="en-US" sz="1000" smtClean="0">
              <a:solidFill>
                <a:srgbClr val="0B1A40"/>
              </a:solidFill>
            </a:endParaRPr>
          </a:p>
        </p:txBody>
      </p:sp>
      <p:sp>
        <p:nvSpPr>
          <p:cNvPr id="167941" name="Text Box 4"/>
          <p:cNvSpPr txBox="1">
            <a:spLocks noChangeArrowheads="1"/>
          </p:cNvSpPr>
          <p:nvPr/>
        </p:nvSpPr>
        <p:spPr bwMode="auto">
          <a:xfrm>
            <a:off x="395288" y="3500438"/>
            <a:ext cx="8355012" cy="350837"/>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a:solidFill>
                  <a:schemeClr val="bg1"/>
                </a:solidFill>
              </a:rPr>
              <a:t>Abgrenzung Erhaltungs- u. Herstellungsaufwand, § 6 I Nr. 1a EStG</a:t>
            </a:r>
            <a:endParaRPr lang="de-DE" altLang="en-US" sz="2000">
              <a:solidFill>
                <a:srgbClr val="A10724"/>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p:txBody>
          <a:bodyPr lIns="91440" tIns="45720" rIns="91440" bIns="45720" anchor="ctr"/>
          <a:lstStyle/>
          <a:p>
            <a:pPr eaLnBrk="1" hangingPunct="1"/>
            <a:r>
              <a:rPr lang="de-DE" altLang="en-US" smtClean="0"/>
              <a:t>Sonstige Einkünfte (§ 22 EStG)</a:t>
            </a:r>
          </a:p>
        </p:txBody>
      </p:sp>
      <p:sp>
        <p:nvSpPr>
          <p:cNvPr id="16896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2ED16AA-642F-442F-9917-247CD4AFD54A}" type="slidenum">
              <a:rPr lang="en-GB" altLang="en-US" sz="1000" smtClean="0">
                <a:solidFill>
                  <a:srgbClr val="0B1A40"/>
                </a:solidFill>
              </a:rPr>
              <a:pPr eaLnBrk="1" hangingPunct="1">
                <a:spcBef>
                  <a:spcPct val="0"/>
                </a:spcBef>
              </a:pPr>
              <a:t>142</a:t>
            </a:fld>
            <a:endParaRPr lang="en-GB" altLang="en-US" sz="1000" smtClean="0">
              <a:solidFill>
                <a:srgbClr val="0B1A40"/>
              </a:solidFill>
            </a:endParaRPr>
          </a:p>
        </p:txBody>
      </p:sp>
      <p:sp>
        <p:nvSpPr>
          <p:cNvPr id="168964" name="Text Box 3"/>
          <p:cNvSpPr txBox="1">
            <a:spLocks noChangeArrowheads="1"/>
          </p:cNvSpPr>
          <p:nvPr/>
        </p:nvSpPr>
        <p:spPr bwMode="auto">
          <a:xfrm>
            <a:off x="3505200" y="1268413"/>
            <a:ext cx="2438400" cy="400050"/>
          </a:xfrm>
          <a:prstGeom prst="rect">
            <a:avLst/>
          </a:prstGeom>
          <a:solidFill>
            <a:srgbClr val="004171"/>
          </a:solidFill>
          <a:ln>
            <a:noFill/>
          </a:ln>
          <a:extLst>
            <a:ext uri="{91240B29-F687-4F45-9708-019B960494DF}">
              <a14:hiddenLine xmlns:a14="http://schemas.microsoft.com/office/drawing/2010/main" w="3175">
                <a:solidFill>
                  <a:schemeClr val="tx1"/>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2000">
                <a:solidFill>
                  <a:schemeClr val="bg1"/>
                </a:solidFill>
              </a:rPr>
              <a:t>Sonstige Einkünfte</a:t>
            </a:r>
          </a:p>
        </p:txBody>
      </p:sp>
      <p:sp>
        <p:nvSpPr>
          <p:cNvPr id="168965" name="Text Box 4"/>
          <p:cNvSpPr txBox="1">
            <a:spLocks noChangeArrowheads="1"/>
          </p:cNvSpPr>
          <p:nvPr/>
        </p:nvSpPr>
        <p:spPr bwMode="auto">
          <a:xfrm>
            <a:off x="250825" y="2228850"/>
            <a:ext cx="1676400" cy="9461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dirty="0">
                <a:solidFill>
                  <a:schemeClr val="tx1"/>
                </a:solidFill>
              </a:rPr>
              <a:t>Einkünfte aus wiederkehrenden Bezügen</a:t>
            </a:r>
            <a:br>
              <a:rPr lang="de-DE" altLang="en-US" sz="1400" dirty="0">
                <a:solidFill>
                  <a:schemeClr val="tx1"/>
                </a:solidFill>
              </a:rPr>
            </a:br>
            <a:r>
              <a:rPr lang="de-DE" altLang="en-US" sz="1400" dirty="0">
                <a:solidFill>
                  <a:schemeClr val="tx1"/>
                </a:solidFill>
              </a:rPr>
              <a:t>§ 22 Nr. 1</a:t>
            </a:r>
          </a:p>
        </p:txBody>
      </p:sp>
      <p:sp>
        <p:nvSpPr>
          <p:cNvPr id="168966" name="Text Box 5"/>
          <p:cNvSpPr txBox="1">
            <a:spLocks noChangeArrowheads="1"/>
          </p:cNvSpPr>
          <p:nvPr/>
        </p:nvSpPr>
        <p:spPr bwMode="auto">
          <a:xfrm>
            <a:off x="2051050" y="2241550"/>
            <a:ext cx="1295400" cy="9461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Einkünfte aus Unterhalts-leistungen</a:t>
            </a:r>
            <a:br>
              <a:rPr lang="de-DE" altLang="en-US" sz="1400">
                <a:solidFill>
                  <a:schemeClr val="tx1"/>
                </a:solidFill>
              </a:rPr>
            </a:br>
            <a:r>
              <a:rPr lang="de-DE" altLang="en-US" sz="1400">
                <a:solidFill>
                  <a:schemeClr val="tx1"/>
                </a:solidFill>
              </a:rPr>
              <a:t>§ 22 Nr. 1a</a:t>
            </a:r>
          </a:p>
        </p:txBody>
      </p:sp>
      <p:sp>
        <p:nvSpPr>
          <p:cNvPr id="168967" name="Text Box 6"/>
          <p:cNvSpPr txBox="1">
            <a:spLocks noChangeArrowheads="1"/>
          </p:cNvSpPr>
          <p:nvPr/>
        </p:nvSpPr>
        <p:spPr bwMode="auto">
          <a:xfrm>
            <a:off x="3467100" y="2124075"/>
            <a:ext cx="1295400" cy="1158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a:solidFill>
                  <a:schemeClr val="tx1"/>
                </a:solidFill>
              </a:rPr>
              <a:t>Einkünfte aus privaten Ver-äußerungs-geschäften</a:t>
            </a:r>
          </a:p>
          <a:p>
            <a:pPr algn="ctr">
              <a:spcBef>
                <a:spcPct val="0"/>
              </a:spcBef>
            </a:pPr>
            <a:r>
              <a:rPr lang="de-DE" altLang="en-US" sz="1400">
                <a:solidFill>
                  <a:schemeClr val="tx1"/>
                </a:solidFill>
              </a:rPr>
              <a:t>§ 22 Nr. 2</a:t>
            </a:r>
            <a:endParaRPr lang="de-DE" altLang="en-US" sz="1600">
              <a:solidFill>
                <a:schemeClr val="tx1"/>
              </a:solidFill>
            </a:endParaRPr>
          </a:p>
        </p:txBody>
      </p:sp>
      <p:sp>
        <p:nvSpPr>
          <p:cNvPr id="168968" name="Text Box 7"/>
          <p:cNvSpPr txBox="1">
            <a:spLocks noChangeArrowheads="1"/>
          </p:cNvSpPr>
          <p:nvPr/>
        </p:nvSpPr>
        <p:spPr bwMode="auto">
          <a:xfrm>
            <a:off x="4889500" y="2228850"/>
            <a:ext cx="1371600" cy="9461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Einkünfte aus sonstigen Leistungen</a:t>
            </a:r>
            <a:br>
              <a:rPr lang="de-DE" altLang="en-US" sz="1400">
                <a:solidFill>
                  <a:schemeClr val="tx1"/>
                </a:solidFill>
              </a:rPr>
            </a:br>
            <a:r>
              <a:rPr lang="de-DE" altLang="en-US" sz="1400">
                <a:solidFill>
                  <a:schemeClr val="tx1"/>
                </a:solidFill>
              </a:rPr>
              <a:t>§ 22 Nr. 3</a:t>
            </a:r>
          </a:p>
        </p:txBody>
      </p:sp>
      <p:sp>
        <p:nvSpPr>
          <p:cNvPr id="168969" name="Text Box 8"/>
          <p:cNvSpPr txBox="1">
            <a:spLocks noChangeArrowheads="1"/>
          </p:cNvSpPr>
          <p:nvPr/>
        </p:nvSpPr>
        <p:spPr bwMode="auto">
          <a:xfrm>
            <a:off x="6375400" y="2347913"/>
            <a:ext cx="1371600" cy="7334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Abgeordneten-</a:t>
            </a:r>
          </a:p>
          <a:p>
            <a:pPr algn="ctr">
              <a:spcBef>
                <a:spcPct val="0"/>
              </a:spcBef>
            </a:pPr>
            <a:r>
              <a:rPr lang="de-DE" altLang="en-US" sz="1400">
                <a:solidFill>
                  <a:schemeClr val="tx1"/>
                </a:solidFill>
              </a:rPr>
              <a:t>Bezüge</a:t>
            </a:r>
            <a:br>
              <a:rPr lang="de-DE" altLang="en-US" sz="1400">
                <a:solidFill>
                  <a:schemeClr val="tx1"/>
                </a:solidFill>
              </a:rPr>
            </a:br>
            <a:r>
              <a:rPr lang="de-DE" altLang="en-US" sz="1400">
                <a:solidFill>
                  <a:schemeClr val="tx1"/>
                </a:solidFill>
              </a:rPr>
              <a:t>§ 22 Nr. 4</a:t>
            </a:r>
          </a:p>
        </p:txBody>
      </p:sp>
      <p:cxnSp>
        <p:nvCxnSpPr>
          <p:cNvPr id="168970" name="AutoShape 9"/>
          <p:cNvCxnSpPr>
            <a:cxnSpLocks noChangeShapeType="1"/>
            <a:stCxn id="168964" idx="2"/>
            <a:endCxn id="168965" idx="0"/>
          </p:cNvCxnSpPr>
          <p:nvPr/>
        </p:nvCxnSpPr>
        <p:spPr bwMode="auto">
          <a:xfrm flipH="1">
            <a:off x="1089025" y="1668463"/>
            <a:ext cx="3635375" cy="5603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8971" name="AutoShape 10"/>
          <p:cNvCxnSpPr>
            <a:cxnSpLocks noChangeShapeType="1"/>
            <a:stCxn id="168964" idx="2"/>
            <a:endCxn id="168966" idx="0"/>
          </p:cNvCxnSpPr>
          <p:nvPr/>
        </p:nvCxnSpPr>
        <p:spPr bwMode="auto">
          <a:xfrm flipH="1">
            <a:off x="2698750" y="1668463"/>
            <a:ext cx="2025650" cy="5730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8972" name="AutoShape 11"/>
          <p:cNvCxnSpPr>
            <a:cxnSpLocks noChangeShapeType="1"/>
            <a:stCxn id="168964" idx="2"/>
            <a:endCxn id="168967" idx="0"/>
          </p:cNvCxnSpPr>
          <p:nvPr/>
        </p:nvCxnSpPr>
        <p:spPr bwMode="auto">
          <a:xfrm flipH="1">
            <a:off x="4114800" y="1668463"/>
            <a:ext cx="609600" cy="4556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8973" name="AutoShape 12"/>
          <p:cNvCxnSpPr>
            <a:cxnSpLocks noChangeShapeType="1"/>
            <a:stCxn id="168964" idx="2"/>
            <a:endCxn id="168968" idx="0"/>
          </p:cNvCxnSpPr>
          <p:nvPr/>
        </p:nvCxnSpPr>
        <p:spPr bwMode="auto">
          <a:xfrm>
            <a:off x="4724400" y="1668463"/>
            <a:ext cx="850900" cy="5603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8974" name="AutoShape 13"/>
          <p:cNvCxnSpPr>
            <a:cxnSpLocks noChangeShapeType="1"/>
            <a:stCxn id="168964" idx="2"/>
            <a:endCxn id="168969" idx="0"/>
          </p:cNvCxnSpPr>
          <p:nvPr/>
        </p:nvCxnSpPr>
        <p:spPr bwMode="auto">
          <a:xfrm>
            <a:off x="4724400" y="1668463"/>
            <a:ext cx="2336800" cy="679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8975" name="Text Box 14"/>
          <p:cNvSpPr txBox="1">
            <a:spLocks noChangeArrowheads="1"/>
          </p:cNvSpPr>
          <p:nvPr/>
        </p:nvSpPr>
        <p:spPr bwMode="auto">
          <a:xfrm>
            <a:off x="250825" y="3716338"/>
            <a:ext cx="1681163" cy="1584325"/>
          </a:xfrm>
          <a:prstGeom prst="rect">
            <a:avLst/>
          </a:prstGeom>
          <a:solidFill>
            <a:srgbClr val="00417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bg1"/>
                </a:solidFill>
              </a:rPr>
              <a:t>z. B. Leibrenten, Renten aus privaten LV, Gesetzliche Rentenversicher-ung von Arbeitern und Angestellten</a:t>
            </a:r>
          </a:p>
        </p:txBody>
      </p:sp>
      <p:cxnSp>
        <p:nvCxnSpPr>
          <p:cNvPr id="168976" name="AutoShape 15"/>
          <p:cNvCxnSpPr>
            <a:cxnSpLocks noChangeShapeType="1"/>
            <a:stCxn id="168965" idx="2"/>
            <a:endCxn id="168975" idx="0"/>
          </p:cNvCxnSpPr>
          <p:nvPr/>
        </p:nvCxnSpPr>
        <p:spPr bwMode="auto">
          <a:xfrm>
            <a:off x="1089025" y="3175000"/>
            <a:ext cx="3175" cy="541338"/>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8977" name="Text Box 16"/>
          <p:cNvSpPr txBox="1">
            <a:spLocks noChangeArrowheads="1"/>
          </p:cNvSpPr>
          <p:nvPr/>
        </p:nvSpPr>
        <p:spPr bwMode="auto">
          <a:xfrm>
            <a:off x="3398838" y="3871913"/>
            <a:ext cx="1427162" cy="1581150"/>
          </a:xfrm>
          <a:prstGeom prst="rect">
            <a:avLst/>
          </a:prstGeom>
          <a:solidFill>
            <a:srgbClr val="00417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bg1"/>
                </a:solidFill>
              </a:rPr>
              <a:t>z. B. Veräußerung von Grundstücken innerhalb bestimmter Fristen</a:t>
            </a:r>
          </a:p>
        </p:txBody>
      </p:sp>
      <p:sp>
        <p:nvSpPr>
          <p:cNvPr id="168978" name="Text Box 17"/>
          <p:cNvSpPr txBox="1">
            <a:spLocks noChangeArrowheads="1"/>
          </p:cNvSpPr>
          <p:nvPr/>
        </p:nvSpPr>
        <p:spPr bwMode="auto">
          <a:xfrm>
            <a:off x="4876800" y="3767138"/>
            <a:ext cx="1401763" cy="1584325"/>
          </a:xfrm>
          <a:prstGeom prst="rect">
            <a:avLst/>
          </a:prstGeom>
          <a:solidFill>
            <a:srgbClr val="00417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bg1"/>
                </a:solidFill>
              </a:rPr>
              <a:t>z. B. gelegentliche Vermittlung und Vermietung beweglicher Gegenstände</a:t>
            </a:r>
          </a:p>
        </p:txBody>
      </p:sp>
      <p:cxnSp>
        <p:nvCxnSpPr>
          <p:cNvPr id="168979" name="AutoShape 18"/>
          <p:cNvCxnSpPr>
            <a:cxnSpLocks noChangeShapeType="1"/>
            <a:stCxn id="168968" idx="2"/>
            <a:endCxn id="168978" idx="0"/>
          </p:cNvCxnSpPr>
          <p:nvPr/>
        </p:nvCxnSpPr>
        <p:spPr bwMode="auto">
          <a:xfrm>
            <a:off x="5575300" y="3175000"/>
            <a:ext cx="3175" cy="592138"/>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68980" name="AutoShape 19"/>
          <p:cNvCxnSpPr>
            <a:cxnSpLocks noChangeShapeType="1"/>
            <a:stCxn id="168967" idx="2"/>
            <a:endCxn id="168977" idx="0"/>
          </p:cNvCxnSpPr>
          <p:nvPr/>
        </p:nvCxnSpPr>
        <p:spPr bwMode="auto">
          <a:xfrm flipH="1">
            <a:off x="4113213" y="3282950"/>
            <a:ext cx="1587" cy="588963"/>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8981" name="Text Box 20"/>
          <p:cNvSpPr txBox="1">
            <a:spLocks noChangeArrowheads="1"/>
          </p:cNvSpPr>
          <p:nvPr/>
        </p:nvSpPr>
        <p:spPr bwMode="auto">
          <a:xfrm>
            <a:off x="7848600" y="2146300"/>
            <a:ext cx="1143000" cy="1158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a:solidFill>
                  <a:schemeClr val="tx1"/>
                </a:solidFill>
              </a:rPr>
              <a:t>Leistungen aus Alters-vorsorge-verträgen</a:t>
            </a:r>
          </a:p>
          <a:p>
            <a:pPr algn="ctr">
              <a:spcBef>
                <a:spcPct val="0"/>
              </a:spcBef>
            </a:pPr>
            <a:r>
              <a:rPr lang="de-DE" altLang="en-US" sz="1400">
                <a:solidFill>
                  <a:schemeClr val="tx1"/>
                </a:solidFill>
              </a:rPr>
              <a:t>§ 22 Nr. 5</a:t>
            </a:r>
          </a:p>
        </p:txBody>
      </p:sp>
      <p:cxnSp>
        <p:nvCxnSpPr>
          <p:cNvPr id="168982" name="AutoShape 21"/>
          <p:cNvCxnSpPr>
            <a:cxnSpLocks noChangeShapeType="1"/>
            <a:stCxn id="168964" idx="2"/>
            <a:endCxn id="168981" idx="0"/>
          </p:cNvCxnSpPr>
          <p:nvPr/>
        </p:nvCxnSpPr>
        <p:spPr bwMode="auto">
          <a:xfrm>
            <a:off x="4724400" y="1668463"/>
            <a:ext cx="3695700" cy="4778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p:nvPr>
        </p:nvSpPr>
        <p:spPr/>
        <p:txBody>
          <a:bodyPr lIns="91440" tIns="45720" rIns="91440" bIns="45720" anchor="ctr"/>
          <a:lstStyle/>
          <a:p>
            <a:pPr eaLnBrk="1" hangingPunct="1"/>
            <a:r>
              <a:rPr lang="de-DE" altLang="en-US" smtClean="0"/>
              <a:t>Renteneinkünfte</a:t>
            </a:r>
          </a:p>
        </p:txBody>
      </p:sp>
      <p:pic>
        <p:nvPicPr>
          <p:cNvPr id="169987" name="Picture 3" descr="Rent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9150" y="1096120"/>
            <a:ext cx="7446963" cy="5175250"/>
          </a:xfrm>
        </p:spPr>
      </p:pic>
      <p:sp>
        <p:nvSpPr>
          <p:cNvPr id="16998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988DD5F-FF97-449E-BAAC-56CB57A0B601}" type="slidenum">
              <a:rPr lang="en-GB" altLang="en-US" sz="1000" smtClean="0">
                <a:solidFill>
                  <a:srgbClr val="0B1A40"/>
                </a:solidFill>
              </a:rPr>
              <a:pPr eaLnBrk="1" hangingPunct="1">
                <a:spcBef>
                  <a:spcPct val="0"/>
                </a:spcBef>
              </a:pPr>
              <a:t>143</a:t>
            </a:fld>
            <a:endParaRPr lang="en-GB" altLang="en-US" sz="1000" dirty="0" smtClean="0">
              <a:solidFill>
                <a:srgbClr val="0B1A40"/>
              </a:solidFill>
            </a:endParaRPr>
          </a:p>
        </p:txBody>
      </p:sp>
      <p:sp>
        <p:nvSpPr>
          <p:cNvPr id="169989" name="Text Box 4"/>
          <p:cNvSpPr txBox="1">
            <a:spLocks noChangeArrowheads="1"/>
          </p:cNvSpPr>
          <p:nvPr/>
        </p:nvSpPr>
        <p:spPr bwMode="auto">
          <a:xfrm>
            <a:off x="4114800" y="3657600"/>
            <a:ext cx="533400" cy="595313"/>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3600">
                <a:solidFill>
                  <a:schemeClr val="bg1"/>
                </a:solidFill>
              </a:rPr>
              <a:t>=</a:t>
            </a:r>
          </a:p>
        </p:txBody>
      </p:sp>
      <p:sp>
        <p:nvSpPr>
          <p:cNvPr id="169990" name="Line 5"/>
          <p:cNvSpPr>
            <a:spLocks noChangeShapeType="1"/>
          </p:cNvSpPr>
          <p:nvPr/>
        </p:nvSpPr>
        <p:spPr bwMode="auto">
          <a:xfrm>
            <a:off x="4356100" y="3810000"/>
            <a:ext cx="0" cy="3810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bIns="0"/>
          <a:lstStyle/>
          <a:p>
            <a:endParaRPr lang="de-DE"/>
          </a:p>
        </p:txBody>
      </p:sp>
      <p:pic>
        <p:nvPicPr>
          <p:cNvPr id="1914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1924"/>
          <a:stretch/>
        </p:blipFill>
        <p:spPr bwMode="auto">
          <a:xfrm>
            <a:off x="7308305" y="5574126"/>
            <a:ext cx="86409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994" y="5803844"/>
            <a:ext cx="4873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p:txBody>
          <a:bodyPr lIns="91440" tIns="45720" rIns="91440" bIns="45720" anchor="ctr"/>
          <a:lstStyle/>
          <a:p>
            <a:pPr eaLnBrk="1" hangingPunct="1"/>
            <a:r>
              <a:rPr lang="de-DE" altLang="en-US" smtClean="0"/>
              <a:t>Private Veräußerungsgeschäfte (§ 23 EStG)     (1)</a:t>
            </a:r>
          </a:p>
        </p:txBody>
      </p:sp>
      <p:sp>
        <p:nvSpPr>
          <p:cNvPr id="171011" name="Rectangle 3"/>
          <p:cNvSpPr>
            <a:spLocks noGrp="1"/>
          </p:cNvSpPr>
          <p:nvPr>
            <p:ph idx="1"/>
          </p:nvPr>
        </p:nvSpPr>
        <p:spPr>
          <a:xfrm>
            <a:off x="358775" y="1062038"/>
            <a:ext cx="8367713" cy="5175250"/>
          </a:xfrm>
        </p:spPr>
        <p:txBody>
          <a:bodyPr lIns="91440" tIns="45720" rIns="91440" bIns="45720"/>
          <a:lstStyle/>
          <a:p>
            <a:pPr eaLnBrk="1" hangingPunct="1"/>
            <a:r>
              <a:rPr lang="de-DE" altLang="en-US" smtClean="0"/>
              <a:t>Voraussetzungen:</a:t>
            </a:r>
          </a:p>
          <a:p>
            <a:pPr marL="539750" lvl="2" indent="-536575" eaLnBrk="1" hangingPunct="1">
              <a:buClr>
                <a:srgbClr val="004171"/>
              </a:buClr>
              <a:buFont typeface="Arial" pitchFamily="34" charset="0"/>
              <a:buChar char="•"/>
            </a:pPr>
            <a:r>
              <a:rPr lang="de-DE" altLang="en-US" b="1" smtClean="0">
                <a:solidFill>
                  <a:srgbClr val="00A5D9"/>
                </a:solidFill>
              </a:rPr>
              <a:t>Anschaffung</a:t>
            </a:r>
            <a:r>
              <a:rPr lang="de-DE" altLang="en-US" smtClean="0"/>
              <a:t> </a:t>
            </a:r>
            <a:r>
              <a:rPr lang="de-DE" altLang="en-US" sz="1800" smtClean="0"/>
              <a:t>(Entgeltlicher Erwerb von einem Dritten)</a:t>
            </a:r>
          </a:p>
          <a:p>
            <a:pPr marL="539750" lvl="2" indent="-536575" eaLnBrk="1" hangingPunct="1">
              <a:buClr>
                <a:srgbClr val="004171"/>
              </a:buClr>
              <a:buFont typeface="Arial" pitchFamily="34" charset="0"/>
              <a:buChar char="•"/>
            </a:pPr>
            <a:r>
              <a:rPr lang="de-DE" altLang="en-US" b="1" smtClean="0">
                <a:solidFill>
                  <a:srgbClr val="00A5D9"/>
                </a:solidFill>
              </a:rPr>
              <a:t>Veräußerung</a:t>
            </a:r>
            <a:r>
              <a:rPr lang="de-DE" altLang="en-US" smtClean="0"/>
              <a:t> </a:t>
            </a:r>
            <a:r>
              <a:rPr lang="de-DE" altLang="en-US" sz="1800" smtClean="0"/>
              <a:t>(Entgeltliche Veräußerung an einen Dritten)</a:t>
            </a:r>
          </a:p>
          <a:p>
            <a:pPr eaLnBrk="1" hangingPunct="1">
              <a:buClr>
                <a:srgbClr val="004171"/>
              </a:buClr>
              <a:buFontTx/>
              <a:buChar char="•"/>
            </a:pPr>
            <a:endParaRPr lang="de-DE" altLang="en-US" sz="600" smtClean="0"/>
          </a:p>
          <a:p>
            <a:pPr marL="896938" lvl="3" eaLnBrk="1" hangingPunct="1">
              <a:buClr>
                <a:srgbClr val="004171"/>
              </a:buClr>
              <a:buFontTx/>
              <a:buChar char="•"/>
            </a:pPr>
            <a:r>
              <a:rPr lang="de-DE" altLang="en-US" sz="1800" smtClean="0"/>
              <a:t>Identität des angeschafften und veräußerten Wirtschaftsgutes</a:t>
            </a:r>
          </a:p>
          <a:p>
            <a:pPr marL="896938" lvl="3" eaLnBrk="1" hangingPunct="1">
              <a:buClr>
                <a:srgbClr val="004171"/>
              </a:buClr>
              <a:buFontTx/>
              <a:buChar char="•"/>
            </a:pPr>
            <a:r>
              <a:rPr lang="de-DE" altLang="en-US" sz="1800" smtClean="0"/>
              <a:t>Innerhalb einer Frist</a:t>
            </a:r>
          </a:p>
          <a:p>
            <a:pPr marL="1354138" lvl="4" eaLnBrk="1" hangingPunct="1">
              <a:buClr>
                <a:srgbClr val="004171"/>
              </a:buClr>
              <a:buFont typeface="Wingdings" pitchFamily="2" charset="2"/>
              <a:buChar char="§"/>
            </a:pPr>
            <a:r>
              <a:rPr lang="de-DE" altLang="en-US" sz="1800" smtClean="0"/>
              <a:t>Grundstücke ≤ 10 Jahre</a:t>
            </a:r>
          </a:p>
          <a:p>
            <a:pPr marL="1354138" lvl="4" eaLnBrk="1" hangingPunct="1">
              <a:buClr>
                <a:srgbClr val="004171"/>
              </a:buClr>
              <a:buFont typeface="Wingdings" pitchFamily="2" charset="2"/>
              <a:buChar char="§"/>
            </a:pPr>
            <a:r>
              <a:rPr lang="de-DE" altLang="en-US" sz="1800" smtClean="0"/>
              <a:t>andere Wirtschaftsgüter ≤ 1 Jahr (nicht bei Wertpapieren)</a:t>
            </a:r>
          </a:p>
          <a:p>
            <a:pPr marL="539750" lvl="2" indent="-536575" eaLnBrk="1" hangingPunct="1">
              <a:buFont typeface="Wingdings" pitchFamily="2" charset="2"/>
              <a:buChar char="§"/>
            </a:pPr>
            <a:endParaRPr lang="de-DE" altLang="en-US" smtClean="0"/>
          </a:p>
        </p:txBody>
      </p:sp>
      <p:sp>
        <p:nvSpPr>
          <p:cNvPr id="17101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8F81439-E85A-4292-869A-DC8D616E50C5}" type="slidenum">
              <a:rPr lang="en-GB" altLang="en-US" sz="1000" smtClean="0">
                <a:solidFill>
                  <a:srgbClr val="0B1A40"/>
                </a:solidFill>
              </a:rPr>
              <a:pPr eaLnBrk="1" hangingPunct="1">
                <a:spcBef>
                  <a:spcPct val="0"/>
                </a:spcBef>
              </a:pPr>
              <a:t>144</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p:cNvSpPr>
          <p:nvPr>
            <p:ph idx="1"/>
          </p:nvPr>
        </p:nvSpPr>
        <p:spPr>
          <a:xfrm>
            <a:off x="358775" y="1062038"/>
            <a:ext cx="8367713" cy="5175250"/>
          </a:xfrm>
        </p:spPr>
        <p:txBody>
          <a:bodyPr lIns="91440" tIns="45720" rIns="91440" bIns="45720"/>
          <a:lstStyle/>
          <a:p>
            <a:pPr marL="539750" lvl="2" indent="-536575" eaLnBrk="1" hangingPunct="1">
              <a:spcBef>
                <a:spcPct val="50000"/>
              </a:spcBef>
              <a:buClr>
                <a:srgbClr val="004171"/>
              </a:buClr>
              <a:buFont typeface="Arial" pitchFamily="34" charset="0"/>
              <a:buChar char="•"/>
            </a:pPr>
            <a:r>
              <a:rPr lang="de-DE" altLang="en-US" b="1" smtClean="0">
                <a:solidFill>
                  <a:srgbClr val="00A5D9"/>
                </a:solidFill>
              </a:rPr>
              <a:t>Ermittlung des Veräußerungsgewinns</a:t>
            </a:r>
            <a:r>
              <a:rPr lang="de-DE" altLang="en-US" b="1" smtClean="0"/>
              <a:t/>
            </a:r>
            <a:br>
              <a:rPr lang="de-DE" altLang="en-US" b="1" smtClean="0"/>
            </a:br>
            <a:r>
              <a:rPr lang="de-DE" altLang="en-US" smtClean="0"/>
              <a:t>(§ 23 Abs. 3 EStG):</a:t>
            </a:r>
          </a:p>
          <a:p>
            <a:pPr eaLnBrk="1" hangingPunct="1">
              <a:spcBef>
                <a:spcPct val="50000"/>
              </a:spcBef>
            </a:pPr>
            <a:r>
              <a:rPr lang="de-DE" altLang="en-US" sz="1800" smtClean="0"/>
              <a:t>	    </a:t>
            </a:r>
            <a:r>
              <a:rPr lang="de-DE" altLang="en-US" sz="1800" smtClean="0">
                <a:solidFill>
                  <a:schemeClr val="tx1"/>
                </a:solidFill>
              </a:rPr>
              <a:t>Veräußerungserlös</a:t>
            </a:r>
            <a:br>
              <a:rPr lang="de-DE" altLang="en-US" sz="1800" smtClean="0">
                <a:solidFill>
                  <a:schemeClr val="tx1"/>
                </a:solidFill>
              </a:rPr>
            </a:br>
            <a:r>
              <a:rPr lang="de-DE" altLang="en-US" sz="1800" smtClean="0">
                <a:solidFill>
                  <a:schemeClr val="tx1"/>
                </a:solidFill>
              </a:rPr>
              <a:t>    	./. Veräußerungskosten</a:t>
            </a:r>
            <a:br>
              <a:rPr lang="de-DE" altLang="en-US" sz="1800" smtClean="0">
                <a:solidFill>
                  <a:schemeClr val="tx1"/>
                </a:solidFill>
              </a:rPr>
            </a:br>
            <a:r>
              <a:rPr lang="de-DE" altLang="en-US" sz="1800" smtClean="0">
                <a:solidFill>
                  <a:schemeClr val="tx1"/>
                </a:solidFill>
              </a:rPr>
              <a:t>   	</a:t>
            </a:r>
            <a:r>
              <a:rPr lang="de-DE" altLang="en-US" sz="1800" u="sng" smtClean="0">
                <a:solidFill>
                  <a:schemeClr val="tx1"/>
                </a:solidFill>
              </a:rPr>
              <a:t>./. Anschaffungs-/Herstellungskosten (bzw. fortgeführte AK)</a:t>
            </a:r>
          </a:p>
          <a:p>
            <a:pPr eaLnBrk="1" hangingPunct="1">
              <a:spcBef>
                <a:spcPct val="50000"/>
              </a:spcBef>
            </a:pPr>
            <a:r>
              <a:rPr lang="de-DE" altLang="en-US" sz="1800" smtClean="0">
                <a:solidFill>
                  <a:schemeClr val="tx1"/>
                </a:solidFill>
              </a:rPr>
              <a:t>	= Gewinn/Verlust aus Veräußerungsgeschäft</a:t>
            </a:r>
          </a:p>
          <a:p>
            <a:pPr marL="539750" lvl="2" indent="-536575" eaLnBrk="1" hangingPunct="1">
              <a:spcBef>
                <a:spcPct val="50000"/>
              </a:spcBef>
              <a:buClr>
                <a:srgbClr val="004171"/>
              </a:buClr>
              <a:buFont typeface="Arial" pitchFamily="34" charset="0"/>
              <a:buChar char="•"/>
            </a:pPr>
            <a:r>
              <a:rPr lang="de-DE" altLang="en-US" b="1" smtClean="0">
                <a:solidFill>
                  <a:srgbClr val="00A5D9"/>
                </a:solidFill>
              </a:rPr>
              <a:t>Freigrenze</a:t>
            </a:r>
            <a:r>
              <a:rPr lang="de-DE" altLang="en-US" b="1" smtClean="0"/>
              <a:t> </a:t>
            </a:r>
            <a:r>
              <a:rPr lang="de-DE" altLang="en-US" smtClean="0"/>
              <a:t>(§ 23 Abs. 3 Satz 5 EStG) € 600</a:t>
            </a:r>
          </a:p>
          <a:p>
            <a:pPr marL="539750" lvl="2" indent="-536575" eaLnBrk="1" hangingPunct="1">
              <a:spcBef>
                <a:spcPct val="50000"/>
              </a:spcBef>
              <a:buClr>
                <a:srgbClr val="004171"/>
              </a:buClr>
              <a:buFont typeface="Arial" pitchFamily="34" charset="0"/>
              <a:buChar char="•"/>
            </a:pPr>
            <a:r>
              <a:rPr lang="de-DE" altLang="en-US" b="1" smtClean="0">
                <a:solidFill>
                  <a:srgbClr val="00A5D9"/>
                </a:solidFill>
              </a:rPr>
              <a:t>Verluste</a:t>
            </a:r>
            <a:r>
              <a:rPr lang="de-DE" altLang="en-US" smtClean="0"/>
              <a:t> nur mit anderen Gewinnen aus privaten Veräußerungsgeschäften verrechenbar (Vortrag/Rücktrag möglich), § 23 Abs. 3 Satz 7 EStG</a:t>
            </a:r>
          </a:p>
        </p:txBody>
      </p:sp>
      <p:sp>
        <p:nvSpPr>
          <p:cNvPr id="17203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7C91060-C969-42BD-AFBD-56CB31AAB72D}" type="slidenum">
              <a:rPr lang="en-GB" altLang="en-US" sz="1000" smtClean="0">
                <a:solidFill>
                  <a:srgbClr val="0B1A40"/>
                </a:solidFill>
              </a:rPr>
              <a:pPr eaLnBrk="1" hangingPunct="1">
                <a:spcBef>
                  <a:spcPct val="0"/>
                </a:spcBef>
              </a:pPr>
              <a:t>145</a:t>
            </a:fld>
            <a:endParaRPr lang="en-GB" altLang="en-US" sz="1000" smtClean="0">
              <a:solidFill>
                <a:srgbClr val="0B1A40"/>
              </a:solidFill>
            </a:endParaRPr>
          </a:p>
        </p:txBody>
      </p:sp>
      <p:sp>
        <p:nvSpPr>
          <p:cNvPr id="172036" name="Rectangle 2"/>
          <p:cNvSpPr>
            <a:spLocks/>
          </p:cNvSpPr>
          <p:nvPr/>
        </p:nvSpPr>
        <p:spPr bwMode="auto">
          <a:xfrm>
            <a:off x="230188" y="47625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Private Veräußerungsgeschäfte (§ 23 EStG)     (2)</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p:txBody>
          <a:bodyPr lIns="91440" tIns="45720" rIns="91440" bIns="45720" anchor="ctr"/>
          <a:lstStyle/>
          <a:p>
            <a:pPr eaLnBrk="1" hangingPunct="1"/>
            <a:r>
              <a:rPr lang="de-DE" altLang="en-US" smtClean="0"/>
              <a:t>Schema zur Ermittlung der ESt 	         		      </a:t>
            </a:r>
          </a:p>
        </p:txBody>
      </p:sp>
      <p:sp>
        <p:nvSpPr>
          <p:cNvPr id="17305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8324A98-1CA6-49A5-8B14-70FCB9BA6348}" type="slidenum">
              <a:rPr lang="en-GB" altLang="en-US" sz="1000" smtClean="0">
                <a:solidFill>
                  <a:srgbClr val="0B1A40"/>
                </a:solidFill>
              </a:rPr>
              <a:pPr eaLnBrk="1" hangingPunct="1">
                <a:spcBef>
                  <a:spcPct val="0"/>
                </a:spcBef>
              </a:pPr>
              <a:t>146</a:t>
            </a:fld>
            <a:endParaRPr lang="en-GB" altLang="en-US" sz="1000" smtClean="0">
              <a:solidFill>
                <a:srgbClr val="0B1A40"/>
              </a:solidFill>
            </a:endParaRPr>
          </a:p>
        </p:txBody>
      </p:sp>
      <p:sp>
        <p:nvSpPr>
          <p:cNvPr id="173060" name="Text Box 3"/>
          <p:cNvSpPr txBox="1">
            <a:spLocks noChangeArrowheads="1"/>
          </p:cNvSpPr>
          <p:nvPr/>
        </p:nvSpPr>
        <p:spPr bwMode="auto">
          <a:xfrm>
            <a:off x="2514600" y="3624263"/>
            <a:ext cx="379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bg1"/>
                </a:solidFill>
              </a:rPr>
              <a:t>=</a:t>
            </a:r>
            <a:r>
              <a:rPr lang="de-DE" altLang="en-US" sz="1200" b="1">
                <a:solidFill>
                  <a:schemeClr val="tx1"/>
                </a:solidFill>
              </a:rPr>
              <a:t>Gesamtbetrag der Einkünfte (§ 2 Abs. 3 EStG)</a:t>
            </a:r>
            <a:endParaRPr lang="de-DE" altLang="en-US" sz="1200">
              <a:solidFill>
                <a:schemeClr val="tx1"/>
              </a:solidFill>
            </a:endParaRPr>
          </a:p>
          <a:p>
            <a:pPr>
              <a:spcBef>
                <a:spcPct val="0"/>
              </a:spcBef>
            </a:pPr>
            <a:r>
              <a:rPr lang="de-DE" altLang="en-US" sz="1200">
                <a:solidFill>
                  <a:schemeClr val="tx1"/>
                </a:solidFill>
              </a:rPr>
              <a:t>- Sonderausgaben</a:t>
            </a:r>
          </a:p>
          <a:p>
            <a:pPr>
              <a:spcBef>
                <a:spcPct val="0"/>
              </a:spcBef>
            </a:pPr>
            <a:r>
              <a:rPr lang="de-DE" altLang="en-US" sz="1200">
                <a:solidFill>
                  <a:schemeClr val="tx1"/>
                </a:solidFill>
              </a:rPr>
              <a:t>- außergewöhnlichen Belastungen</a:t>
            </a:r>
          </a:p>
          <a:p>
            <a:pPr>
              <a:spcBef>
                <a:spcPct val="0"/>
              </a:spcBef>
            </a:pPr>
            <a:r>
              <a:rPr lang="de-DE" altLang="en-US" sz="1200">
                <a:solidFill>
                  <a:schemeClr val="tx1"/>
                </a:solidFill>
              </a:rPr>
              <a:t>- Verlustabzug § 10d EStG</a:t>
            </a:r>
          </a:p>
        </p:txBody>
      </p:sp>
      <p:sp>
        <p:nvSpPr>
          <p:cNvPr id="173061" name="Line 4"/>
          <p:cNvSpPr>
            <a:spLocks noChangeShapeType="1"/>
          </p:cNvSpPr>
          <p:nvPr/>
        </p:nvSpPr>
        <p:spPr bwMode="auto">
          <a:xfrm>
            <a:off x="2559050" y="44465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3062" name="Text Box 5"/>
          <p:cNvSpPr txBox="1">
            <a:spLocks noChangeArrowheads="1"/>
          </p:cNvSpPr>
          <p:nvPr/>
        </p:nvSpPr>
        <p:spPr bwMode="auto">
          <a:xfrm>
            <a:off x="2514600" y="4454525"/>
            <a:ext cx="38084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Einkommen (§ 2 Abs. 4 EStG)</a:t>
            </a:r>
            <a:endParaRPr lang="de-DE" altLang="en-US" sz="1200">
              <a:solidFill>
                <a:schemeClr val="tx1"/>
              </a:solidFill>
            </a:endParaRPr>
          </a:p>
          <a:p>
            <a:pPr>
              <a:spcBef>
                <a:spcPct val="0"/>
              </a:spcBef>
            </a:pPr>
            <a:r>
              <a:rPr lang="de-DE" altLang="en-US" sz="1200">
                <a:solidFill>
                  <a:schemeClr val="tx1"/>
                </a:solidFill>
              </a:rPr>
              <a:t>- Kinderfreibetrag (sofern günstiger als Kindergeld)</a:t>
            </a:r>
          </a:p>
          <a:p>
            <a:pPr>
              <a:spcBef>
                <a:spcPct val="0"/>
              </a:spcBef>
            </a:pPr>
            <a:r>
              <a:rPr lang="de-DE" altLang="en-US" sz="1200">
                <a:solidFill>
                  <a:schemeClr val="tx1"/>
                </a:solidFill>
              </a:rPr>
              <a:t>- Sonstige vom Einkommen abzuziehende Beträge</a:t>
            </a:r>
          </a:p>
        </p:txBody>
      </p:sp>
      <p:sp>
        <p:nvSpPr>
          <p:cNvPr id="173063" name="Line 6"/>
          <p:cNvSpPr>
            <a:spLocks noChangeShapeType="1"/>
          </p:cNvSpPr>
          <p:nvPr/>
        </p:nvSpPr>
        <p:spPr bwMode="auto">
          <a:xfrm>
            <a:off x="2559050" y="50942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3064" name="Text Box 7"/>
          <p:cNvSpPr txBox="1">
            <a:spLocks noChangeArrowheads="1"/>
          </p:cNvSpPr>
          <p:nvPr/>
        </p:nvSpPr>
        <p:spPr bwMode="auto">
          <a:xfrm>
            <a:off x="2514600" y="5094288"/>
            <a:ext cx="644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zu versteuerndes Einkommen (§ 2 Abs. 5 EStG)</a:t>
            </a:r>
          </a:p>
          <a:p>
            <a:pPr>
              <a:spcBef>
                <a:spcPct val="0"/>
              </a:spcBef>
            </a:pPr>
            <a:r>
              <a:rPr lang="de-DE" altLang="en-US" sz="1200" b="1">
                <a:solidFill>
                  <a:schemeClr val="tx1"/>
                </a:solidFill>
              </a:rPr>
              <a:t>= Bemessungsgrundlage der Einkommensteuer </a:t>
            </a:r>
            <a:r>
              <a:rPr lang="de-DE" altLang="en-US" sz="1200">
                <a:solidFill>
                  <a:schemeClr val="tx1"/>
                </a:solidFill>
              </a:rPr>
              <a:t>aus Steuertarif errechnet sich die     </a:t>
            </a:r>
            <a:br>
              <a:rPr lang="de-DE" altLang="en-US" sz="1200">
                <a:solidFill>
                  <a:schemeClr val="tx1"/>
                </a:solidFill>
              </a:rPr>
            </a:br>
            <a:r>
              <a:rPr lang="de-DE" altLang="en-US" sz="1200">
                <a:solidFill>
                  <a:schemeClr val="tx1"/>
                </a:solidFill>
              </a:rPr>
              <a:t>   </a:t>
            </a:r>
            <a:r>
              <a:rPr lang="de-DE" altLang="en-US" sz="1200" b="1">
                <a:solidFill>
                  <a:schemeClr val="tx1"/>
                </a:solidFill>
              </a:rPr>
              <a:t>tarifliche Einkommensteuer</a:t>
            </a:r>
            <a:endParaRPr lang="de-DE" altLang="en-US" sz="1200">
              <a:solidFill>
                <a:schemeClr val="tx1"/>
              </a:solidFill>
            </a:endParaRPr>
          </a:p>
          <a:p>
            <a:pPr>
              <a:spcBef>
                <a:spcPct val="0"/>
              </a:spcBef>
            </a:pPr>
            <a:r>
              <a:rPr lang="de-DE" altLang="en-US" sz="1200">
                <a:solidFill>
                  <a:schemeClr val="tx1"/>
                </a:solidFill>
              </a:rPr>
              <a:t>- Steuerermäßigungen (§§ 34g, 35)</a:t>
            </a:r>
          </a:p>
        </p:txBody>
      </p:sp>
      <p:sp>
        <p:nvSpPr>
          <p:cNvPr id="173065" name="Line 8"/>
          <p:cNvSpPr>
            <a:spLocks noChangeShapeType="1"/>
          </p:cNvSpPr>
          <p:nvPr/>
        </p:nvSpPr>
        <p:spPr bwMode="auto">
          <a:xfrm>
            <a:off x="2559050" y="5927725"/>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3066" name="Text Box 9"/>
          <p:cNvSpPr txBox="1">
            <a:spLocks noChangeArrowheads="1"/>
          </p:cNvSpPr>
          <p:nvPr/>
        </p:nvSpPr>
        <p:spPr bwMode="auto">
          <a:xfrm>
            <a:off x="2514600" y="5867400"/>
            <a:ext cx="471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festzusetzende  Einkommensteuer (§ 2 Abs. 6 EStG)</a:t>
            </a:r>
            <a:endParaRPr lang="de-DE" altLang="en-US" sz="1200">
              <a:solidFill>
                <a:schemeClr val="tx1"/>
              </a:solidFill>
            </a:endParaRPr>
          </a:p>
        </p:txBody>
      </p:sp>
      <p:sp>
        <p:nvSpPr>
          <p:cNvPr id="173067" name="Line 10"/>
          <p:cNvSpPr>
            <a:spLocks noChangeShapeType="1"/>
          </p:cNvSpPr>
          <p:nvPr/>
        </p:nvSpPr>
        <p:spPr bwMode="auto">
          <a:xfrm>
            <a:off x="2559050" y="35829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3068" name="Text Box 11"/>
          <p:cNvSpPr txBox="1">
            <a:spLocks noChangeArrowheads="1"/>
          </p:cNvSpPr>
          <p:nvPr/>
        </p:nvSpPr>
        <p:spPr bwMode="auto">
          <a:xfrm>
            <a:off x="2514600" y="2713038"/>
            <a:ext cx="494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tx1"/>
                </a:solidFill>
              </a:rPr>
              <a:t>= </a:t>
            </a:r>
            <a:r>
              <a:rPr lang="de-DE" altLang="en-US" sz="1200" b="1">
                <a:solidFill>
                  <a:schemeClr val="tx1"/>
                </a:solidFill>
              </a:rPr>
              <a:t>Summe der Einkünfte (§ 2 Abs. 3 EStG)</a:t>
            </a:r>
          </a:p>
          <a:p>
            <a:pPr>
              <a:spcBef>
                <a:spcPct val="0"/>
              </a:spcBef>
              <a:buFontTx/>
              <a:buChar char="-"/>
            </a:pPr>
            <a:r>
              <a:rPr lang="de-DE" altLang="en-US" sz="1200">
                <a:solidFill>
                  <a:schemeClr val="tx1"/>
                </a:solidFill>
              </a:rPr>
              <a:t> </a:t>
            </a:r>
            <a:r>
              <a:rPr lang="de-DE" altLang="en-US" sz="1200"/>
              <a:t>Altersentlastungsbetrag </a:t>
            </a:r>
          </a:p>
          <a:p>
            <a:pPr>
              <a:spcBef>
                <a:spcPct val="0"/>
              </a:spcBef>
              <a:buClr>
                <a:schemeClr val="tx1"/>
              </a:buClr>
              <a:buFontTx/>
              <a:buChar char="-"/>
            </a:pPr>
            <a:r>
              <a:rPr lang="de-DE" altLang="en-US" sz="1200"/>
              <a:t> Entlastungsbetrag für Alleinerziehende</a:t>
            </a:r>
            <a:r>
              <a:rPr lang="de-DE" altLang="en-US" sz="1200">
                <a:solidFill>
                  <a:schemeClr val="accent2"/>
                </a:solidFill>
              </a:rPr>
              <a:t/>
            </a:r>
            <a:br>
              <a:rPr lang="de-DE" altLang="en-US" sz="1200">
                <a:solidFill>
                  <a:schemeClr val="accent2"/>
                </a:solidFill>
              </a:rPr>
            </a:br>
            <a:r>
              <a:rPr lang="de-DE" altLang="en-US" sz="1200">
                <a:solidFill>
                  <a:schemeClr val="tx1"/>
                </a:solidFill>
              </a:rPr>
              <a:t>- Abzug für Land- und Forstwirte</a:t>
            </a:r>
          </a:p>
        </p:txBody>
      </p:sp>
      <p:sp>
        <p:nvSpPr>
          <p:cNvPr id="173069" name="Text Box 12"/>
          <p:cNvSpPr txBox="1">
            <a:spLocks noChangeArrowheads="1"/>
          </p:cNvSpPr>
          <p:nvPr/>
        </p:nvSpPr>
        <p:spPr bwMode="auto">
          <a:xfrm>
            <a:off x="2514600" y="2371725"/>
            <a:ext cx="3595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tx1"/>
                </a:solidFill>
              </a:rPr>
              <a:t>= </a:t>
            </a:r>
            <a:r>
              <a:rPr lang="de-DE" altLang="en-US" sz="1200" b="1">
                <a:solidFill>
                  <a:schemeClr val="tx1"/>
                </a:solidFill>
              </a:rPr>
              <a:t>Summe der Einkünfte aus den Einkunftsarten</a:t>
            </a:r>
          </a:p>
        </p:txBody>
      </p:sp>
      <p:sp>
        <p:nvSpPr>
          <p:cNvPr id="173070" name="Line 13"/>
          <p:cNvSpPr>
            <a:spLocks noChangeShapeType="1"/>
          </p:cNvSpPr>
          <p:nvPr/>
        </p:nvSpPr>
        <p:spPr bwMode="auto">
          <a:xfrm>
            <a:off x="2559050" y="2717800"/>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3071" name="Text Box 14"/>
          <p:cNvSpPr txBox="1">
            <a:spLocks noChangeArrowheads="1"/>
          </p:cNvSpPr>
          <p:nvPr/>
        </p:nvSpPr>
        <p:spPr bwMode="auto">
          <a:xfrm>
            <a:off x="2514600" y="990600"/>
            <a:ext cx="42973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a:solidFill>
                  <a:schemeClr val="tx1"/>
                </a:solidFill>
              </a:rPr>
              <a:t>   </a:t>
            </a:r>
            <a:r>
              <a:rPr lang="de-DE" altLang="en-US" sz="1200">
                <a:solidFill>
                  <a:schemeClr val="tx1"/>
                </a:solidFill>
              </a:rPr>
              <a:t>Einkünfte aus Land und Forstwirtschaft</a:t>
            </a:r>
          </a:p>
          <a:p>
            <a:pPr>
              <a:spcBef>
                <a:spcPct val="0"/>
              </a:spcBef>
            </a:pPr>
            <a:r>
              <a:rPr lang="de-DE" altLang="en-US" sz="1200">
                <a:solidFill>
                  <a:schemeClr val="tx1"/>
                </a:solidFill>
              </a:rPr>
              <a:t>+ Einkünfte aus Gewerbebetrieb</a:t>
            </a:r>
          </a:p>
          <a:p>
            <a:pPr>
              <a:spcBef>
                <a:spcPct val="0"/>
              </a:spcBef>
            </a:pPr>
            <a:r>
              <a:rPr lang="de-DE" altLang="en-US" sz="1200">
                <a:solidFill>
                  <a:schemeClr val="tx1"/>
                </a:solidFill>
              </a:rPr>
              <a:t>+ Einkünfte aus selbständiger Arbeit</a:t>
            </a:r>
          </a:p>
          <a:p>
            <a:pPr>
              <a:spcBef>
                <a:spcPct val="0"/>
              </a:spcBef>
            </a:pPr>
            <a:r>
              <a:rPr lang="de-DE" altLang="en-US" sz="1200">
                <a:solidFill>
                  <a:schemeClr val="tx1"/>
                </a:solidFill>
              </a:rPr>
              <a:t>+ Einkünfte aus nichtselbständiger Arbeit</a:t>
            </a:r>
          </a:p>
          <a:p>
            <a:pPr>
              <a:spcBef>
                <a:spcPct val="0"/>
              </a:spcBef>
            </a:pPr>
            <a:r>
              <a:rPr lang="de-DE" altLang="en-US" sz="1200">
                <a:solidFill>
                  <a:schemeClr val="tx1"/>
                </a:solidFill>
              </a:rPr>
              <a:t>+ Einkünfte aus Kapitalvermögen</a:t>
            </a:r>
          </a:p>
          <a:p>
            <a:pPr>
              <a:spcBef>
                <a:spcPct val="0"/>
              </a:spcBef>
            </a:pPr>
            <a:r>
              <a:rPr lang="de-DE" altLang="en-US" sz="1200">
                <a:solidFill>
                  <a:schemeClr val="tx1"/>
                </a:solidFill>
              </a:rPr>
              <a:t>+ Einkünfte aus Vermietung und Verpachtung</a:t>
            </a:r>
          </a:p>
          <a:p>
            <a:pPr>
              <a:spcBef>
                <a:spcPct val="0"/>
              </a:spcBef>
            </a:pPr>
            <a:r>
              <a:rPr lang="de-DE" altLang="en-US" sz="1200">
                <a:solidFill>
                  <a:schemeClr val="tx1"/>
                </a:solidFill>
              </a:rPr>
              <a:t>+ Sonstige Einkünfte i.S.d. § 22 EStG</a:t>
            </a:r>
          </a:p>
        </p:txBody>
      </p:sp>
      <p:sp>
        <p:nvSpPr>
          <p:cNvPr id="173072" name="Line 15"/>
          <p:cNvSpPr>
            <a:spLocks noChangeShapeType="1"/>
          </p:cNvSpPr>
          <p:nvPr/>
        </p:nvSpPr>
        <p:spPr bwMode="auto">
          <a:xfrm>
            <a:off x="2559050" y="2359025"/>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3073" name="Line 16"/>
          <p:cNvSpPr>
            <a:spLocks noChangeShapeType="1"/>
          </p:cNvSpPr>
          <p:nvPr/>
        </p:nvSpPr>
        <p:spPr bwMode="auto">
          <a:xfrm>
            <a:off x="755650" y="2565400"/>
            <a:ext cx="43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73074" name="Line 17"/>
          <p:cNvSpPr>
            <a:spLocks noChangeShapeType="1"/>
          </p:cNvSpPr>
          <p:nvPr/>
        </p:nvSpPr>
        <p:spPr bwMode="auto">
          <a:xfrm>
            <a:off x="755650" y="3860800"/>
            <a:ext cx="43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73075" name="Text Box 18"/>
          <p:cNvSpPr txBox="1">
            <a:spLocks noChangeArrowheads="1"/>
          </p:cNvSpPr>
          <p:nvPr/>
        </p:nvSpPr>
        <p:spPr bwMode="auto">
          <a:xfrm rot="-2508629">
            <a:off x="152400" y="1600200"/>
            <a:ext cx="2438400"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Sachliche Leistungsfähigkeit</a:t>
            </a:r>
          </a:p>
        </p:txBody>
      </p:sp>
      <p:sp>
        <p:nvSpPr>
          <p:cNvPr id="173076" name="Text Box 19"/>
          <p:cNvSpPr txBox="1">
            <a:spLocks noChangeArrowheads="1"/>
          </p:cNvSpPr>
          <p:nvPr/>
        </p:nvSpPr>
        <p:spPr bwMode="auto">
          <a:xfrm rot="-2508629">
            <a:off x="152400" y="3810000"/>
            <a:ext cx="2438400" cy="595313"/>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Persönliche Leistungsfähigkeit</a:t>
            </a:r>
          </a:p>
        </p:txBody>
      </p:sp>
      <p:sp>
        <p:nvSpPr>
          <p:cNvPr id="173077" name="Line 20"/>
          <p:cNvSpPr>
            <a:spLocks noChangeShapeType="1"/>
          </p:cNvSpPr>
          <p:nvPr/>
        </p:nvSpPr>
        <p:spPr bwMode="auto">
          <a:xfrm rot="10782095">
            <a:off x="6248400" y="3124200"/>
            <a:ext cx="1828800" cy="1588"/>
          </a:xfrm>
          <a:prstGeom prst="line">
            <a:avLst/>
          </a:prstGeom>
          <a:noFill/>
          <a:ln w="104775">
            <a:solidFill>
              <a:srgbClr val="004171"/>
            </a:solidFill>
            <a:round/>
            <a:headEnd/>
            <a:tailEnd type="triangle" w="med" len="me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p:txBody>
          <a:bodyPr lIns="91440" tIns="45720" rIns="91440" bIns="45720" anchor="ctr"/>
          <a:lstStyle/>
          <a:p>
            <a:pPr eaLnBrk="1" hangingPunct="1"/>
            <a:r>
              <a:rPr lang="de-DE" altLang="en-US" smtClean="0"/>
              <a:t>Entlastungsbeträge §§ 24a, 24b EStG</a:t>
            </a:r>
          </a:p>
        </p:txBody>
      </p:sp>
      <p:sp>
        <p:nvSpPr>
          <p:cNvPr id="174083" name="Rectangle 3"/>
          <p:cNvSpPr>
            <a:spLocks noGrp="1"/>
          </p:cNvSpPr>
          <p:nvPr>
            <p:ph idx="1"/>
          </p:nvPr>
        </p:nvSpPr>
        <p:spPr>
          <a:xfrm>
            <a:off x="358775" y="1062038"/>
            <a:ext cx="8367713" cy="5175250"/>
          </a:xfrm>
        </p:spPr>
        <p:txBody>
          <a:bodyPr lIns="91440" tIns="45720" rIns="91440" bIns="45720"/>
          <a:lstStyle/>
          <a:p>
            <a:pPr marL="288925" lvl="2" indent="-285750" eaLnBrk="1" hangingPunct="1">
              <a:spcBef>
                <a:spcPct val="50000"/>
              </a:spcBef>
              <a:buClr>
                <a:srgbClr val="004171"/>
              </a:buClr>
              <a:buFont typeface="Arial" pitchFamily="34" charset="0"/>
              <a:buChar char="•"/>
              <a:tabLst>
                <a:tab pos="542925" algn="l"/>
              </a:tabLst>
            </a:pPr>
            <a:r>
              <a:rPr lang="de-DE" altLang="en-US" sz="1800" smtClean="0"/>
              <a:t>Altersentlastungsbetrag (§ 24a): </a:t>
            </a:r>
          </a:p>
          <a:p>
            <a:pPr marL="806450" lvl="3" eaLnBrk="1" hangingPunct="1">
              <a:spcBef>
                <a:spcPct val="50000"/>
              </a:spcBef>
              <a:buClr>
                <a:srgbClr val="004171"/>
              </a:buClr>
              <a:buFontTx/>
              <a:buChar char="•"/>
              <a:tabLst>
                <a:tab pos="542925" algn="l"/>
              </a:tabLst>
            </a:pPr>
            <a:r>
              <a:rPr lang="de-DE" altLang="en-US" sz="1800" smtClean="0"/>
              <a:t>Soll die im Alter bezogenen Einkünfte steuerlich begünstigen;</a:t>
            </a:r>
          </a:p>
          <a:p>
            <a:pPr marL="806450" lvl="3" eaLnBrk="1" hangingPunct="1">
              <a:spcBef>
                <a:spcPct val="50000"/>
              </a:spcBef>
              <a:buClr>
                <a:srgbClr val="004171"/>
              </a:buClr>
              <a:buFontTx/>
              <a:buChar char="•"/>
              <a:tabLst>
                <a:tab pos="542925" algn="l"/>
              </a:tabLst>
            </a:pPr>
            <a:r>
              <a:rPr lang="de-DE" altLang="en-US" sz="1800" smtClean="0"/>
              <a:t>Voraussetzung: Vollendung des 64. Lebensjahres;</a:t>
            </a:r>
          </a:p>
          <a:p>
            <a:pPr marL="806450" lvl="3" eaLnBrk="1" hangingPunct="1">
              <a:spcBef>
                <a:spcPct val="50000"/>
              </a:spcBef>
              <a:buClr>
                <a:srgbClr val="004171"/>
              </a:buClr>
              <a:buFontTx/>
              <a:buChar char="•"/>
              <a:tabLst>
                <a:tab pos="542925" algn="l"/>
              </a:tabLst>
            </a:pPr>
            <a:r>
              <a:rPr lang="de-DE" altLang="en-US" sz="1800" smtClean="0"/>
              <a:t>AltEinkG: Abschmelzung auf 0 €;</a:t>
            </a:r>
          </a:p>
          <a:p>
            <a:pPr marL="288925" lvl="2" indent="-285750" eaLnBrk="1" hangingPunct="1">
              <a:spcBef>
                <a:spcPct val="50000"/>
              </a:spcBef>
              <a:buClr>
                <a:srgbClr val="004171"/>
              </a:buClr>
              <a:buFont typeface="Arial" pitchFamily="34" charset="0"/>
              <a:buChar char="•"/>
              <a:tabLst>
                <a:tab pos="542925" algn="l"/>
              </a:tabLst>
            </a:pPr>
            <a:r>
              <a:rPr lang="de-DE" altLang="en-US" sz="1800" smtClean="0"/>
              <a:t>Entlastungsbetrag für Alleinerziehende (§ 24b)</a:t>
            </a:r>
          </a:p>
          <a:p>
            <a:pPr eaLnBrk="1" hangingPunct="1">
              <a:spcBef>
                <a:spcPct val="50000"/>
              </a:spcBef>
              <a:buSzPct val="125000"/>
              <a:tabLst>
                <a:tab pos="542925" algn="l"/>
              </a:tabLst>
            </a:pPr>
            <a:endParaRPr lang="de-DE" altLang="en-US" sz="600" smtClean="0"/>
          </a:p>
        </p:txBody>
      </p:sp>
      <p:sp>
        <p:nvSpPr>
          <p:cNvPr id="17408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82BCE15-47EE-4ADD-936E-1884A2C08DF9}" type="slidenum">
              <a:rPr lang="en-GB" altLang="en-US" sz="1000" smtClean="0">
                <a:solidFill>
                  <a:srgbClr val="0B1A40"/>
                </a:solidFill>
              </a:rPr>
              <a:pPr eaLnBrk="1" hangingPunct="1">
                <a:spcBef>
                  <a:spcPct val="0"/>
                </a:spcBef>
              </a:pPr>
              <a:t>147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7510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89081DE-BE1A-42B7-8AF1-5B97016EE1ED}" type="slidenum">
              <a:rPr lang="en-GB" altLang="en-US" sz="1000" smtClean="0">
                <a:solidFill>
                  <a:srgbClr val="0B1A40"/>
                </a:solidFill>
              </a:rPr>
              <a:pPr eaLnBrk="1" hangingPunct="1">
                <a:spcBef>
                  <a:spcPct val="0"/>
                </a:spcBef>
              </a:pPr>
              <a:t>148</a:t>
            </a:fld>
            <a:endParaRPr lang="en-GB" altLang="en-US" sz="1000" smtClean="0">
              <a:solidFill>
                <a:srgbClr val="0B1A40"/>
              </a:solidFill>
            </a:endParaRPr>
          </a:p>
        </p:txBody>
      </p:sp>
      <p:sp>
        <p:nvSpPr>
          <p:cNvPr id="175108" name="Rectangle 2"/>
          <p:cNvSpPr>
            <a:spLocks noChangeArrowheads="1"/>
          </p:cNvSpPr>
          <p:nvPr/>
        </p:nvSpPr>
        <p:spPr bwMode="auto">
          <a:xfrm>
            <a:off x="250825" y="2781300"/>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75109"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b="1"/>
              <a:t>Bemessungsgrundlage</a:t>
            </a:r>
          </a:p>
          <a:p>
            <a:pPr lvl="1" eaLnBrk="1" hangingPunct="1">
              <a:lnSpc>
                <a:spcPct val="90000"/>
              </a:lnSpc>
              <a:spcAft>
                <a:spcPct val="20000"/>
              </a:spcAft>
              <a:buFontTx/>
              <a:buChar char="•"/>
            </a:pPr>
            <a:r>
              <a:rPr lang="de-DE" altLang="en-US" sz="1800">
                <a:solidFill>
                  <a:srgbClr val="00A5D9"/>
                </a:solidFill>
              </a:rPr>
              <a:t>Sonderausgaben</a:t>
            </a:r>
          </a:p>
          <a:p>
            <a:pPr lvl="1" eaLnBrk="1" hangingPunct="1">
              <a:lnSpc>
                <a:spcPct val="90000"/>
              </a:lnSpc>
              <a:spcAft>
                <a:spcPct val="20000"/>
              </a:spcAft>
              <a:buFontTx/>
              <a:buChar char="•"/>
            </a:pPr>
            <a:r>
              <a:rPr lang="de-DE" altLang="en-US" sz="1800">
                <a:solidFill>
                  <a:srgbClr val="00A5D9"/>
                </a:solidFill>
              </a:rPr>
              <a:t>Außergewöhnliche Belastungen</a:t>
            </a:r>
          </a:p>
          <a:p>
            <a:pPr lvl="1" eaLnBrk="1" hangingPunct="1">
              <a:lnSpc>
                <a:spcPct val="90000"/>
              </a:lnSpc>
              <a:spcAft>
                <a:spcPct val="20000"/>
              </a:spcAft>
              <a:buFontTx/>
              <a:buChar char="•"/>
            </a:pPr>
            <a:r>
              <a:rPr lang="de-DE" altLang="en-US" sz="1800">
                <a:solidFill>
                  <a:srgbClr val="00A5D9"/>
                </a:solidFill>
              </a:rPr>
              <a:t>Verlustverrechnung</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de-DE" altLang="en-US" smtClean="0"/>
              <a:t>Grundzüge des Besteuerungsverfahrens</a:t>
            </a:r>
          </a:p>
        </p:txBody>
      </p:sp>
      <p:sp>
        <p:nvSpPr>
          <p:cNvPr id="35843" name="Content Placeholder 1"/>
          <p:cNvSpPr>
            <a:spLocks noGrp="1"/>
          </p:cNvSpPr>
          <p:nvPr>
            <p:ph idx="1"/>
          </p:nvPr>
        </p:nvSpPr>
        <p:spPr>
          <a:xfrm>
            <a:off x="358775" y="1062038"/>
            <a:ext cx="8367713" cy="5175250"/>
          </a:xfrm>
        </p:spPr>
        <p:txBody>
          <a:bodyPr/>
          <a:lstStyle/>
          <a:p>
            <a:pPr eaLnBrk="1" hangingPunct="1"/>
            <a:endParaRPr lang="de-DE" altLang="de-DE" smtClean="0"/>
          </a:p>
        </p:txBody>
      </p:sp>
      <p:sp>
        <p:nvSpPr>
          <p:cNvPr id="3584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B78FC03-39B5-47DA-834C-76B92665DF32}" type="slidenum">
              <a:rPr lang="en-GB" altLang="en-US" sz="1000" smtClean="0">
                <a:solidFill>
                  <a:srgbClr val="0B1A40"/>
                </a:solidFill>
              </a:rPr>
              <a:pPr eaLnBrk="1" hangingPunct="1">
                <a:spcBef>
                  <a:spcPct val="0"/>
                </a:spcBef>
              </a:pPr>
              <a:t>14</a:t>
            </a:fld>
            <a:endParaRPr lang="en-GB" altLang="en-US" sz="1000" smtClean="0">
              <a:solidFill>
                <a:srgbClr val="0B1A40"/>
              </a:solidFill>
            </a:endParaRPr>
          </a:p>
        </p:txBody>
      </p:sp>
      <p:graphicFrame>
        <p:nvGraphicFramePr>
          <p:cNvPr id="35845" name="Object 4"/>
          <p:cNvGraphicFramePr>
            <a:graphicFrameLocks noChangeAspect="1"/>
          </p:cNvGraphicFramePr>
          <p:nvPr/>
        </p:nvGraphicFramePr>
        <p:xfrm>
          <a:off x="304800" y="1022350"/>
          <a:ext cx="8153400" cy="5143500"/>
        </p:xfrm>
        <a:graphic>
          <a:graphicData uri="http://schemas.openxmlformats.org/presentationml/2006/ole">
            <mc:AlternateContent xmlns:mc="http://schemas.openxmlformats.org/markup-compatibility/2006">
              <mc:Choice xmlns:v="urn:schemas-microsoft-com:vml" Requires="v">
                <p:oleObj spid="_x0000_s35866" name="Folie" r:id="rId3" imgW="1685499" imgH="1264894" progId="PowerPoint.Slide.8">
                  <p:embed/>
                </p:oleObj>
              </mc:Choice>
              <mc:Fallback>
                <p:oleObj name="Folie" r:id="rId3" imgW="1685499" imgH="1264894"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22350"/>
                        <a:ext cx="8153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6" name="Picture 48" descr="besche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08286">
            <a:off x="3924300" y="3644900"/>
            <a:ext cx="62547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3"/>
          <p:cNvSpPr txBox="1">
            <a:spLocks noChangeArrowheads="1"/>
          </p:cNvSpPr>
          <p:nvPr/>
        </p:nvSpPr>
        <p:spPr bwMode="auto">
          <a:xfrm>
            <a:off x="1143000" y="1143000"/>
            <a:ext cx="65563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endParaRPr lang="de-DE" altLang="en-US" sz="1200">
              <a:solidFill>
                <a:schemeClr val="tx1"/>
              </a:solidFill>
              <a:latin typeface="Times New Roman" pitchFamily="18" charset="0"/>
            </a:endParaRPr>
          </a:p>
        </p:txBody>
      </p:sp>
      <p:pic>
        <p:nvPicPr>
          <p:cNvPr id="35848" name="Picture 46" descr="art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1196975"/>
            <a:ext cx="1368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p:cNvSpPr>
          <p:nvPr>
            <p:ph type="title"/>
          </p:nvPr>
        </p:nvSpPr>
        <p:spPr/>
        <p:txBody>
          <a:bodyPr lIns="91440" tIns="45720" rIns="91440" bIns="45720" anchor="ctr"/>
          <a:lstStyle/>
          <a:p>
            <a:pPr eaLnBrk="1" hangingPunct="1"/>
            <a:r>
              <a:rPr lang="de-DE" altLang="en-US" smtClean="0"/>
              <a:t>Schema zur Ermittlung der ESt 	         		      </a:t>
            </a:r>
          </a:p>
        </p:txBody>
      </p:sp>
      <p:sp>
        <p:nvSpPr>
          <p:cNvPr id="17613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E03F4A6-1AFC-463E-8161-D43883CE8F9C}" type="slidenum">
              <a:rPr lang="en-GB" altLang="en-US" sz="1000" smtClean="0">
                <a:solidFill>
                  <a:srgbClr val="0B1A40"/>
                </a:solidFill>
              </a:rPr>
              <a:pPr eaLnBrk="1" hangingPunct="1">
                <a:spcBef>
                  <a:spcPct val="0"/>
                </a:spcBef>
              </a:pPr>
              <a:t>149</a:t>
            </a:fld>
            <a:endParaRPr lang="en-GB" altLang="en-US" sz="1000" smtClean="0">
              <a:solidFill>
                <a:srgbClr val="0B1A40"/>
              </a:solidFill>
            </a:endParaRPr>
          </a:p>
        </p:txBody>
      </p:sp>
      <p:sp>
        <p:nvSpPr>
          <p:cNvPr id="176132" name="Text Box 3"/>
          <p:cNvSpPr txBox="1">
            <a:spLocks noChangeArrowheads="1"/>
          </p:cNvSpPr>
          <p:nvPr/>
        </p:nvSpPr>
        <p:spPr bwMode="auto">
          <a:xfrm>
            <a:off x="2514600" y="3619500"/>
            <a:ext cx="3797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rgbClr val="002D5B"/>
                </a:solidFill>
              </a:rPr>
              <a:t>= </a:t>
            </a:r>
            <a:r>
              <a:rPr lang="de-DE" altLang="en-US" sz="1200" b="1">
                <a:solidFill>
                  <a:schemeClr val="tx1"/>
                </a:solidFill>
              </a:rPr>
              <a:t>Gesamtbetrag der Einkünfte (§ 2 Abs. 3 EStG)</a:t>
            </a:r>
            <a:endParaRPr lang="de-DE" altLang="en-US" sz="1200">
              <a:solidFill>
                <a:schemeClr val="tx1"/>
              </a:solidFill>
            </a:endParaRPr>
          </a:p>
          <a:p>
            <a:pPr>
              <a:spcBef>
                <a:spcPct val="0"/>
              </a:spcBef>
            </a:pPr>
            <a:r>
              <a:rPr lang="de-DE" altLang="en-US" sz="1200">
                <a:solidFill>
                  <a:srgbClr val="004171"/>
                </a:solidFill>
              </a:rPr>
              <a:t>- </a:t>
            </a:r>
            <a:r>
              <a:rPr lang="de-DE" altLang="en-US" sz="1200"/>
              <a:t>Sonderausgaben</a:t>
            </a:r>
          </a:p>
          <a:p>
            <a:pPr>
              <a:spcBef>
                <a:spcPct val="0"/>
              </a:spcBef>
            </a:pPr>
            <a:r>
              <a:rPr lang="de-DE" altLang="en-US" sz="1200">
                <a:solidFill>
                  <a:srgbClr val="002D5B"/>
                </a:solidFill>
              </a:rPr>
              <a:t>-</a:t>
            </a:r>
            <a:r>
              <a:rPr lang="de-DE" altLang="en-US" sz="1200"/>
              <a:t> außergewöhnlichen Belastungen</a:t>
            </a:r>
          </a:p>
          <a:p>
            <a:pPr>
              <a:spcBef>
                <a:spcPct val="0"/>
              </a:spcBef>
            </a:pPr>
            <a:r>
              <a:rPr lang="de-DE" altLang="en-US" sz="1200">
                <a:solidFill>
                  <a:srgbClr val="002D5B"/>
                </a:solidFill>
              </a:rPr>
              <a:t>- </a:t>
            </a:r>
            <a:r>
              <a:rPr lang="de-DE" altLang="en-US" sz="1200"/>
              <a:t>Verlustabzug § 10d EStG</a:t>
            </a:r>
          </a:p>
        </p:txBody>
      </p:sp>
      <p:sp>
        <p:nvSpPr>
          <p:cNvPr id="176133" name="Line 4"/>
          <p:cNvSpPr>
            <a:spLocks noChangeShapeType="1"/>
          </p:cNvSpPr>
          <p:nvPr/>
        </p:nvSpPr>
        <p:spPr bwMode="auto">
          <a:xfrm>
            <a:off x="2559050" y="44465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6134" name="Text Box 5"/>
          <p:cNvSpPr txBox="1">
            <a:spLocks noChangeArrowheads="1"/>
          </p:cNvSpPr>
          <p:nvPr/>
        </p:nvSpPr>
        <p:spPr bwMode="auto">
          <a:xfrm>
            <a:off x="2514600" y="4454525"/>
            <a:ext cx="38084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Einkommen (§ 2 Abs. 4 EStG)</a:t>
            </a:r>
            <a:endParaRPr lang="de-DE" altLang="en-US" sz="1200">
              <a:solidFill>
                <a:schemeClr val="tx1"/>
              </a:solidFill>
            </a:endParaRPr>
          </a:p>
          <a:p>
            <a:pPr>
              <a:spcBef>
                <a:spcPct val="0"/>
              </a:spcBef>
            </a:pPr>
            <a:r>
              <a:rPr lang="de-DE" altLang="en-US" sz="1200">
                <a:solidFill>
                  <a:schemeClr val="tx1"/>
                </a:solidFill>
              </a:rPr>
              <a:t>- Kinderfreibetrag (sofern günstiger als Kindergeld)</a:t>
            </a:r>
          </a:p>
          <a:p>
            <a:pPr>
              <a:spcBef>
                <a:spcPct val="0"/>
              </a:spcBef>
            </a:pPr>
            <a:r>
              <a:rPr lang="de-DE" altLang="en-US" sz="1200">
                <a:solidFill>
                  <a:schemeClr val="tx1"/>
                </a:solidFill>
              </a:rPr>
              <a:t>- Sonstige vom Einkommen abzuziehende Beträge</a:t>
            </a:r>
          </a:p>
        </p:txBody>
      </p:sp>
      <p:sp>
        <p:nvSpPr>
          <p:cNvPr id="176135" name="Line 6"/>
          <p:cNvSpPr>
            <a:spLocks noChangeShapeType="1"/>
          </p:cNvSpPr>
          <p:nvPr/>
        </p:nvSpPr>
        <p:spPr bwMode="auto">
          <a:xfrm>
            <a:off x="2559050" y="50942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6136" name="Text Box 7"/>
          <p:cNvSpPr txBox="1">
            <a:spLocks noChangeArrowheads="1"/>
          </p:cNvSpPr>
          <p:nvPr/>
        </p:nvSpPr>
        <p:spPr bwMode="auto">
          <a:xfrm>
            <a:off x="2514600" y="5094288"/>
            <a:ext cx="644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zu versteuerndes Einkommen (§ 2 Abs. 5 EStG)</a:t>
            </a:r>
          </a:p>
          <a:p>
            <a:pPr>
              <a:spcBef>
                <a:spcPct val="0"/>
              </a:spcBef>
            </a:pPr>
            <a:r>
              <a:rPr lang="de-DE" altLang="en-US" sz="1200" b="1">
                <a:solidFill>
                  <a:schemeClr val="tx1"/>
                </a:solidFill>
              </a:rPr>
              <a:t>= Bemessungsgrundlage der Einkommensteuer </a:t>
            </a:r>
            <a:r>
              <a:rPr lang="de-DE" altLang="en-US" sz="1200">
                <a:solidFill>
                  <a:schemeClr val="tx1"/>
                </a:solidFill>
              </a:rPr>
              <a:t>aus Steuertarif errechnet sich die     </a:t>
            </a:r>
            <a:br>
              <a:rPr lang="de-DE" altLang="en-US" sz="1200">
                <a:solidFill>
                  <a:schemeClr val="tx1"/>
                </a:solidFill>
              </a:rPr>
            </a:br>
            <a:r>
              <a:rPr lang="de-DE" altLang="en-US" sz="1200">
                <a:solidFill>
                  <a:schemeClr val="tx1"/>
                </a:solidFill>
              </a:rPr>
              <a:t>   </a:t>
            </a:r>
            <a:r>
              <a:rPr lang="de-DE" altLang="en-US" sz="1200" b="1">
                <a:solidFill>
                  <a:schemeClr val="tx1"/>
                </a:solidFill>
              </a:rPr>
              <a:t>tarifliche Einkommensteuer</a:t>
            </a:r>
            <a:endParaRPr lang="de-DE" altLang="en-US" sz="1200">
              <a:solidFill>
                <a:schemeClr val="tx1"/>
              </a:solidFill>
            </a:endParaRPr>
          </a:p>
          <a:p>
            <a:pPr>
              <a:spcBef>
                <a:spcPct val="0"/>
              </a:spcBef>
            </a:pPr>
            <a:r>
              <a:rPr lang="de-DE" altLang="en-US" sz="1200">
                <a:solidFill>
                  <a:schemeClr val="tx1"/>
                </a:solidFill>
              </a:rPr>
              <a:t>- Steuerermäßigungen (§§ 34g, 35)</a:t>
            </a:r>
          </a:p>
        </p:txBody>
      </p:sp>
      <p:sp>
        <p:nvSpPr>
          <p:cNvPr id="176137" name="Line 8"/>
          <p:cNvSpPr>
            <a:spLocks noChangeShapeType="1"/>
          </p:cNvSpPr>
          <p:nvPr/>
        </p:nvSpPr>
        <p:spPr bwMode="auto">
          <a:xfrm>
            <a:off x="2559050" y="5927725"/>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6138" name="Text Box 9"/>
          <p:cNvSpPr txBox="1">
            <a:spLocks noChangeArrowheads="1"/>
          </p:cNvSpPr>
          <p:nvPr/>
        </p:nvSpPr>
        <p:spPr bwMode="auto">
          <a:xfrm>
            <a:off x="2514600" y="5867400"/>
            <a:ext cx="471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festzusetzende  Einkommensteuer (§ 2 Abs. 6 EStG)</a:t>
            </a:r>
            <a:endParaRPr lang="de-DE" altLang="en-US" sz="1200">
              <a:solidFill>
                <a:schemeClr val="tx1"/>
              </a:solidFill>
            </a:endParaRPr>
          </a:p>
        </p:txBody>
      </p:sp>
      <p:sp>
        <p:nvSpPr>
          <p:cNvPr id="176139" name="Line 10"/>
          <p:cNvSpPr>
            <a:spLocks noChangeShapeType="1"/>
          </p:cNvSpPr>
          <p:nvPr/>
        </p:nvSpPr>
        <p:spPr bwMode="auto">
          <a:xfrm>
            <a:off x="2559050" y="35829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6140" name="Text Box 11"/>
          <p:cNvSpPr txBox="1">
            <a:spLocks noChangeArrowheads="1"/>
          </p:cNvSpPr>
          <p:nvPr/>
        </p:nvSpPr>
        <p:spPr bwMode="auto">
          <a:xfrm>
            <a:off x="2514600" y="2717800"/>
            <a:ext cx="494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tx1"/>
                </a:solidFill>
              </a:rPr>
              <a:t>= </a:t>
            </a:r>
            <a:r>
              <a:rPr lang="de-DE" altLang="en-US" sz="1200" b="1">
                <a:solidFill>
                  <a:schemeClr val="tx1"/>
                </a:solidFill>
              </a:rPr>
              <a:t>Summe der Einkünfte (§ 2 Abs. 3 EStG)</a:t>
            </a:r>
          </a:p>
          <a:p>
            <a:pPr>
              <a:spcBef>
                <a:spcPct val="0"/>
              </a:spcBef>
              <a:buFontTx/>
              <a:buChar char="-"/>
            </a:pPr>
            <a:r>
              <a:rPr lang="de-DE" altLang="en-US" sz="1200">
                <a:solidFill>
                  <a:schemeClr val="tx1"/>
                </a:solidFill>
              </a:rPr>
              <a:t> Altersentlastungsbetrag </a:t>
            </a:r>
          </a:p>
          <a:p>
            <a:pPr>
              <a:spcBef>
                <a:spcPct val="0"/>
              </a:spcBef>
              <a:buFontTx/>
              <a:buChar char="-"/>
            </a:pPr>
            <a:r>
              <a:rPr lang="de-DE" altLang="en-US" sz="1200">
                <a:solidFill>
                  <a:schemeClr val="tx1"/>
                </a:solidFill>
              </a:rPr>
              <a:t> Entlastungsbetrag für Alleinerziehende</a:t>
            </a:r>
            <a:br>
              <a:rPr lang="de-DE" altLang="en-US" sz="1200">
                <a:solidFill>
                  <a:schemeClr val="tx1"/>
                </a:solidFill>
              </a:rPr>
            </a:br>
            <a:r>
              <a:rPr lang="de-DE" altLang="en-US" sz="1200">
                <a:solidFill>
                  <a:schemeClr val="tx1"/>
                </a:solidFill>
              </a:rPr>
              <a:t>- Abzug für Land- und Forstwirte</a:t>
            </a:r>
          </a:p>
        </p:txBody>
      </p:sp>
      <p:sp>
        <p:nvSpPr>
          <p:cNvPr id="176141" name="Text Box 12"/>
          <p:cNvSpPr txBox="1">
            <a:spLocks noChangeArrowheads="1"/>
          </p:cNvSpPr>
          <p:nvPr/>
        </p:nvSpPr>
        <p:spPr bwMode="auto">
          <a:xfrm>
            <a:off x="2514600" y="2371725"/>
            <a:ext cx="3595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tx1"/>
                </a:solidFill>
              </a:rPr>
              <a:t>= </a:t>
            </a:r>
            <a:r>
              <a:rPr lang="de-DE" altLang="en-US" sz="1200" b="1">
                <a:solidFill>
                  <a:schemeClr val="tx1"/>
                </a:solidFill>
              </a:rPr>
              <a:t>Summe der Einkünfte aus den Einkunftsarten</a:t>
            </a:r>
          </a:p>
        </p:txBody>
      </p:sp>
      <p:sp>
        <p:nvSpPr>
          <p:cNvPr id="176142" name="Line 13"/>
          <p:cNvSpPr>
            <a:spLocks noChangeShapeType="1"/>
          </p:cNvSpPr>
          <p:nvPr/>
        </p:nvSpPr>
        <p:spPr bwMode="auto">
          <a:xfrm>
            <a:off x="2559050" y="2717800"/>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6143" name="Text Box 14"/>
          <p:cNvSpPr txBox="1">
            <a:spLocks noChangeArrowheads="1"/>
          </p:cNvSpPr>
          <p:nvPr/>
        </p:nvSpPr>
        <p:spPr bwMode="auto">
          <a:xfrm>
            <a:off x="2514600" y="990600"/>
            <a:ext cx="42973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a:solidFill>
                  <a:schemeClr val="tx1"/>
                </a:solidFill>
              </a:rPr>
              <a:t>   </a:t>
            </a:r>
            <a:r>
              <a:rPr lang="de-DE" altLang="en-US" sz="1200">
                <a:solidFill>
                  <a:schemeClr val="tx1"/>
                </a:solidFill>
              </a:rPr>
              <a:t>Einkünfte aus Land und Forstwirtschaft</a:t>
            </a:r>
          </a:p>
          <a:p>
            <a:pPr>
              <a:spcBef>
                <a:spcPct val="0"/>
              </a:spcBef>
            </a:pPr>
            <a:r>
              <a:rPr lang="de-DE" altLang="en-US" sz="1200">
                <a:solidFill>
                  <a:schemeClr val="tx1"/>
                </a:solidFill>
              </a:rPr>
              <a:t>+ Einkünfte aus Gewerbebetrieb</a:t>
            </a:r>
          </a:p>
          <a:p>
            <a:pPr>
              <a:spcBef>
                <a:spcPct val="0"/>
              </a:spcBef>
            </a:pPr>
            <a:r>
              <a:rPr lang="de-DE" altLang="en-US" sz="1200">
                <a:solidFill>
                  <a:schemeClr val="tx1"/>
                </a:solidFill>
              </a:rPr>
              <a:t>+ Einkünfte aus selbständiger Arbeit</a:t>
            </a:r>
          </a:p>
          <a:p>
            <a:pPr>
              <a:spcBef>
                <a:spcPct val="0"/>
              </a:spcBef>
            </a:pPr>
            <a:r>
              <a:rPr lang="de-DE" altLang="en-US" sz="1200">
                <a:solidFill>
                  <a:schemeClr val="tx1"/>
                </a:solidFill>
              </a:rPr>
              <a:t>+ Einkünfte aus nichtselbständiger Arbeit</a:t>
            </a:r>
          </a:p>
          <a:p>
            <a:pPr>
              <a:spcBef>
                <a:spcPct val="0"/>
              </a:spcBef>
            </a:pPr>
            <a:r>
              <a:rPr lang="de-DE" altLang="en-US" sz="1200">
                <a:solidFill>
                  <a:schemeClr val="tx1"/>
                </a:solidFill>
              </a:rPr>
              <a:t>+ Einkünfte aus Kapitalvermögen</a:t>
            </a:r>
          </a:p>
          <a:p>
            <a:pPr>
              <a:spcBef>
                <a:spcPct val="0"/>
              </a:spcBef>
            </a:pPr>
            <a:r>
              <a:rPr lang="de-DE" altLang="en-US" sz="1200">
                <a:solidFill>
                  <a:schemeClr val="tx1"/>
                </a:solidFill>
              </a:rPr>
              <a:t>+ Einkünfte aus Vermietung und Verpachtung</a:t>
            </a:r>
          </a:p>
          <a:p>
            <a:pPr>
              <a:spcBef>
                <a:spcPct val="0"/>
              </a:spcBef>
            </a:pPr>
            <a:r>
              <a:rPr lang="de-DE" altLang="en-US" sz="1200">
                <a:solidFill>
                  <a:schemeClr val="tx1"/>
                </a:solidFill>
              </a:rPr>
              <a:t>+ Sonstige Einkünfte i.S.d. § 22 EStG</a:t>
            </a:r>
          </a:p>
        </p:txBody>
      </p:sp>
      <p:sp>
        <p:nvSpPr>
          <p:cNvPr id="176144" name="Line 15"/>
          <p:cNvSpPr>
            <a:spLocks noChangeShapeType="1"/>
          </p:cNvSpPr>
          <p:nvPr/>
        </p:nvSpPr>
        <p:spPr bwMode="auto">
          <a:xfrm>
            <a:off x="2559050" y="2359025"/>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76145" name="Line 16"/>
          <p:cNvSpPr>
            <a:spLocks noChangeShapeType="1"/>
          </p:cNvSpPr>
          <p:nvPr/>
        </p:nvSpPr>
        <p:spPr bwMode="auto">
          <a:xfrm>
            <a:off x="755650" y="2565400"/>
            <a:ext cx="43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76146" name="Line 17"/>
          <p:cNvSpPr>
            <a:spLocks noChangeShapeType="1"/>
          </p:cNvSpPr>
          <p:nvPr/>
        </p:nvSpPr>
        <p:spPr bwMode="auto">
          <a:xfrm>
            <a:off x="755650" y="3860800"/>
            <a:ext cx="43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76147" name="Text Box 18"/>
          <p:cNvSpPr txBox="1">
            <a:spLocks noChangeArrowheads="1"/>
          </p:cNvSpPr>
          <p:nvPr/>
        </p:nvSpPr>
        <p:spPr bwMode="auto">
          <a:xfrm rot="-2508629">
            <a:off x="152400" y="1773238"/>
            <a:ext cx="2438400" cy="5953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Sachliche Leistungsfähigkeit</a:t>
            </a:r>
          </a:p>
        </p:txBody>
      </p:sp>
      <p:sp>
        <p:nvSpPr>
          <p:cNvPr id="176148" name="Text Box 19"/>
          <p:cNvSpPr txBox="1">
            <a:spLocks noChangeArrowheads="1"/>
          </p:cNvSpPr>
          <p:nvPr/>
        </p:nvSpPr>
        <p:spPr bwMode="auto">
          <a:xfrm rot="-2508629">
            <a:off x="152400" y="3810000"/>
            <a:ext cx="2438400"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Persönliche Leistungsfähigkeit</a:t>
            </a:r>
          </a:p>
        </p:txBody>
      </p:sp>
      <p:sp>
        <p:nvSpPr>
          <p:cNvPr id="176149" name="Line 20"/>
          <p:cNvSpPr>
            <a:spLocks noChangeShapeType="1"/>
          </p:cNvSpPr>
          <p:nvPr/>
        </p:nvSpPr>
        <p:spPr bwMode="auto">
          <a:xfrm rot="10782095">
            <a:off x="6400800" y="4114800"/>
            <a:ext cx="1828800" cy="1588"/>
          </a:xfrm>
          <a:prstGeom prst="line">
            <a:avLst/>
          </a:prstGeom>
          <a:noFill/>
          <a:ln w="104775">
            <a:solidFill>
              <a:srgbClr val="004171"/>
            </a:solidFill>
            <a:round/>
            <a:headEnd/>
            <a:tailEnd type="triangle" w="med" len="me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p:cNvSpPr>
          <p:nvPr>
            <p:ph type="title"/>
          </p:nvPr>
        </p:nvSpPr>
        <p:spPr/>
        <p:txBody>
          <a:bodyPr lIns="91440" tIns="45720" rIns="91440" bIns="45720" anchor="ctr"/>
          <a:lstStyle/>
          <a:p>
            <a:pPr eaLnBrk="1" hangingPunct="1"/>
            <a:r>
              <a:rPr lang="de-DE" altLang="en-US" smtClean="0"/>
              <a:t>Übersicht: Sonderausgaben </a:t>
            </a:r>
          </a:p>
        </p:txBody>
      </p:sp>
      <p:sp>
        <p:nvSpPr>
          <p:cNvPr id="17715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56A0F15-4F31-4C34-9E4C-21D268794F12}" type="slidenum">
              <a:rPr lang="en-GB" altLang="en-US" sz="1000" smtClean="0">
                <a:solidFill>
                  <a:srgbClr val="0B1A40"/>
                </a:solidFill>
              </a:rPr>
              <a:pPr eaLnBrk="1" hangingPunct="1">
                <a:spcBef>
                  <a:spcPct val="0"/>
                </a:spcBef>
              </a:pPr>
              <a:t>150</a:t>
            </a:fld>
            <a:endParaRPr lang="en-GB" altLang="en-US" sz="1000" smtClean="0">
              <a:solidFill>
                <a:srgbClr val="0B1A40"/>
              </a:solidFill>
            </a:endParaRPr>
          </a:p>
        </p:txBody>
      </p:sp>
      <p:sp>
        <p:nvSpPr>
          <p:cNvPr id="177156" name="Text Box 3"/>
          <p:cNvSpPr txBox="1">
            <a:spLocks noChangeArrowheads="1"/>
          </p:cNvSpPr>
          <p:nvPr/>
        </p:nvSpPr>
        <p:spPr bwMode="auto">
          <a:xfrm>
            <a:off x="323850" y="1022350"/>
            <a:ext cx="876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tabLst>
                <a:tab pos="542925"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542925"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542925" algn="l"/>
              </a:tabLst>
              <a:defRPr sz="2000">
                <a:solidFill>
                  <a:schemeClr val="tx1"/>
                </a:solidFill>
                <a:latin typeface="Arial" pitchFamily="34" charset="0"/>
                <a:cs typeface="Arial" pitchFamily="34" charset="0"/>
              </a:defRPr>
            </a:lvl9pPr>
          </a:lstStyle>
          <a:p>
            <a:pPr eaLnBrk="1" hangingPunct="1">
              <a:spcBef>
                <a:spcPct val="50000"/>
              </a:spcBef>
              <a:buClr>
                <a:srgbClr val="004171"/>
              </a:buClr>
              <a:buFontTx/>
              <a:buChar char="•"/>
            </a:pPr>
            <a:r>
              <a:rPr lang="de-DE" altLang="en-US" sz="2000">
                <a:solidFill>
                  <a:schemeClr val="tx1"/>
                </a:solidFill>
              </a:rPr>
              <a:t>  	</a:t>
            </a:r>
            <a:r>
              <a:rPr lang="de-DE" altLang="en-US" sz="1800">
                <a:solidFill>
                  <a:schemeClr val="tx1"/>
                </a:solidFill>
              </a:rPr>
              <a:t>Aufwendungen der privaten Lebensführung, die grundsätzlich nicht</a:t>
            </a:r>
            <a:br>
              <a:rPr lang="de-DE" altLang="en-US" sz="1800">
                <a:solidFill>
                  <a:schemeClr val="tx1"/>
                </a:solidFill>
              </a:rPr>
            </a:br>
            <a:r>
              <a:rPr lang="de-DE" altLang="en-US" sz="1800">
                <a:solidFill>
                  <a:schemeClr val="tx1"/>
                </a:solidFill>
              </a:rPr>
              <a:t>   	abgezogen werden dürfen;</a:t>
            </a:r>
          </a:p>
          <a:p>
            <a:pPr eaLnBrk="1" hangingPunct="1">
              <a:spcBef>
                <a:spcPct val="50000"/>
              </a:spcBef>
              <a:buClr>
                <a:srgbClr val="004171"/>
              </a:buClr>
              <a:buFontTx/>
              <a:buChar char="•"/>
            </a:pPr>
            <a:r>
              <a:rPr lang="de-DE" altLang="en-US" sz="1800">
                <a:solidFill>
                  <a:schemeClr val="tx1"/>
                </a:solidFill>
              </a:rPr>
              <a:t>  	SA sind Ausnahmen, im Gesetz abschließend aufgezählt, § 10 ff. EStG.</a:t>
            </a:r>
          </a:p>
        </p:txBody>
      </p:sp>
      <p:sp>
        <p:nvSpPr>
          <p:cNvPr id="177157" name="Text Box 4"/>
          <p:cNvSpPr txBox="1">
            <a:spLocks noChangeArrowheads="1"/>
          </p:cNvSpPr>
          <p:nvPr/>
        </p:nvSpPr>
        <p:spPr bwMode="auto">
          <a:xfrm>
            <a:off x="381000" y="2286000"/>
            <a:ext cx="3962400" cy="1570038"/>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b="1">
                <a:solidFill>
                  <a:schemeClr val="bg1"/>
                </a:solidFill>
              </a:rPr>
              <a:t>Unbeschränkt abzugsfähig:</a:t>
            </a:r>
          </a:p>
          <a:p>
            <a:pPr eaLnBrk="1" hangingPunct="1">
              <a:spcBef>
                <a:spcPct val="50000"/>
              </a:spcBef>
              <a:buFont typeface="Wingdings" pitchFamily="2" charset="2"/>
              <a:buChar char="§"/>
            </a:pPr>
            <a:r>
              <a:rPr lang="de-DE" altLang="en-US" sz="2000">
                <a:solidFill>
                  <a:schemeClr val="bg1"/>
                </a:solidFill>
              </a:rPr>
              <a:t>  Renten und dauernde Lasten </a:t>
            </a:r>
            <a:br>
              <a:rPr lang="de-DE" altLang="en-US" sz="2000">
                <a:solidFill>
                  <a:schemeClr val="bg1"/>
                </a:solidFill>
              </a:rPr>
            </a:br>
            <a:r>
              <a:rPr lang="de-DE" altLang="en-US" sz="2000">
                <a:solidFill>
                  <a:schemeClr val="bg1"/>
                </a:solidFill>
              </a:rPr>
              <a:t>    § 10 I Nr. 1a;</a:t>
            </a:r>
          </a:p>
          <a:p>
            <a:pPr eaLnBrk="1" hangingPunct="1">
              <a:spcBef>
                <a:spcPct val="50000"/>
              </a:spcBef>
              <a:buFont typeface="Wingdings" pitchFamily="2" charset="2"/>
              <a:buChar char="§"/>
            </a:pPr>
            <a:r>
              <a:rPr lang="de-DE" altLang="en-US" sz="2000">
                <a:solidFill>
                  <a:schemeClr val="bg1"/>
                </a:solidFill>
              </a:rPr>
              <a:t>  Kirchensteuer § 10 I Nr. 4</a:t>
            </a:r>
          </a:p>
        </p:txBody>
      </p:sp>
      <p:sp>
        <p:nvSpPr>
          <p:cNvPr id="177158" name="Text Box 5"/>
          <p:cNvSpPr txBox="1">
            <a:spLocks noChangeArrowheads="1"/>
          </p:cNvSpPr>
          <p:nvPr/>
        </p:nvSpPr>
        <p:spPr bwMode="auto">
          <a:xfrm>
            <a:off x="4648200" y="2286000"/>
            <a:ext cx="4343400" cy="3551238"/>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b="1"/>
              <a:t>Beschränkt abzugsfähig:</a:t>
            </a:r>
          </a:p>
          <a:p>
            <a:pPr eaLnBrk="1" hangingPunct="1">
              <a:spcBef>
                <a:spcPct val="50000"/>
              </a:spcBef>
              <a:buFont typeface="Wingdings" pitchFamily="2" charset="2"/>
              <a:buChar char="§"/>
            </a:pPr>
            <a:r>
              <a:rPr lang="de-DE" altLang="en-US" sz="2000">
                <a:solidFill>
                  <a:schemeClr val="tx1"/>
                </a:solidFill>
              </a:rPr>
              <a:t>  Unterhaltsleistungen § 10 I Nr. 1;</a:t>
            </a:r>
          </a:p>
          <a:p>
            <a:pPr eaLnBrk="1" hangingPunct="1">
              <a:spcBef>
                <a:spcPct val="50000"/>
              </a:spcBef>
              <a:buFont typeface="Wingdings" pitchFamily="2" charset="2"/>
              <a:buChar char="§"/>
            </a:pPr>
            <a:r>
              <a:rPr lang="de-DE" altLang="en-US" sz="2000">
                <a:solidFill>
                  <a:schemeClr val="tx1"/>
                </a:solidFill>
              </a:rPr>
              <a:t>  Spenden § 10b;</a:t>
            </a:r>
          </a:p>
          <a:p>
            <a:pPr eaLnBrk="1" hangingPunct="1">
              <a:spcBef>
                <a:spcPct val="50000"/>
              </a:spcBef>
              <a:buFont typeface="Wingdings" pitchFamily="2" charset="2"/>
              <a:buChar char="§"/>
            </a:pPr>
            <a:r>
              <a:rPr lang="de-DE" altLang="en-US" sz="2000">
                <a:solidFill>
                  <a:schemeClr val="tx1"/>
                </a:solidFill>
              </a:rPr>
              <a:t>  Schulgeld § 10 I Nr. 9;</a:t>
            </a:r>
          </a:p>
          <a:p>
            <a:pPr eaLnBrk="1" hangingPunct="1">
              <a:spcBef>
                <a:spcPct val="50000"/>
              </a:spcBef>
              <a:buFont typeface="Wingdings" pitchFamily="2" charset="2"/>
              <a:buChar char="§"/>
            </a:pPr>
            <a:r>
              <a:rPr lang="de-DE" altLang="en-US" sz="2000">
                <a:solidFill>
                  <a:schemeClr val="tx1"/>
                </a:solidFill>
              </a:rPr>
              <a:t>  Berufsausbildungskosten </a:t>
            </a:r>
            <a:br>
              <a:rPr lang="de-DE" altLang="en-US" sz="2000">
                <a:solidFill>
                  <a:schemeClr val="tx1"/>
                </a:solidFill>
              </a:rPr>
            </a:br>
            <a:r>
              <a:rPr lang="de-DE" altLang="en-US" sz="2000">
                <a:solidFill>
                  <a:schemeClr val="tx1"/>
                </a:solidFill>
              </a:rPr>
              <a:t>    § 10 I Nr. 7;</a:t>
            </a:r>
          </a:p>
          <a:p>
            <a:pPr eaLnBrk="1" hangingPunct="1">
              <a:spcBef>
                <a:spcPct val="50000"/>
              </a:spcBef>
              <a:buFont typeface="Wingdings" pitchFamily="2" charset="2"/>
              <a:buChar char="§"/>
            </a:pPr>
            <a:r>
              <a:rPr lang="de-DE" altLang="en-US" sz="2000">
                <a:solidFill>
                  <a:schemeClr val="tx1"/>
                </a:solidFill>
              </a:rPr>
              <a:t>  Vorsorgeaufwendungen </a:t>
            </a:r>
            <a:br>
              <a:rPr lang="de-DE" altLang="en-US" sz="2000">
                <a:solidFill>
                  <a:schemeClr val="tx1"/>
                </a:solidFill>
              </a:rPr>
            </a:br>
            <a:r>
              <a:rPr lang="de-DE" altLang="en-US" sz="2000">
                <a:solidFill>
                  <a:schemeClr val="tx1"/>
                </a:solidFill>
              </a:rPr>
              <a:t>    § 10 I Nr. 2 (AltEinkG!) </a:t>
            </a:r>
            <a:br>
              <a:rPr lang="de-DE" altLang="en-US" sz="2000">
                <a:solidFill>
                  <a:schemeClr val="tx1"/>
                </a:solidFill>
              </a:rPr>
            </a:br>
            <a:endParaRPr lang="de-DE" altLang="en-US" sz="2000" b="1">
              <a:solidFill>
                <a:srgbClr val="A10724"/>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7817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498A4C2-54EE-4D31-9E19-7C7C403D0392}" type="slidenum">
              <a:rPr lang="en-GB" altLang="en-US" sz="1000" smtClean="0">
                <a:solidFill>
                  <a:srgbClr val="0B1A40"/>
                </a:solidFill>
              </a:rPr>
              <a:pPr eaLnBrk="1" hangingPunct="1">
                <a:spcBef>
                  <a:spcPct val="0"/>
                </a:spcBef>
              </a:pPr>
              <a:t>151</a:t>
            </a:fld>
            <a:endParaRPr lang="en-GB" altLang="en-US" sz="1000" smtClean="0">
              <a:solidFill>
                <a:srgbClr val="0B1A40"/>
              </a:solidFill>
            </a:endParaRPr>
          </a:p>
        </p:txBody>
      </p:sp>
      <p:sp>
        <p:nvSpPr>
          <p:cNvPr id="178180" name="Rectangle 2"/>
          <p:cNvSpPr>
            <a:spLocks noChangeArrowheads="1"/>
          </p:cNvSpPr>
          <p:nvPr/>
        </p:nvSpPr>
        <p:spPr bwMode="auto">
          <a:xfrm>
            <a:off x="250825" y="3502025"/>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78181"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tabLst>
                <a:tab pos="5295900" algn="l"/>
              </a:tabLst>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tabLst>
                <a:tab pos="5295900" algn="l"/>
              </a:tabLst>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a:t>Bemessungsgrundlage</a:t>
            </a:r>
          </a:p>
          <a:p>
            <a:pPr lvl="1" eaLnBrk="1" hangingPunct="1">
              <a:lnSpc>
                <a:spcPct val="90000"/>
              </a:lnSpc>
              <a:spcAft>
                <a:spcPct val="20000"/>
              </a:spcAft>
              <a:buFontTx/>
              <a:buChar char="•"/>
            </a:pPr>
            <a:r>
              <a:rPr lang="de-DE" altLang="en-US" sz="1800">
                <a:solidFill>
                  <a:srgbClr val="00A5D9"/>
                </a:solidFill>
              </a:rPr>
              <a:t>Sonderausgaben</a:t>
            </a:r>
          </a:p>
          <a:p>
            <a:pPr lvl="1" eaLnBrk="1" hangingPunct="1">
              <a:lnSpc>
                <a:spcPct val="90000"/>
              </a:lnSpc>
              <a:spcAft>
                <a:spcPct val="20000"/>
              </a:spcAft>
              <a:buFontTx/>
              <a:buChar char="•"/>
            </a:pPr>
            <a:r>
              <a:rPr lang="de-DE" altLang="en-US" sz="1800" b="1">
                <a:solidFill>
                  <a:srgbClr val="00A5D9"/>
                </a:solidFill>
              </a:rPr>
              <a:t>Außergewöhnliche Belastungen</a:t>
            </a:r>
          </a:p>
          <a:p>
            <a:pPr lvl="1" eaLnBrk="1" hangingPunct="1">
              <a:lnSpc>
                <a:spcPct val="90000"/>
              </a:lnSpc>
              <a:spcAft>
                <a:spcPct val="20000"/>
              </a:spcAft>
              <a:buFontTx/>
              <a:buChar char="•"/>
            </a:pPr>
            <a:r>
              <a:rPr lang="de-DE" altLang="en-US" sz="1800">
                <a:solidFill>
                  <a:srgbClr val="00A5D9"/>
                </a:solidFill>
              </a:rPr>
              <a:t>Verlustverrechnung</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p:nvPr>
        </p:nvSpPr>
        <p:spPr/>
        <p:txBody>
          <a:bodyPr lIns="91440" tIns="45720" rIns="91440" bIns="45720" anchor="ctr"/>
          <a:lstStyle/>
          <a:p>
            <a:pPr eaLnBrk="1" hangingPunct="1"/>
            <a:r>
              <a:rPr lang="de-DE" altLang="en-US" smtClean="0"/>
              <a:t>Außergewöhnliche Belastungen (1)</a:t>
            </a:r>
          </a:p>
        </p:txBody>
      </p:sp>
      <p:sp>
        <p:nvSpPr>
          <p:cNvPr id="17920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DC373F7-0F30-4460-8717-9C856475BCC1}" type="slidenum">
              <a:rPr lang="en-GB" altLang="en-US" sz="1000" smtClean="0">
                <a:solidFill>
                  <a:srgbClr val="0B1A40"/>
                </a:solidFill>
              </a:rPr>
              <a:pPr eaLnBrk="1" hangingPunct="1">
                <a:spcBef>
                  <a:spcPct val="0"/>
                </a:spcBef>
              </a:pPr>
              <a:t>152</a:t>
            </a:fld>
            <a:endParaRPr lang="en-GB" altLang="en-US" sz="1000" smtClean="0">
              <a:solidFill>
                <a:srgbClr val="0B1A40"/>
              </a:solidFill>
            </a:endParaRPr>
          </a:p>
        </p:txBody>
      </p:sp>
      <p:sp>
        <p:nvSpPr>
          <p:cNvPr id="179204" name="Rectangle 3"/>
          <p:cNvSpPr>
            <a:spLocks noChangeArrowheads="1"/>
          </p:cNvSpPr>
          <p:nvPr/>
        </p:nvSpPr>
        <p:spPr bwMode="auto">
          <a:xfrm>
            <a:off x="395288" y="1047750"/>
            <a:ext cx="8291512" cy="1301750"/>
          </a:xfrm>
          <a:prstGeom prst="rect">
            <a:avLst/>
          </a:prstGeom>
          <a:solidFill>
            <a:srgbClr val="00417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bg1"/>
                </a:solidFill>
              </a:rPr>
              <a:t>Sind wie Sonderausgaben Kosten der privaten Lebensführung, die als gesetzlich </a:t>
            </a:r>
            <a:br>
              <a:rPr lang="de-DE" altLang="en-US" sz="1600" b="1">
                <a:solidFill>
                  <a:schemeClr val="bg1"/>
                </a:solidFill>
              </a:rPr>
            </a:br>
            <a:r>
              <a:rPr lang="de-DE" altLang="en-US" sz="1600" b="1">
                <a:solidFill>
                  <a:schemeClr val="bg1"/>
                </a:solidFill>
              </a:rPr>
              <a:t>normierte Ausnahme zum Abzug zugelassen werden. Es handelt sich dabei um </a:t>
            </a:r>
            <a:br>
              <a:rPr lang="de-DE" altLang="en-US" sz="1600" b="1">
                <a:solidFill>
                  <a:schemeClr val="bg1"/>
                </a:solidFill>
              </a:rPr>
            </a:br>
            <a:r>
              <a:rPr lang="de-DE" altLang="en-US" sz="1600" b="1">
                <a:solidFill>
                  <a:schemeClr val="bg1"/>
                </a:solidFill>
              </a:rPr>
              <a:t>zwangsläufig erwachsende größere Aufwendungen eines Steuerpflichtigen, </a:t>
            </a:r>
            <a:br>
              <a:rPr lang="de-DE" altLang="en-US" sz="1600" b="1">
                <a:solidFill>
                  <a:schemeClr val="bg1"/>
                </a:solidFill>
              </a:rPr>
            </a:br>
            <a:r>
              <a:rPr lang="de-DE" altLang="en-US" sz="1600" b="1">
                <a:solidFill>
                  <a:schemeClr val="bg1"/>
                </a:solidFill>
              </a:rPr>
              <a:t>denen er sich aus rechtlichen, tatsächlichen oder sittlichen Gründen nicht entziehen</a:t>
            </a:r>
            <a:br>
              <a:rPr lang="de-DE" altLang="en-US" sz="1600" b="1">
                <a:solidFill>
                  <a:schemeClr val="bg1"/>
                </a:solidFill>
              </a:rPr>
            </a:br>
            <a:r>
              <a:rPr lang="de-DE" altLang="en-US" sz="1600" b="1">
                <a:solidFill>
                  <a:schemeClr val="bg1"/>
                </a:solidFill>
              </a:rPr>
              <a:t>kann.</a:t>
            </a:r>
          </a:p>
        </p:txBody>
      </p:sp>
      <p:sp>
        <p:nvSpPr>
          <p:cNvPr id="179205" name="Text Box 4"/>
          <p:cNvSpPr txBox="1">
            <a:spLocks noChangeArrowheads="1"/>
          </p:cNvSpPr>
          <p:nvPr/>
        </p:nvSpPr>
        <p:spPr bwMode="auto">
          <a:xfrm>
            <a:off x="304800" y="2514600"/>
            <a:ext cx="8458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Gesamtbetrag der Einkünfte § 2 Abs. 3 EStG</a:t>
            </a:r>
          </a:p>
          <a:p>
            <a:pPr eaLnBrk="1" hangingPunct="1">
              <a:spcBef>
                <a:spcPct val="50000"/>
              </a:spcBef>
              <a:buFontTx/>
              <a:buChar char="-"/>
            </a:pPr>
            <a:r>
              <a:rPr lang="de-DE" altLang="en-US" sz="1800">
                <a:solidFill>
                  <a:schemeClr val="tx1"/>
                </a:solidFill>
              </a:rPr>
              <a:t>Sonderausgaben</a:t>
            </a:r>
          </a:p>
          <a:p>
            <a:pPr eaLnBrk="1" hangingPunct="1">
              <a:lnSpc>
                <a:spcPct val="70000"/>
              </a:lnSpc>
              <a:spcBef>
                <a:spcPct val="50000"/>
              </a:spcBef>
              <a:buFontTx/>
              <a:buChar char="-"/>
            </a:pPr>
            <a:r>
              <a:rPr lang="de-DE" altLang="en-US" sz="1800" b="1"/>
              <a:t>außergewöhnliche Belastungen §§ 33-33c EStG</a:t>
            </a:r>
          </a:p>
          <a:p>
            <a:pPr eaLnBrk="1" hangingPunct="1">
              <a:lnSpc>
                <a:spcPct val="70000"/>
              </a:lnSpc>
              <a:spcBef>
                <a:spcPct val="50000"/>
              </a:spcBef>
            </a:pPr>
            <a:r>
              <a:rPr lang="de-DE" altLang="en-US" sz="1800">
                <a:solidFill>
                  <a:schemeClr val="tx1"/>
                </a:solidFill>
              </a:rPr>
              <a:t>(=Gesamtbelastung – zumutbare Belastung im Fall des § 33 EStG)</a:t>
            </a:r>
          </a:p>
          <a:p>
            <a:pPr eaLnBrk="1" hangingPunct="1">
              <a:spcBef>
                <a:spcPct val="50000"/>
              </a:spcBef>
              <a:buFontTx/>
              <a:buChar char="-"/>
            </a:pPr>
            <a:r>
              <a:rPr lang="de-DE" altLang="en-US" sz="1800">
                <a:solidFill>
                  <a:schemeClr val="tx1"/>
                </a:solidFill>
              </a:rPr>
              <a:t>Verlustabzug</a:t>
            </a:r>
          </a:p>
          <a:p>
            <a:pPr eaLnBrk="1" hangingPunct="1">
              <a:spcBef>
                <a:spcPct val="50000"/>
              </a:spcBef>
            </a:pPr>
            <a:r>
              <a:rPr lang="de-DE" altLang="en-US" sz="1800">
                <a:solidFill>
                  <a:schemeClr val="tx1"/>
                </a:solidFill>
              </a:rPr>
              <a:t>= Einkommen § 2 Abs. 4 EStG</a:t>
            </a:r>
          </a:p>
        </p:txBody>
      </p:sp>
      <p:sp>
        <p:nvSpPr>
          <p:cNvPr id="179206" name="Line 5"/>
          <p:cNvSpPr>
            <a:spLocks noChangeShapeType="1"/>
          </p:cNvSpPr>
          <p:nvPr/>
        </p:nvSpPr>
        <p:spPr bwMode="auto">
          <a:xfrm>
            <a:off x="381000" y="4437063"/>
            <a:ext cx="838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p:txBody>
          <a:bodyPr lIns="91440" tIns="45720" rIns="91440" bIns="45720" anchor="ctr"/>
          <a:lstStyle/>
          <a:p>
            <a:pPr eaLnBrk="1" hangingPunct="1"/>
            <a:r>
              <a:rPr lang="de-DE" altLang="en-US" smtClean="0"/>
              <a:t>Außergewöhnliche Belastungen  (2)</a:t>
            </a:r>
          </a:p>
        </p:txBody>
      </p:sp>
      <p:sp>
        <p:nvSpPr>
          <p:cNvPr id="18022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816FEE4-7D28-4624-961A-9C57B1975EC8}" type="slidenum">
              <a:rPr lang="en-GB" altLang="en-US" sz="1000" smtClean="0">
                <a:solidFill>
                  <a:srgbClr val="0B1A40"/>
                </a:solidFill>
              </a:rPr>
              <a:pPr eaLnBrk="1" hangingPunct="1">
                <a:spcBef>
                  <a:spcPct val="0"/>
                </a:spcBef>
              </a:pPr>
              <a:t>153</a:t>
            </a:fld>
            <a:endParaRPr lang="en-GB" altLang="en-US" sz="1000" smtClean="0">
              <a:solidFill>
                <a:srgbClr val="0B1A40"/>
              </a:solidFill>
            </a:endParaRPr>
          </a:p>
        </p:txBody>
      </p:sp>
      <p:sp>
        <p:nvSpPr>
          <p:cNvPr id="180228" name="Text Box 3"/>
          <p:cNvSpPr txBox="1">
            <a:spLocks noChangeArrowheads="1"/>
          </p:cNvSpPr>
          <p:nvPr/>
        </p:nvSpPr>
        <p:spPr bwMode="auto">
          <a:xfrm>
            <a:off x="1331913" y="1143000"/>
            <a:ext cx="1257300" cy="377825"/>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a:solidFill>
                  <a:schemeClr val="bg1"/>
                </a:solidFill>
              </a:rPr>
              <a:t>§ 33 EStG  </a:t>
            </a:r>
          </a:p>
        </p:txBody>
      </p:sp>
      <p:sp>
        <p:nvSpPr>
          <p:cNvPr id="180229" name="Text Box 4"/>
          <p:cNvSpPr txBox="1">
            <a:spLocks noChangeArrowheads="1"/>
          </p:cNvSpPr>
          <p:nvPr/>
        </p:nvSpPr>
        <p:spPr bwMode="auto">
          <a:xfrm>
            <a:off x="3757613" y="1143000"/>
            <a:ext cx="1524000" cy="377825"/>
          </a:xfrm>
          <a:prstGeom prst="rect">
            <a:avLst/>
          </a:prstGeom>
          <a:solidFill>
            <a:srgbClr val="00417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a:solidFill>
                  <a:schemeClr val="bg1"/>
                </a:solidFill>
              </a:rPr>
              <a:t>§ 33a EStG</a:t>
            </a:r>
          </a:p>
        </p:txBody>
      </p:sp>
      <p:sp>
        <p:nvSpPr>
          <p:cNvPr id="180230" name="Text Box 5"/>
          <p:cNvSpPr txBox="1">
            <a:spLocks noChangeArrowheads="1"/>
          </p:cNvSpPr>
          <p:nvPr/>
        </p:nvSpPr>
        <p:spPr bwMode="auto">
          <a:xfrm>
            <a:off x="5891213" y="1143000"/>
            <a:ext cx="1528762" cy="377825"/>
          </a:xfrm>
          <a:prstGeom prst="rect">
            <a:avLst/>
          </a:prstGeom>
          <a:solidFill>
            <a:srgbClr val="00417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a:solidFill>
                  <a:schemeClr val="bg1"/>
                </a:solidFill>
              </a:rPr>
              <a:t>§ 33b EStG</a:t>
            </a:r>
          </a:p>
        </p:txBody>
      </p:sp>
      <p:sp>
        <p:nvSpPr>
          <p:cNvPr id="180231" name="Text Box 6"/>
          <p:cNvSpPr txBox="1">
            <a:spLocks noChangeArrowheads="1"/>
          </p:cNvSpPr>
          <p:nvPr/>
        </p:nvSpPr>
        <p:spPr bwMode="auto">
          <a:xfrm>
            <a:off x="1319213" y="1752600"/>
            <a:ext cx="2209800" cy="321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t>Beispiele:</a:t>
            </a:r>
          </a:p>
          <a:p>
            <a:pPr eaLnBrk="1" hangingPunct="1">
              <a:spcBef>
                <a:spcPct val="50000"/>
              </a:spcBef>
            </a:pPr>
            <a:r>
              <a:rPr lang="de-DE" altLang="en-US" sz="1800">
                <a:solidFill>
                  <a:schemeClr val="tx1"/>
                </a:solidFill>
              </a:rPr>
              <a:t>Krankheits-</a:t>
            </a:r>
          </a:p>
          <a:p>
            <a:pPr eaLnBrk="1" hangingPunct="1">
              <a:spcBef>
                <a:spcPct val="50000"/>
              </a:spcBef>
            </a:pPr>
            <a:r>
              <a:rPr lang="de-DE" altLang="en-US" sz="1800">
                <a:solidFill>
                  <a:schemeClr val="tx1"/>
                </a:solidFill>
              </a:rPr>
              <a:t>Beerdigungs-</a:t>
            </a:r>
          </a:p>
          <a:p>
            <a:pPr eaLnBrk="1" hangingPunct="1">
              <a:spcBef>
                <a:spcPct val="50000"/>
              </a:spcBef>
            </a:pPr>
            <a:r>
              <a:rPr lang="de-DE" altLang="en-US" sz="1800">
                <a:solidFill>
                  <a:schemeClr val="tx1"/>
                </a:solidFill>
              </a:rPr>
              <a:t>Scheidungskosten</a:t>
            </a:r>
          </a:p>
          <a:p>
            <a:pPr eaLnBrk="1" hangingPunct="1">
              <a:spcBef>
                <a:spcPct val="50000"/>
              </a:spcBef>
            </a:pPr>
            <a:endParaRPr lang="de-DE" altLang="en-US" sz="1800">
              <a:solidFill>
                <a:schemeClr val="tx1"/>
              </a:solidFill>
            </a:endParaRPr>
          </a:p>
          <a:p>
            <a:pPr eaLnBrk="1" hangingPunct="1">
              <a:spcBef>
                <a:spcPct val="50000"/>
              </a:spcBef>
            </a:pPr>
            <a:r>
              <a:rPr lang="de-DE" altLang="en-US" sz="1800"/>
              <a:t>§ 33 Abs. 3:</a:t>
            </a:r>
          </a:p>
          <a:p>
            <a:pPr eaLnBrk="1" hangingPunct="1">
              <a:spcBef>
                <a:spcPct val="50000"/>
              </a:spcBef>
            </a:pPr>
            <a:r>
              <a:rPr lang="de-DE" altLang="en-US" sz="1800">
                <a:solidFill>
                  <a:schemeClr val="tx1"/>
                </a:solidFill>
              </a:rPr>
              <a:t>Abzug zumutbarer</a:t>
            </a:r>
          </a:p>
          <a:p>
            <a:pPr eaLnBrk="1" hangingPunct="1">
              <a:spcBef>
                <a:spcPct val="50000"/>
              </a:spcBef>
            </a:pPr>
            <a:r>
              <a:rPr lang="de-DE" altLang="en-US" sz="1800">
                <a:solidFill>
                  <a:schemeClr val="tx1"/>
                </a:solidFill>
              </a:rPr>
              <a:t>Belastungen</a:t>
            </a:r>
          </a:p>
        </p:txBody>
      </p:sp>
      <p:sp>
        <p:nvSpPr>
          <p:cNvPr id="180232" name="Text Box 7"/>
          <p:cNvSpPr txBox="1">
            <a:spLocks noChangeArrowheads="1"/>
          </p:cNvSpPr>
          <p:nvPr/>
        </p:nvSpPr>
        <p:spPr bwMode="auto">
          <a:xfrm>
            <a:off x="3757613" y="1752600"/>
            <a:ext cx="1828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t>Unterhaltsauf-</a:t>
            </a:r>
          </a:p>
          <a:p>
            <a:pPr eaLnBrk="1" hangingPunct="1">
              <a:spcBef>
                <a:spcPct val="50000"/>
              </a:spcBef>
            </a:pPr>
            <a:r>
              <a:rPr lang="de-DE" altLang="en-US" sz="1800"/>
              <a:t>wendungen</a:t>
            </a:r>
          </a:p>
          <a:p>
            <a:pPr eaLnBrk="1" hangingPunct="1">
              <a:spcBef>
                <a:spcPct val="50000"/>
              </a:spcBef>
            </a:pPr>
            <a:endParaRPr lang="de-DE" altLang="en-US" sz="1800">
              <a:solidFill>
                <a:srgbClr val="004171"/>
              </a:solidFill>
            </a:endParaRPr>
          </a:p>
          <a:p>
            <a:pPr eaLnBrk="1" hangingPunct="1">
              <a:spcBef>
                <a:spcPct val="50000"/>
              </a:spcBef>
            </a:pPr>
            <a:r>
              <a:rPr lang="de-DE" altLang="en-US" sz="1800">
                <a:solidFill>
                  <a:schemeClr val="tx1"/>
                </a:solidFill>
              </a:rPr>
              <a:t>Ausbildungs-</a:t>
            </a:r>
          </a:p>
          <a:p>
            <a:pPr eaLnBrk="1" hangingPunct="1">
              <a:spcBef>
                <a:spcPct val="50000"/>
              </a:spcBef>
            </a:pPr>
            <a:r>
              <a:rPr lang="de-DE" altLang="en-US" sz="1800">
                <a:solidFill>
                  <a:schemeClr val="tx1"/>
                </a:solidFill>
              </a:rPr>
              <a:t>freibetrag</a:t>
            </a:r>
          </a:p>
        </p:txBody>
      </p:sp>
      <p:sp>
        <p:nvSpPr>
          <p:cNvPr id="180233" name="Text Box 8"/>
          <p:cNvSpPr txBox="1">
            <a:spLocks noChangeArrowheads="1"/>
          </p:cNvSpPr>
          <p:nvPr/>
        </p:nvSpPr>
        <p:spPr bwMode="auto">
          <a:xfrm>
            <a:off x="5891213" y="1752600"/>
            <a:ext cx="2209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t>Pauschbeträge:</a:t>
            </a:r>
          </a:p>
          <a:p>
            <a:pPr eaLnBrk="1" hangingPunct="1">
              <a:spcBef>
                <a:spcPct val="50000"/>
              </a:spcBef>
            </a:pPr>
            <a:endParaRPr lang="de-DE" altLang="en-US" sz="1800">
              <a:solidFill>
                <a:schemeClr val="accent2"/>
              </a:solidFill>
            </a:endParaRPr>
          </a:p>
          <a:p>
            <a:pPr eaLnBrk="1" hangingPunct="1">
              <a:spcBef>
                <a:spcPct val="50000"/>
              </a:spcBef>
            </a:pPr>
            <a:r>
              <a:rPr lang="de-DE" altLang="en-US" sz="1800">
                <a:solidFill>
                  <a:schemeClr val="tx1"/>
                </a:solidFill>
              </a:rPr>
              <a:t>Behinderten-Pb</a:t>
            </a:r>
          </a:p>
          <a:p>
            <a:pPr eaLnBrk="1" hangingPunct="1">
              <a:spcBef>
                <a:spcPct val="50000"/>
              </a:spcBef>
            </a:pPr>
            <a:r>
              <a:rPr lang="de-DE" altLang="en-US" sz="1800">
                <a:solidFill>
                  <a:schemeClr val="tx1"/>
                </a:solidFill>
              </a:rPr>
              <a:t>Hinterbliebenen-Pb</a:t>
            </a:r>
          </a:p>
          <a:p>
            <a:pPr eaLnBrk="1" hangingPunct="1">
              <a:spcBef>
                <a:spcPct val="50000"/>
              </a:spcBef>
            </a:pPr>
            <a:r>
              <a:rPr lang="de-DE" altLang="en-US" sz="1800">
                <a:solidFill>
                  <a:schemeClr val="tx1"/>
                </a:solidFill>
              </a:rPr>
              <a:t>Pflege-PB</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8125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8ADE461-26D2-4785-951D-144F547C38D0}" type="slidenum">
              <a:rPr lang="en-GB" altLang="en-US" sz="1000" smtClean="0">
                <a:solidFill>
                  <a:srgbClr val="0B1A40"/>
                </a:solidFill>
              </a:rPr>
              <a:pPr eaLnBrk="1" hangingPunct="1">
                <a:spcBef>
                  <a:spcPct val="0"/>
                </a:spcBef>
              </a:pPr>
              <a:t>154</a:t>
            </a:fld>
            <a:endParaRPr lang="en-GB" altLang="en-US" sz="1000" smtClean="0">
              <a:solidFill>
                <a:srgbClr val="0B1A40"/>
              </a:solidFill>
            </a:endParaRPr>
          </a:p>
        </p:txBody>
      </p:sp>
      <p:sp>
        <p:nvSpPr>
          <p:cNvPr id="181252" name="Rectangle 2"/>
          <p:cNvSpPr>
            <a:spLocks noChangeArrowheads="1"/>
          </p:cNvSpPr>
          <p:nvPr/>
        </p:nvSpPr>
        <p:spPr bwMode="auto">
          <a:xfrm>
            <a:off x="250825" y="3860800"/>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1253"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tabLst>
                <a:tab pos="5295900" algn="l"/>
              </a:tabLst>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tabLst>
                <a:tab pos="5295900" algn="l"/>
              </a:tabLst>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a:t>Bemessungsgrundlage</a:t>
            </a:r>
          </a:p>
          <a:p>
            <a:pPr lvl="1" eaLnBrk="1" hangingPunct="1">
              <a:lnSpc>
                <a:spcPct val="90000"/>
              </a:lnSpc>
              <a:spcAft>
                <a:spcPct val="20000"/>
              </a:spcAft>
              <a:buFontTx/>
              <a:buChar char="•"/>
            </a:pPr>
            <a:r>
              <a:rPr lang="de-DE" altLang="en-US" sz="1800">
                <a:solidFill>
                  <a:srgbClr val="00A5D9"/>
                </a:solidFill>
              </a:rPr>
              <a:t>Sonderausgaben</a:t>
            </a:r>
          </a:p>
          <a:p>
            <a:pPr lvl="1" eaLnBrk="1" hangingPunct="1">
              <a:lnSpc>
                <a:spcPct val="90000"/>
              </a:lnSpc>
              <a:spcAft>
                <a:spcPct val="20000"/>
              </a:spcAft>
              <a:buFontTx/>
              <a:buChar char="•"/>
            </a:pPr>
            <a:r>
              <a:rPr lang="de-DE" altLang="en-US" sz="1800">
                <a:solidFill>
                  <a:srgbClr val="00A5D9"/>
                </a:solidFill>
              </a:rPr>
              <a:t>Außergewöhnliche Belastungen</a:t>
            </a:r>
          </a:p>
          <a:p>
            <a:pPr lvl="1" eaLnBrk="1" hangingPunct="1">
              <a:lnSpc>
                <a:spcPct val="90000"/>
              </a:lnSpc>
              <a:spcAft>
                <a:spcPct val="20000"/>
              </a:spcAft>
              <a:buFontTx/>
              <a:buChar char="•"/>
            </a:pPr>
            <a:r>
              <a:rPr lang="de-DE" altLang="en-US" sz="1800" b="1">
                <a:solidFill>
                  <a:srgbClr val="00A5D9"/>
                </a:solidFill>
              </a:rPr>
              <a:t>Verlustverrechnung</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p:cNvSpPr>
          <p:nvPr>
            <p:ph type="title"/>
          </p:nvPr>
        </p:nvSpPr>
        <p:spPr/>
        <p:txBody>
          <a:bodyPr lIns="91440" tIns="45720" rIns="91440" bIns="45720" anchor="ctr"/>
          <a:lstStyle/>
          <a:p>
            <a:pPr eaLnBrk="1" hangingPunct="1"/>
            <a:r>
              <a:rPr lang="de-DE" altLang="en-US" smtClean="0"/>
              <a:t>Verlustverrechnung</a:t>
            </a:r>
          </a:p>
        </p:txBody>
      </p:sp>
      <p:sp>
        <p:nvSpPr>
          <p:cNvPr id="18227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5BAF795-D040-4118-A5D3-ABB8F0BFCFD5}" type="slidenum">
              <a:rPr lang="en-GB" altLang="en-US" sz="1000" smtClean="0">
                <a:solidFill>
                  <a:srgbClr val="0B1A40"/>
                </a:solidFill>
              </a:rPr>
              <a:pPr eaLnBrk="1" hangingPunct="1">
                <a:spcBef>
                  <a:spcPct val="0"/>
                </a:spcBef>
              </a:pPr>
              <a:t>155</a:t>
            </a:fld>
            <a:endParaRPr lang="en-GB" altLang="en-US" sz="1000" smtClean="0">
              <a:solidFill>
                <a:srgbClr val="0B1A40"/>
              </a:solidFill>
            </a:endParaRPr>
          </a:p>
        </p:txBody>
      </p:sp>
      <p:sp>
        <p:nvSpPr>
          <p:cNvPr id="182276" name="Text Box 36"/>
          <p:cNvSpPr txBox="1">
            <a:spLocks noChangeArrowheads="1"/>
          </p:cNvSpPr>
          <p:nvPr/>
        </p:nvSpPr>
        <p:spPr bwMode="auto">
          <a:xfrm>
            <a:off x="395288" y="5373688"/>
            <a:ext cx="8280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Reihenfolge: Verlustausgleich </a:t>
            </a:r>
            <a:r>
              <a:rPr lang="de-DE" altLang="en-US" sz="1800" b="1"/>
              <a:t>vor</a:t>
            </a:r>
            <a:r>
              <a:rPr lang="de-DE" altLang="en-US" sz="1800" b="1">
                <a:solidFill>
                  <a:schemeClr val="tx1"/>
                </a:solidFill>
              </a:rPr>
              <a:t> </a:t>
            </a:r>
            <a:r>
              <a:rPr lang="de-DE" altLang="en-US" sz="1800">
                <a:solidFill>
                  <a:schemeClr val="tx1"/>
                </a:solidFill>
              </a:rPr>
              <a:t>Verlustabzug!</a:t>
            </a:r>
          </a:p>
          <a:p>
            <a:pPr eaLnBrk="1" hangingPunct="1">
              <a:spcBef>
                <a:spcPct val="50000"/>
              </a:spcBef>
            </a:pPr>
            <a:r>
              <a:rPr lang="de-DE" altLang="en-US" sz="1800">
                <a:solidFill>
                  <a:schemeClr val="tx1"/>
                </a:solidFill>
              </a:rPr>
              <a:t>Sonderregelungen beachten (§§ 2a, 15a, 15b, 15 Abs. 4 EStG)!</a:t>
            </a:r>
          </a:p>
        </p:txBody>
      </p:sp>
      <p:grpSp>
        <p:nvGrpSpPr>
          <p:cNvPr id="182277" name="Group 41"/>
          <p:cNvGrpSpPr>
            <a:grpSpLocks/>
          </p:cNvGrpSpPr>
          <p:nvPr/>
        </p:nvGrpSpPr>
        <p:grpSpPr bwMode="auto">
          <a:xfrm>
            <a:off x="546100" y="1117600"/>
            <a:ext cx="7981950" cy="3967163"/>
            <a:chOff x="344" y="638"/>
            <a:chExt cx="5028" cy="2499"/>
          </a:xfrm>
        </p:grpSpPr>
        <p:sp>
          <p:nvSpPr>
            <p:cNvPr id="182278" name="Rectangle 2"/>
            <p:cNvSpPr>
              <a:spLocks noChangeArrowheads="1"/>
            </p:cNvSpPr>
            <p:nvPr/>
          </p:nvSpPr>
          <p:spPr bwMode="auto">
            <a:xfrm>
              <a:off x="4153" y="2145"/>
              <a:ext cx="1179" cy="408"/>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79" name="Rectangle 3"/>
            <p:cNvSpPr>
              <a:spLocks noChangeArrowheads="1"/>
            </p:cNvSpPr>
            <p:nvPr/>
          </p:nvSpPr>
          <p:spPr bwMode="auto">
            <a:xfrm>
              <a:off x="2838" y="2145"/>
              <a:ext cx="1180" cy="202"/>
            </a:xfrm>
            <a:prstGeom prst="rect">
              <a:avLst/>
            </a:prstGeom>
            <a:solidFill>
              <a:srgbClr val="C0C0C0">
                <a:alpha val="5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80" name="Rectangle 4"/>
            <p:cNvSpPr>
              <a:spLocks noChangeArrowheads="1"/>
            </p:cNvSpPr>
            <p:nvPr/>
          </p:nvSpPr>
          <p:spPr bwMode="auto">
            <a:xfrm>
              <a:off x="661" y="987"/>
              <a:ext cx="1724" cy="1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endParaRPr lang="de-DE" altLang="en-US" sz="2400" b="1">
                <a:solidFill>
                  <a:schemeClr val="bg1"/>
                </a:solidFill>
              </a:endParaRPr>
            </a:p>
          </p:txBody>
        </p:sp>
        <p:sp>
          <p:nvSpPr>
            <p:cNvPr id="182281" name="Rectangle 5"/>
            <p:cNvSpPr>
              <a:spLocks noChangeArrowheads="1"/>
            </p:cNvSpPr>
            <p:nvPr/>
          </p:nvSpPr>
          <p:spPr bwMode="auto">
            <a:xfrm>
              <a:off x="2022" y="672"/>
              <a:ext cx="1497" cy="2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82" name="Text Box 7"/>
            <p:cNvSpPr txBox="1">
              <a:spLocks noChangeArrowheads="1"/>
            </p:cNvSpPr>
            <p:nvPr/>
          </p:nvSpPr>
          <p:spPr bwMode="auto">
            <a:xfrm>
              <a:off x="1545" y="638"/>
              <a:ext cx="2496" cy="272"/>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bg1"/>
                  </a:solidFill>
                </a:rPr>
                <a:t>Möglichkeiten der Verlustberücksichtigung</a:t>
              </a:r>
            </a:p>
          </p:txBody>
        </p:sp>
        <p:sp>
          <p:nvSpPr>
            <p:cNvPr id="182283" name="Text Box 8"/>
            <p:cNvSpPr txBox="1">
              <a:spLocks noChangeArrowheads="1"/>
            </p:cNvSpPr>
            <p:nvPr/>
          </p:nvSpPr>
          <p:spPr bwMode="auto">
            <a:xfrm>
              <a:off x="489" y="995"/>
              <a:ext cx="201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tx1"/>
                  </a:solidFill>
                </a:rPr>
                <a:t>Verlustausgleich</a:t>
              </a:r>
              <a:r>
                <a:rPr lang="de-DE" altLang="en-US" sz="1400">
                  <a:solidFill>
                    <a:schemeClr val="tx1"/>
                  </a:solidFill>
                </a:rPr>
                <a:t> (§ 2 Abs. 3 )</a:t>
              </a:r>
            </a:p>
          </p:txBody>
        </p:sp>
        <p:sp>
          <p:nvSpPr>
            <p:cNvPr id="182284" name="Rectangle 9"/>
            <p:cNvSpPr>
              <a:spLocks noChangeArrowheads="1"/>
            </p:cNvSpPr>
            <p:nvPr/>
          </p:nvSpPr>
          <p:spPr bwMode="auto">
            <a:xfrm>
              <a:off x="3247" y="987"/>
              <a:ext cx="1678" cy="1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85" name="Text Box 10"/>
            <p:cNvSpPr txBox="1">
              <a:spLocks noChangeArrowheads="1"/>
            </p:cNvSpPr>
            <p:nvPr/>
          </p:nvSpPr>
          <p:spPr bwMode="auto">
            <a:xfrm>
              <a:off x="3292" y="995"/>
              <a:ext cx="158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tx1"/>
                  </a:solidFill>
                </a:rPr>
                <a:t>Verlustabzug</a:t>
              </a:r>
              <a:r>
                <a:rPr lang="de-DE" altLang="en-US" sz="1400">
                  <a:solidFill>
                    <a:schemeClr val="tx1"/>
                  </a:solidFill>
                </a:rPr>
                <a:t> (§ 10d EStG)</a:t>
              </a:r>
            </a:p>
          </p:txBody>
        </p:sp>
        <p:sp>
          <p:nvSpPr>
            <p:cNvPr id="182286" name="Rectangle 11"/>
            <p:cNvSpPr>
              <a:spLocks noChangeArrowheads="1"/>
            </p:cNvSpPr>
            <p:nvPr/>
          </p:nvSpPr>
          <p:spPr bwMode="auto">
            <a:xfrm>
              <a:off x="658" y="1264"/>
              <a:ext cx="1724" cy="771"/>
            </a:xfrm>
            <a:prstGeom prst="rect">
              <a:avLst/>
            </a:prstGeom>
            <a:solidFill>
              <a:srgbClr val="00417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bIns="0" anchor="ct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endParaRPr lang="de-DE" altLang="en-US" sz="2400" b="1">
                <a:solidFill>
                  <a:schemeClr val="bg1"/>
                </a:solidFill>
              </a:endParaRPr>
            </a:p>
          </p:txBody>
        </p:sp>
        <p:sp>
          <p:nvSpPr>
            <p:cNvPr id="182287" name="Text Box 12"/>
            <p:cNvSpPr txBox="1">
              <a:spLocks noChangeArrowheads="1"/>
            </p:cNvSpPr>
            <p:nvPr/>
          </p:nvSpPr>
          <p:spPr bwMode="auto">
            <a:xfrm>
              <a:off x="658" y="1272"/>
              <a:ext cx="1679" cy="699"/>
            </a:xfrm>
            <a:prstGeom prst="rect">
              <a:avLst/>
            </a:prstGeom>
            <a:solidFill>
              <a:srgbClr val="00417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a:solidFill>
                    <a:schemeClr val="bg1"/>
                  </a:solidFill>
                </a:rPr>
                <a:t>Verrechnung negativer Einkünfte mit positiven Einkünften bei der Ermittlung der Summe der Einkünfte des Veranlagungszeitraums</a:t>
              </a:r>
            </a:p>
          </p:txBody>
        </p:sp>
        <p:sp>
          <p:nvSpPr>
            <p:cNvPr id="182288" name="Text Box 13"/>
            <p:cNvSpPr txBox="1">
              <a:spLocks noChangeArrowheads="1"/>
            </p:cNvSpPr>
            <p:nvPr/>
          </p:nvSpPr>
          <p:spPr bwMode="auto">
            <a:xfrm>
              <a:off x="3033" y="1272"/>
              <a:ext cx="2304" cy="699"/>
            </a:xfrm>
            <a:prstGeom prst="rect">
              <a:avLst/>
            </a:prstGeom>
            <a:solidFill>
              <a:srgbClr val="00417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a:solidFill>
                    <a:schemeClr val="bg1"/>
                  </a:solidFill>
                </a:rPr>
                <a:t>Abzug der Verluste, die bei der Ermittlung des Gesamtbetrags der Einkünfte nicht ausgeglichen werden konnten , vom Gesamtbetrag der Einkünfte in anderen Veranlagungszeiträumen</a:t>
              </a:r>
            </a:p>
          </p:txBody>
        </p:sp>
        <p:sp>
          <p:nvSpPr>
            <p:cNvPr id="182289" name="Text Box 14"/>
            <p:cNvSpPr txBox="1">
              <a:spLocks noChangeArrowheads="1"/>
            </p:cNvSpPr>
            <p:nvPr/>
          </p:nvSpPr>
          <p:spPr bwMode="auto">
            <a:xfrm>
              <a:off x="344" y="2137"/>
              <a:ext cx="1088" cy="297"/>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tx1"/>
                  </a:solidFill>
                </a:rPr>
                <a:t>Horizontaler </a:t>
              </a:r>
              <a:br>
                <a:rPr lang="de-DE" altLang="en-US" sz="1400" b="1">
                  <a:solidFill>
                    <a:schemeClr val="tx1"/>
                  </a:solidFill>
                </a:rPr>
              </a:br>
              <a:r>
                <a:rPr lang="de-DE" altLang="en-US" sz="1400" b="1">
                  <a:solidFill>
                    <a:schemeClr val="tx1"/>
                  </a:solidFill>
                </a:rPr>
                <a:t>Verlustausgleich</a:t>
              </a:r>
            </a:p>
          </p:txBody>
        </p:sp>
        <p:sp>
          <p:nvSpPr>
            <p:cNvPr id="182290" name="Text Box 15"/>
            <p:cNvSpPr txBox="1">
              <a:spLocks noChangeArrowheads="1"/>
            </p:cNvSpPr>
            <p:nvPr/>
          </p:nvSpPr>
          <p:spPr bwMode="auto">
            <a:xfrm>
              <a:off x="1569" y="2137"/>
              <a:ext cx="1088" cy="297"/>
            </a:xfrm>
            <a:prstGeom prst="rect">
              <a:avLst/>
            </a:prstGeom>
            <a:solidFill>
              <a:srgbClr val="C0C0C0">
                <a:alpha val="5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tx1"/>
                  </a:solidFill>
                </a:rPr>
                <a:t>Vertikaler Verlustausgleich</a:t>
              </a:r>
            </a:p>
          </p:txBody>
        </p:sp>
        <p:sp>
          <p:nvSpPr>
            <p:cNvPr id="182291" name="Text Box 16"/>
            <p:cNvSpPr txBox="1">
              <a:spLocks noChangeArrowheads="1"/>
            </p:cNvSpPr>
            <p:nvPr/>
          </p:nvSpPr>
          <p:spPr bwMode="auto">
            <a:xfrm>
              <a:off x="2881" y="2160"/>
              <a:ext cx="1088" cy="163"/>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tx1"/>
                  </a:solidFill>
                </a:rPr>
                <a:t>Verlustrücktrag</a:t>
              </a:r>
            </a:p>
          </p:txBody>
        </p:sp>
        <p:sp>
          <p:nvSpPr>
            <p:cNvPr id="182292" name="Text Box 17"/>
            <p:cNvSpPr txBox="1">
              <a:spLocks noChangeArrowheads="1"/>
            </p:cNvSpPr>
            <p:nvPr/>
          </p:nvSpPr>
          <p:spPr bwMode="auto">
            <a:xfrm>
              <a:off x="4154" y="2235"/>
              <a:ext cx="1088" cy="163"/>
            </a:xfrm>
            <a:prstGeom prst="rect">
              <a:avLst/>
            </a:prstGeom>
            <a:solidFill>
              <a:srgbClr val="C0C0C0">
                <a:alpha val="5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b="1">
                  <a:solidFill>
                    <a:schemeClr val="tx1"/>
                  </a:solidFill>
                </a:rPr>
                <a:t>Verlustvortrag</a:t>
              </a:r>
            </a:p>
          </p:txBody>
        </p:sp>
        <p:sp>
          <p:nvSpPr>
            <p:cNvPr id="182293" name="Text Box 18"/>
            <p:cNvSpPr txBox="1">
              <a:spLocks noChangeArrowheads="1"/>
            </p:cNvSpPr>
            <p:nvPr/>
          </p:nvSpPr>
          <p:spPr bwMode="auto">
            <a:xfrm>
              <a:off x="344" y="2681"/>
              <a:ext cx="108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a:solidFill>
                    <a:schemeClr val="tx1"/>
                  </a:solidFill>
                </a:rPr>
                <a:t>innerhalb </a:t>
              </a:r>
              <a:br>
                <a:rPr lang="de-DE" altLang="en-US" sz="1400">
                  <a:solidFill>
                    <a:schemeClr val="tx1"/>
                  </a:solidFill>
                </a:rPr>
              </a:br>
              <a:r>
                <a:rPr lang="de-DE" altLang="en-US" sz="1400">
                  <a:solidFill>
                    <a:schemeClr val="tx1"/>
                  </a:solidFill>
                </a:rPr>
                <a:t>einer </a:t>
              </a:r>
              <a:br>
                <a:rPr lang="de-DE" altLang="en-US" sz="1400">
                  <a:solidFill>
                    <a:schemeClr val="tx1"/>
                  </a:solidFill>
                </a:rPr>
              </a:br>
              <a:r>
                <a:rPr lang="de-DE" altLang="en-US" sz="1400">
                  <a:solidFill>
                    <a:schemeClr val="tx1"/>
                  </a:solidFill>
                </a:rPr>
                <a:t>Einkunftsart</a:t>
              </a:r>
            </a:p>
          </p:txBody>
        </p:sp>
        <p:sp>
          <p:nvSpPr>
            <p:cNvPr id="182294" name="Rectangle 19"/>
            <p:cNvSpPr>
              <a:spLocks noChangeArrowheads="1"/>
            </p:cNvSpPr>
            <p:nvPr/>
          </p:nvSpPr>
          <p:spPr bwMode="auto">
            <a:xfrm>
              <a:off x="344" y="2630"/>
              <a:ext cx="1088" cy="49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95" name="Text Box 20"/>
            <p:cNvSpPr txBox="1">
              <a:spLocks noChangeArrowheads="1"/>
            </p:cNvSpPr>
            <p:nvPr/>
          </p:nvSpPr>
          <p:spPr bwMode="auto">
            <a:xfrm>
              <a:off x="1569" y="2686"/>
              <a:ext cx="108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400">
                  <a:solidFill>
                    <a:schemeClr val="tx1"/>
                  </a:solidFill>
                </a:rPr>
                <a:t>zwischen verschiedenen   Einkunftsarten</a:t>
              </a:r>
            </a:p>
          </p:txBody>
        </p:sp>
        <p:sp>
          <p:nvSpPr>
            <p:cNvPr id="182296" name="Rectangle 21"/>
            <p:cNvSpPr>
              <a:spLocks noChangeArrowheads="1"/>
            </p:cNvSpPr>
            <p:nvPr/>
          </p:nvSpPr>
          <p:spPr bwMode="auto">
            <a:xfrm>
              <a:off x="1569" y="2630"/>
              <a:ext cx="1088" cy="49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97" name="Text Box 22"/>
            <p:cNvSpPr txBox="1">
              <a:spLocks noChangeArrowheads="1"/>
            </p:cNvSpPr>
            <p:nvPr/>
          </p:nvSpPr>
          <p:spPr bwMode="auto">
            <a:xfrm>
              <a:off x="2839" y="2681"/>
              <a:ext cx="124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Abzug bis zu 511.500 € vom GdE des unmittelbar vorangegangenen VZ</a:t>
              </a:r>
            </a:p>
          </p:txBody>
        </p:sp>
        <p:sp>
          <p:nvSpPr>
            <p:cNvPr id="182298" name="Rectangle 23"/>
            <p:cNvSpPr>
              <a:spLocks noChangeArrowheads="1"/>
            </p:cNvSpPr>
            <p:nvPr/>
          </p:nvSpPr>
          <p:spPr bwMode="auto">
            <a:xfrm>
              <a:off x="2839" y="2641"/>
              <a:ext cx="1179" cy="4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2299" name="Text Box 24"/>
            <p:cNvSpPr txBox="1">
              <a:spLocks noChangeArrowheads="1"/>
            </p:cNvSpPr>
            <p:nvPr/>
          </p:nvSpPr>
          <p:spPr bwMode="auto">
            <a:xfrm>
              <a:off x="4132" y="2630"/>
              <a:ext cx="1240"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Soweit Rücktrag nicht möglich: Abzug frühestmöglich vom GdE in den folgenden VZ</a:t>
              </a:r>
            </a:p>
          </p:txBody>
        </p:sp>
        <p:sp>
          <p:nvSpPr>
            <p:cNvPr id="182300" name="Rectangle 25"/>
            <p:cNvSpPr>
              <a:spLocks noChangeArrowheads="1"/>
            </p:cNvSpPr>
            <p:nvPr/>
          </p:nvSpPr>
          <p:spPr bwMode="auto">
            <a:xfrm>
              <a:off x="4148" y="2638"/>
              <a:ext cx="1179" cy="49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cxnSp>
          <p:nvCxnSpPr>
            <p:cNvPr id="182301" name="AutoShape 26"/>
            <p:cNvCxnSpPr>
              <a:cxnSpLocks noChangeShapeType="1"/>
              <a:stCxn id="182281" idx="2"/>
              <a:endCxn id="182280" idx="0"/>
            </p:cNvCxnSpPr>
            <p:nvPr/>
          </p:nvCxnSpPr>
          <p:spPr bwMode="auto">
            <a:xfrm rot="5400000">
              <a:off x="2103" y="319"/>
              <a:ext cx="88" cy="1248"/>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2302" name="AutoShape 27"/>
            <p:cNvCxnSpPr>
              <a:cxnSpLocks noChangeShapeType="1"/>
              <a:stCxn id="182281" idx="2"/>
              <a:endCxn id="182284" idx="0"/>
            </p:cNvCxnSpPr>
            <p:nvPr/>
          </p:nvCxnSpPr>
          <p:spPr bwMode="auto">
            <a:xfrm rot="16200000" flipH="1">
              <a:off x="3385" y="285"/>
              <a:ext cx="88" cy="1315"/>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2303" name="AutoShape 28"/>
            <p:cNvCxnSpPr>
              <a:cxnSpLocks noChangeShapeType="1"/>
              <a:stCxn id="182280" idx="2"/>
              <a:endCxn id="182286" idx="0"/>
            </p:cNvCxnSpPr>
            <p:nvPr/>
          </p:nvCxnSpPr>
          <p:spPr bwMode="auto">
            <a:xfrm flipH="1">
              <a:off x="1520" y="1168"/>
              <a:ext cx="3" cy="9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82304" name="AutoShape 29"/>
            <p:cNvCxnSpPr>
              <a:cxnSpLocks noChangeShapeType="1"/>
              <a:stCxn id="182286" idx="2"/>
              <a:endCxn id="182289" idx="0"/>
            </p:cNvCxnSpPr>
            <p:nvPr/>
          </p:nvCxnSpPr>
          <p:spPr bwMode="auto">
            <a:xfrm rot="5400000">
              <a:off x="1153" y="1770"/>
              <a:ext cx="102" cy="632"/>
            </a:xfrm>
            <a:prstGeom prst="bentConnector3">
              <a:avLst>
                <a:gd name="adj1" fmla="val 49019"/>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2305" name="AutoShape 30"/>
            <p:cNvCxnSpPr>
              <a:cxnSpLocks noChangeShapeType="1"/>
              <a:stCxn id="182286" idx="2"/>
              <a:endCxn id="182290" idx="0"/>
            </p:cNvCxnSpPr>
            <p:nvPr/>
          </p:nvCxnSpPr>
          <p:spPr bwMode="auto">
            <a:xfrm rot="16200000" flipH="1">
              <a:off x="1766" y="1789"/>
              <a:ext cx="102" cy="593"/>
            </a:xfrm>
            <a:prstGeom prst="bentConnector3">
              <a:avLst>
                <a:gd name="adj1" fmla="val 49019"/>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2306" name="AutoShape 31"/>
            <p:cNvCxnSpPr>
              <a:cxnSpLocks noChangeShapeType="1"/>
              <a:endCxn id="182279" idx="0"/>
            </p:cNvCxnSpPr>
            <p:nvPr/>
          </p:nvCxnSpPr>
          <p:spPr bwMode="auto">
            <a:xfrm rot="5400000">
              <a:off x="3713" y="1750"/>
              <a:ext cx="110" cy="680"/>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2307" name="AutoShape 32"/>
            <p:cNvCxnSpPr>
              <a:cxnSpLocks noChangeShapeType="1"/>
              <a:endCxn id="182278" idx="0"/>
            </p:cNvCxnSpPr>
            <p:nvPr/>
          </p:nvCxnSpPr>
          <p:spPr bwMode="auto">
            <a:xfrm rot="16200000" flipH="1">
              <a:off x="4371" y="1772"/>
              <a:ext cx="110" cy="635"/>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2308" name="AutoShape 33"/>
            <p:cNvCxnSpPr>
              <a:cxnSpLocks noChangeShapeType="1"/>
              <a:stCxn id="182289" idx="2"/>
              <a:endCxn id="182294" idx="0"/>
            </p:cNvCxnSpPr>
            <p:nvPr/>
          </p:nvCxnSpPr>
          <p:spPr bwMode="auto">
            <a:xfrm>
              <a:off x="888" y="2434"/>
              <a:ext cx="0" cy="19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82309" name="AutoShape 34"/>
            <p:cNvCxnSpPr>
              <a:cxnSpLocks noChangeShapeType="1"/>
              <a:stCxn id="182290" idx="2"/>
              <a:endCxn id="182296" idx="0"/>
            </p:cNvCxnSpPr>
            <p:nvPr/>
          </p:nvCxnSpPr>
          <p:spPr bwMode="auto">
            <a:xfrm>
              <a:off x="2113" y="2434"/>
              <a:ext cx="0" cy="19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82310" name="AutoShape 35"/>
            <p:cNvCxnSpPr>
              <a:cxnSpLocks noChangeShapeType="1"/>
              <a:stCxn id="182279" idx="2"/>
              <a:endCxn id="182298" idx="0"/>
            </p:cNvCxnSpPr>
            <p:nvPr/>
          </p:nvCxnSpPr>
          <p:spPr bwMode="auto">
            <a:xfrm>
              <a:off x="3428" y="2347"/>
              <a:ext cx="1" cy="2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82311" name="Line 37"/>
            <p:cNvSpPr>
              <a:spLocks noChangeShapeType="1"/>
            </p:cNvSpPr>
            <p:nvPr/>
          </p:nvSpPr>
          <p:spPr bwMode="auto">
            <a:xfrm>
              <a:off x="4761" y="255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82312" name="Line 38"/>
            <p:cNvSpPr>
              <a:spLocks noChangeShapeType="1"/>
            </p:cNvSpPr>
            <p:nvPr/>
          </p:nvSpPr>
          <p:spPr bwMode="auto">
            <a:xfrm>
              <a:off x="4089" y="116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p:txBody>
          <a:bodyPr lIns="91440" tIns="45720" rIns="91440" bIns="45720" anchor="ctr"/>
          <a:lstStyle/>
          <a:p>
            <a:pPr eaLnBrk="1" hangingPunct="1"/>
            <a:r>
              <a:rPr lang="de-DE" altLang="en-US" smtClean="0"/>
              <a:t>Verlustabzug nach § 10d EStG</a:t>
            </a:r>
          </a:p>
        </p:txBody>
      </p:sp>
      <p:sp>
        <p:nvSpPr>
          <p:cNvPr id="18329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BB5D1D6-B3F4-4EC1-AEB9-0B3BA8C12278}" type="slidenum">
              <a:rPr lang="en-GB" altLang="en-US" sz="1000" smtClean="0">
                <a:solidFill>
                  <a:srgbClr val="0B1A40"/>
                </a:solidFill>
              </a:rPr>
              <a:pPr eaLnBrk="1" hangingPunct="1">
                <a:spcBef>
                  <a:spcPct val="0"/>
                </a:spcBef>
              </a:pPr>
              <a:t>156</a:t>
            </a:fld>
            <a:endParaRPr lang="en-GB" altLang="en-US" sz="1000" smtClean="0">
              <a:solidFill>
                <a:srgbClr val="0B1A40"/>
              </a:solidFill>
            </a:endParaRPr>
          </a:p>
        </p:txBody>
      </p:sp>
      <p:sp>
        <p:nvSpPr>
          <p:cNvPr id="183300" name="Text Box 3"/>
          <p:cNvSpPr txBox="1">
            <a:spLocks noChangeArrowheads="1"/>
          </p:cNvSpPr>
          <p:nvPr/>
        </p:nvSpPr>
        <p:spPr bwMode="auto">
          <a:xfrm>
            <a:off x="282575" y="1081088"/>
            <a:ext cx="86106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eaLnBrk="0" hangingPunct="0">
              <a:spcBef>
                <a:spcPct val="20000"/>
              </a:spcBef>
              <a:tabLst>
                <a:tab pos="452438" algn="l"/>
                <a:tab pos="1165225" algn="l"/>
              </a:tabLst>
              <a:defRPr sz="2200">
                <a:solidFill>
                  <a:srgbClr val="00A5D9"/>
                </a:solidFill>
                <a:latin typeface="Arial" pitchFamily="34" charset="0"/>
                <a:cs typeface="Arial" pitchFamily="34" charset="0"/>
              </a:defRPr>
            </a:lvl1pPr>
            <a:lvl2pPr marL="801688" eaLnBrk="0" hangingPunct="0">
              <a:spcBef>
                <a:spcPct val="20000"/>
              </a:spcBef>
              <a:buClr>
                <a:srgbClr val="00A5D9"/>
              </a:buClr>
              <a:tabLst>
                <a:tab pos="452438" algn="l"/>
                <a:tab pos="1165225"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4pPr>
            <a:lvl5pPr marL="2479675" indent="-228600" eaLnBrk="0" hangingPunct="0">
              <a:spcBef>
                <a:spcPct val="20000"/>
              </a:spcBef>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5pPr>
            <a:lvl6pPr marL="2936875" indent="-228600" eaLnBrk="0" fontAlgn="base" hangingPunct="0">
              <a:spcBef>
                <a:spcPct val="20000"/>
              </a:spcBef>
              <a:spcAft>
                <a:spcPct val="0"/>
              </a:spcAft>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6pPr>
            <a:lvl7pPr marL="3394075" indent="-228600" eaLnBrk="0" fontAlgn="base" hangingPunct="0">
              <a:spcBef>
                <a:spcPct val="20000"/>
              </a:spcBef>
              <a:spcAft>
                <a:spcPct val="0"/>
              </a:spcAft>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7pPr>
            <a:lvl8pPr marL="3851275" indent="-228600" eaLnBrk="0" fontAlgn="base" hangingPunct="0">
              <a:spcBef>
                <a:spcPct val="20000"/>
              </a:spcBef>
              <a:spcAft>
                <a:spcPct val="0"/>
              </a:spcAft>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8pPr>
            <a:lvl9pPr marL="4308475" indent="-228600" eaLnBrk="0" fontAlgn="base" hangingPunct="0">
              <a:spcBef>
                <a:spcPct val="20000"/>
              </a:spcBef>
              <a:spcAft>
                <a:spcPct val="0"/>
              </a:spcAft>
              <a:buClr>
                <a:srgbClr val="00A5D9"/>
              </a:buClr>
              <a:buFont typeface="Arial" pitchFamily="34" charset="0"/>
              <a:buChar char="­"/>
              <a:tabLst>
                <a:tab pos="452438" algn="l"/>
                <a:tab pos="1165225" algn="l"/>
              </a:tabLst>
              <a:defRPr sz="2000">
                <a:solidFill>
                  <a:schemeClr val="tx1"/>
                </a:solidFill>
                <a:latin typeface="Arial" pitchFamily="34" charset="0"/>
                <a:cs typeface="Arial" pitchFamily="34" charset="0"/>
              </a:defRPr>
            </a:lvl9pPr>
          </a:lstStyle>
          <a:p>
            <a:pPr>
              <a:spcBef>
                <a:spcPct val="50000"/>
              </a:spcBef>
              <a:buClr>
                <a:srgbClr val="004171"/>
              </a:buClr>
              <a:buFontTx/>
              <a:buChar char="•"/>
            </a:pPr>
            <a:r>
              <a:rPr lang="de-DE" altLang="en-US" sz="1800" dirty="0">
                <a:solidFill>
                  <a:schemeClr val="tx1"/>
                </a:solidFill>
              </a:rPr>
              <a:t>Verlustrücktrag bis zu einem Betrag von € </a:t>
            </a:r>
            <a:r>
              <a:rPr lang="de-DE" altLang="en-US" sz="1800" dirty="0" smtClean="0">
                <a:solidFill>
                  <a:schemeClr val="tx1"/>
                </a:solidFill>
              </a:rPr>
              <a:t>1.000.000</a:t>
            </a:r>
            <a:r>
              <a:rPr lang="de-DE" altLang="en-US" sz="1800" dirty="0">
                <a:solidFill>
                  <a:schemeClr val="tx1"/>
                </a:solidFill>
              </a:rPr>
              <a:t>,- in den vorangegangenen </a:t>
            </a:r>
            <a:r>
              <a:rPr lang="de-DE" altLang="en-US" sz="1800" dirty="0" err="1">
                <a:solidFill>
                  <a:schemeClr val="tx1"/>
                </a:solidFill>
              </a:rPr>
              <a:t>VZ</a:t>
            </a:r>
            <a:r>
              <a:rPr lang="de-DE" altLang="en-US" sz="1800" dirty="0">
                <a:solidFill>
                  <a:schemeClr val="tx1"/>
                </a:solidFill>
              </a:rPr>
              <a:t>, § 10d Abs. 1 EStG;</a:t>
            </a:r>
          </a:p>
          <a:p>
            <a:pPr>
              <a:spcBef>
                <a:spcPct val="50000"/>
              </a:spcBef>
              <a:buClr>
                <a:srgbClr val="004171"/>
              </a:buClr>
              <a:buFontTx/>
              <a:buChar char="•"/>
            </a:pPr>
            <a:r>
              <a:rPr lang="de-DE" altLang="en-US" sz="1800" dirty="0">
                <a:solidFill>
                  <a:schemeClr val="tx1"/>
                </a:solidFill>
              </a:rPr>
              <a:t>Verlustvortrag (zeitlich unbegrenzt) auf die folgenden </a:t>
            </a:r>
            <a:r>
              <a:rPr lang="de-DE" altLang="en-US" sz="1800" dirty="0" err="1">
                <a:solidFill>
                  <a:schemeClr val="tx1"/>
                </a:solidFill>
              </a:rPr>
              <a:t>VZ</a:t>
            </a:r>
            <a:r>
              <a:rPr lang="de-DE" altLang="en-US" sz="1800" dirty="0">
                <a:solidFill>
                  <a:schemeClr val="tx1"/>
                </a:solidFill>
              </a:rPr>
              <a:t>,</a:t>
            </a:r>
            <a:br>
              <a:rPr lang="de-DE" altLang="en-US" sz="1800" dirty="0">
                <a:solidFill>
                  <a:schemeClr val="tx1"/>
                </a:solidFill>
              </a:rPr>
            </a:br>
            <a:r>
              <a:rPr lang="de-DE" altLang="en-US" sz="1800" dirty="0">
                <a:solidFill>
                  <a:schemeClr val="tx1"/>
                </a:solidFill>
              </a:rPr>
              <a:t>§ 10d Abs. 2 EStG:</a:t>
            </a:r>
          </a:p>
          <a:p>
            <a:pPr lvl="1">
              <a:spcBef>
                <a:spcPct val="50000"/>
              </a:spcBef>
              <a:buClr>
                <a:srgbClr val="004171"/>
              </a:buClr>
              <a:buFontTx/>
              <a:buChar char="•"/>
            </a:pPr>
            <a:r>
              <a:rPr lang="de-DE" altLang="en-US" sz="1800" dirty="0"/>
              <a:t>	der Verlustvortrag ist </a:t>
            </a:r>
            <a:r>
              <a:rPr lang="de-DE" altLang="en-US" sz="1800" dirty="0" err="1"/>
              <a:t>iHv</a:t>
            </a:r>
            <a:r>
              <a:rPr lang="de-DE" altLang="en-US" sz="1800" dirty="0"/>
              <a:t> 1.000.000,- € unbeschränkt   </a:t>
            </a:r>
            <a:br>
              <a:rPr lang="de-DE" altLang="en-US" sz="1800" dirty="0"/>
            </a:br>
            <a:r>
              <a:rPr lang="de-DE" altLang="en-US" sz="1800" dirty="0"/>
              <a:t>  	möglich;</a:t>
            </a:r>
          </a:p>
          <a:p>
            <a:pPr lvl="1">
              <a:spcBef>
                <a:spcPct val="50000"/>
              </a:spcBef>
              <a:buClr>
                <a:srgbClr val="004171"/>
              </a:buClr>
              <a:buFontTx/>
              <a:buChar char="•"/>
            </a:pPr>
            <a:r>
              <a:rPr lang="de-DE" altLang="en-US" sz="1800" dirty="0"/>
              <a:t>	darüber hinaus nur </a:t>
            </a:r>
            <a:r>
              <a:rPr lang="de-DE" altLang="en-US" sz="1800" dirty="0" err="1"/>
              <a:t>iHv</a:t>
            </a:r>
            <a:r>
              <a:rPr lang="de-DE" altLang="en-US" sz="1800" dirty="0"/>
              <a:t> 60 % des 1.000.000,- € </a:t>
            </a:r>
            <a:br>
              <a:rPr lang="de-DE" altLang="en-US" sz="1800" dirty="0"/>
            </a:br>
            <a:r>
              <a:rPr lang="de-DE" altLang="en-US" sz="1800" dirty="0"/>
              <a:t>  	übersteigenden Gesamtbetrags der Einkünfte;</a:t>
            </a:r>
          </a:p>
          <a:p>
            <a:pPr>
              <a:spcBef>
                <a:spcPct val="50000"/>
              </a:spcBef>
              <a:buClr>
                <a:srgbClr val="004171"/>
              </a:buClr>
              <a:buFontTx/>
              <a:buChar char="•"/>
            </a:pPr>
            <a:r>
              <a:rPr lang="de-DE" altLang="en-US" sz="1800" dirty="0">
                <a:solidFill>
                  <a:schemeClr val="tx1"/>
                </a:solidFill>
              </a:rPr>
              <a:t>Der Steuerpflichtige hat grundsätzlich ein Wahlrecht zwischen Verlustrücktrag und –</a:t>
            </a:r>
            <a:r>
              <a:rPr lang="de-DE" altLang="en-US" sz="1800" dirty="0" err="1">
                <a:solidFill>
                  <a:schemeClr val="tx1"/>
                </a:solidFill>
              </a:rPr>
              <a:t>vortrag</a:t>
            </a:r>
            <a:r>
              <a:rPr lang="de-DE" altLang="en-US" sz="1800" dirty="0">
                <a:solidFill>
                  <a:schemeClr val="tx1"/>
                </a:solidFill>
              </a:rPr>
              <a:t/>
            </a:r>
            <a:br>
              <a:rPr lang="de-DE" altLang="en-US" sz="1800" dirty="0">
                <a:solidFill>
                  <a:schemeClr val="tx1"/>
                </a:solidFill>
              </a:rPr>
            </a:br>
            <a:r>
              <a:rPr lang="de-DE" altLang="en-US" sz="1800" dirty="0">
                <a:solidFill>
                  <a:schemeClr val="tx1"/>
                </a:solidFill>
              </a:rPr>
              <a:t>(§ 10d Abs. 1 S. 4 EStG);</a:t>
            </a:r>
          </a:p>
          <a:p>
            <a:pPr>
              <a:spcBef>
                <a:spcPct val="50000"/>
              </a:spcBef>
              <a:buClr>
                <a:schemeClr val="accent2"/>
              </a:buClr>
              <a:buSzPct val="125000"/>
              <a:buFont typeface="Wingdings" pitchFamily="2" charset="2"/>
              <a:buNone/>
            </a:pPr>
            <a:endParaRPr lang="de-DE" altLang="en-US" sz="1800" dirty="0">
              <a:solidFill>
                <a:srgbClr val="A10724"/>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8432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35F4301-AF05-4BBC-92BF-F7BA6FB6E1FA}" type="slidenum">
              <a:rPr lang="en-GB" altLang="en-US" sz="1000" smtClean="0">
                <a:solidFill>
                  <a:srgbClr val="0B1A40"/>
                </a:solidFill>
              </a:rPr>
              <a:pPr eaLnBrk="1" hangingPunct="1">
                <a:spcBef>
                  <a:spcPct val="0"/>
                </a:spcBef>
              </a:pPr>
              <a:t>157</a:t>
            </a:fld>
            <a:endParaRPr lang="en-GB" altLang="en-US" sz="1000" smtClean="0">
              <a:solidFill>
                <a:srgbClr val="0B1A40"/>
              </a:solidFill>
            </a:endParaRPr>
          </a:p>
        </p:txBody>
      </p:sp>
      <p:sp>
        <p:nvSpPr>
          <p:cNvPr id="184324" name="Rectangle 2"/>
          <p:cNvSpPr>
            <a:spLocks noChangeArrowheads="1"/>
          </p:cNvSpPr>
          <p:nvPr/>
        </p:nvSpPr>
        <p:spPr bwMode="auto">
          <a:xfrm>
            <a:off x="250825" y="4221163"/>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4325"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tabLst>
                <a:tab pos="5295900" algn="l"/>
              </a:tabLst>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tabLst>
                <a:tab pos="5295900" algn="l"/>
              </a:tabLst>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a:t>Bemessungsgrundlage</a:t>
            </a:r>
          </a:p>
          <a:p>
            <a:pPr lvl="1" eaLnBrk="1" hangingPunct="1">
              <a:lnSpc>
                <a:spcPct val="90000"/>
              </a:lnSpc>
              <a:spcAft>
                <a:spcPct val="20000"/>
              </a:spcAft>
              <a:buFontTx/>
              <a:buChar char="•"/>
            </a:pPr>
            <a:r>
              <a:rPr lang="de-DE" altLang="en-US" sz="1800">
                <a:solidFill>
                  <a:srgbClr val="00A5D9"/>
                </a:solidFill>
              </a:rPr>
              <a:t>Sonderausgaben</a:t>
            </a:r>
          </a:p>
          <a:p>
            <a:pPr lvl="1" eaLnBrk="1" hangingPunct="1">
              <a:lnSpc>
                <a:spcPct val="90000"/>
              </a:lnSpc>
              <a:spcAft>
                <a:spcPct val="20000"/>
              </a:spcAft>
              <a:buFontTx/>
              <a:buChar char="•"/>
            </a:pPr>
            <a:r>
              <a:rPr lang="de-DE" altLang="en-US" sz="1800">
                <a:solidFill>
                  <a:srgbClr val="00A5D9"/>
                </a:solidFill>
              </a:rPr>
              <a:t>Außergewöhnliche Belastungen</a:t>
            </a:r>
          </a:p>
          <a:p>
            <a:pPr lvl="1" eaLnBrk="1" hangingPunct="1">
              <a:lnSpc>
                <a:spcPct val="90000"/>
              </a:lnSpc>
              <a:spcAft>
                <a:spcPct val="20000"/>
              </a:spcAft>
              <a:buFontTx/>
              <a:buChar char="•"/>
            </a:pPr>
            <a:r>
              <a:rPr lang="de-DE" altLang="en-US" sz="1800">
                <a:solidFill>
                  <a:srgbClr val="00A5D9"/>
                </a:solidFill>
              </a:rPr>
              <a:t>Verlustverrechnung</a:t>
            </a:r>
          </a:p>
          <a:p>
            <a:pPr eaLnBrk="1" hangingPunct="1">
              <a:lnSpc>
                <a:spcPct val="90000"/>
              </a:lnSpc>
              <a:spcAft>
                <a:spcPct val="20000"/>
              </a:spcAft>
              <a:buClr>
                <a:srgbClr val="00A5D9"/>
              </a:buClr>
              <a:buFontTx/>
              <a:buChar char="•"/>
            </a:pPr>
            <a:r>
              <a:rPr lang="de-DE" altLang="en-US" sz="2000" b="1"/>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rgbClr val="00A5D9"/>
              </a:buClr>
            </a:pPr>
            <a:endParaRPr lang="de-DE" altLang="en-US" sz="2000"/>
          </a:p>
          <a:p>
            <a:pPr eaLnBrk="1" hangingPunct="1">
              <a:lnSpc>
                <a:spcPct val="90000"/>
              </a:lnSpc>
              <a:spcAft>
                <a:spcPct val="20000"/>
              </a:spcAft>
              <a:buClr>
                <a:srgbClr val="00A5D9"/>
              </a:buClr>
            </a:pPr>
            <a:endParaRPr lang="de-DE" altLang="en-US" sz="200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p:txBody>
          <a:bodyPr lIns="91440" tIns="45720" rIns="91440" bIns="45720" anchor="ctr"/>
          <a:lstStyle/>
          <a:p>
            <a:pPr eaLnBrk="1" hangingPunct="1"/>
            <a:r>
              <a:rPr lang="de-DE" altLang="en-US" smtClean="0"/>
              <a:t>Veranlagung				</a:t>
            </a:r>
            <a:endParaRPr lang="de-DE" altLang="en-US" smtClean="0">
              <a:solidFill>
                <a:srgbClr val="A10724"/>
              </a:solidFill>
            </a:endParaRPr>
          </a:p>
        </p:txBody>
      </p:sp>
      <p:sp>
        <p:nvSpPr>
          <p:cNvPr id="18534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C7A17DF-29FF-41A7-94D6-723FF2BADB46}" type="slidenum">
              <a:rPr lang="en-GB" altLang="en-US" sz="1000" smtClean="0">
                <a:solidFill>
                  <a:srgbClr val="0B1A40"/>
                </a:solidFill>
              </a:rPr>
              <a:pPr eaLnBrk="1" hangingPunct="1">
                <a:spcBef>
                  <a:spcPct val="0"/>
                </a:spcBef>
              </a:pPr>
              <a:t>158</a:t>
            </a:fld>
            <a:endParaRPr lang="en-GB" altLang="en-US" sz="1000" smtClean="0">
              <a:solidFill>
                <a:srgbClr val="0B1A40"/>
              </a:solidFill>
            </a:endParaRPr>
          </a:p>
        </p:txBody>
      </p:sp>
      <p:sp>
        <p:nvSpPr>
          <p:cNvPr id="185348" name="Text Box 11"/>
          <p:cNvSpPr txBox="1">
            <a:spLocks noChangeArrowheads="1"/>
          </p:cNvSpPr>
          <p:nvPr/>
        </p:nvSpPr>
        <p:spPr bwMode="auto">
          <a:xfrm>
            <a:off x="5410200" y="3500438"/>
            <a:ext cx="3619500" cy="307975"/>
          </a:xfrm>
          <a:prstGeom prst="rect">
            <a:avLst/>
          </a:prstGeom>
          <a:solidFill>
            <a:srgbClr val="C0C0C0">
              <a:alpha val="50195"/>
            </a:srgbClr>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b="1"/>
              <a:t>für den VZ im Jahr der Eheschließung</a:t>
            </a:r>
          </a:p>
        </p:txBody>
      </p:sp>
      <p:sp>
        <p:nvSpPr>
          <p:cNvPr id="185349" name="Text Box 15"/>
          <p:cNvSpPr txBox="1">
            <a:spLocks noChangeArrowheads="1"/>
          </p:cNvSpPr>
          <p:nvPr/>
        </p:nvSpPr>
        <p:spPr bwMode="auto">
          <a:xfrm>
            <a:off x="5715000" y="4333875"/>
            <a:ext cx="3276600" cy="1277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Das zu versteuernde Einkommen wird für jeden Ehegatten wie für unverheiratete Steuerpflichtige ermittelt</a:t>
            </a:r>
          </a:p>
          <a:p>
            <a:pPr algn="ctr">
              <a:spcBef>
                <a:spcPct val="50000"/>
              </a:spcBef>
            </a:pPr>
            <a:r>
              <a:rPr lang="de-DE" altLang="en-US" sz="1400">
                <a:solidFill>
                  <a:schemeClr val="tx1"/>
                </a:solidFill>
              </a:rPr>
              <a:t>(Anwendung des </a:t>
            </a:r>
            <a:r>
              <a:rPr lang="de-DE" altLang="en-US" sz="1400" b="1"/>
              <a:t>Grundtarifs</a:t>
            </a:r>
            <a:r>
              <a:rPr lang="de-DE" altLang="en-US" sz="1400"/>
              <a:t>,</a:t>
            </a:r>
            <a:r>
              <a:rPr lang="de-DE" altLang="en-US" sz="1400">
                <a:solidFill>
                  <a:schemeClr val="tx1"/>
                </a:solidFill>
              </a:rPr>
              <a:t> Ausnahme § 26c Abs. 2 EStG)</a:t>
            </a:r>
          </a:p>
        </p:txBody>
      </p:sp>
      <p:grpSp>
        <p:nvGrpSpPr>
          <p:cNvPr id="185350" name="Group 21"/>
          <p:cNvGrpSpPr>
            <a:grpSpLocks/>
          </p:cNvGrpSpPr>
          <p:nvPr/>
        </p:nvGrpSpPr>
        <p:grpSpPr bwMode="auto">
          <a:xfrm>
            <a:off x="152400" y="1093788"/>
            <a:ext cx="8763000" cy="5084762"/>
            <a:chOff x="96" y="618"/>
            <a:chExt cx="5520" cy="3203"/>
          </a:xfrm>
        </p:grpSpPr>
        <p:sp>
          <p:nvSpPr>
            <p:cNvPr id="185351" name="Text Box 3"/>
            <p:cNvSpPr txBox="1">
              <a:spLocks noChangeArrowheads="1"/>
            </p:cNvSpPr>
            <p:nvPr/>
          </p:nvSpPr>
          <p:spPr bwMode="auto">
            <a:xfrm>
              <a:off x="1680" y="618"/>
              <a:ext cx="2640" cy="194"/>
            </a:xfrm>
            <a:prstGeom prst="rect">
              <a:avLst/>
            </a:prstGeom>
            <a:solidFill>
              <a:srgbClr val="004171"/>
            </a:solidFill>
            <a:ln>
              <a:noFill/>
            </a:ln>
            <a:extLst>
              <a:ext uri="{91240B29-F687-4F45-9708-019B960494DF}">
                <a14:hiddenLine xmlns:a14="http://schemas.microsoft.com/office/drawing/2010/main" w="3175">
                  <a:solidFill>
                    <a:schemeClr val="tx1"/>
                  </a:solidFill>
                  <a:miter lim="800000"/>
                  <a:headEnd/>
                  <a:tailEnd/>
                </a14:hiddenLine>
              </a:ext>
            </a:extLst>
          </p:spPr>
          <p:txBody>
            <a:bodyPr lIns="90000" tIns="46800" rIns="90000" bIns="46800" anchor="ctr">
              <a:spAutoFit/>
            </a:bodyPr>
            <a:lstStyle>
              <a:lvl1pPr eaLnBrk="0" hangingPunct="0">
                <a:spcBef>
                  <a:spcPct val="20000"/>
                </a:spcBef>
                <a:tabLst>
                  <a:tab pos="452438"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452438"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452438" algn="l"/>
                </a:tabLst>
                <a:defRPr sz="2000">
                  <a:solidFill>
                    <a:schemeClr val="tx1"/>
                  </a:solidFill>
                  <a:latin typeface="Arial" pitchFamily="34" charset="0"/>
                  <a:cs typeface="Arial" pitchFamily="34" charset="0"/>
                </a:defRPr>
              </a:lvl9pPr>
            </a:lstStyle>
            <a:p>
              <a:pPr algn="ctr">
                <a:spcBef>
                  <a:spcPct val="50000"/>
                </a:spcBef>
              </a:pPr>
              <a:r>
                <a:rPr lang="de-DE" altLang="en-US" sz="1400" b="1">
                  <a:solidFill>
                    <a:schemeClr val="bg1"/>
                  </a:solidFill>
                </a:rPr>
                <a:t>Einzelveranlagung</a:t>
              </a:r>
              <a:r>
                <a:rPr lang="de-DE" altLang="en-US" sz="1400">
                  <a:solidFill>
                    <a:schemeClr val="bg1"/>
                  </a:solidFill>
                </a:rPr>
                <a:t> (§ 25 Abs. 3 Satz 1  EStG)</a:t>
              </a:r>
            </a:p>
          </p:txBody>
        </p:sp>
        <p:sp>
          <p:nvSpPr>
            <p:cNvPr id="185352" name="Text Box 4"/>
            <p:cNvSpPr txBox="1">
              <a:spLocks noChangeArrowheads="1"/>
            </p:cNvSpPr>
            <p:nvPr/>
          </p:nvSpPr>
          <p:spPr bwMode="auto">
            <a:xfrm>
              <a:off x="192" y="843"/>
              <a:ext cx="54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a:solidFill>
                    <a:schemeClr val="tx1"/>
                  </a:solidFill>
                </a:rPr>
                <a:t>Der Steuerpflichtige hat das Einkommen zu versteuern, das er im abgelaufenen Veranlagungszeitraum (=KJ) bezogen hat (Individualprinzip) </a:t>
              </a:r>
              <a:r>
                <a:rPr lang="de-DE" altLang="en-US" sz="1400">
                  <a:solidFill>
                    <a:schemeClr val="tx1"/>
                  </a:solidFill>
                  <a:sym typeface="Symbol" pitchFamily="18" charset="2"/>
                </a:rPr>
                <a:t> </a:t>
              </a:r>
              <a:r>
                <a:rPr lang="de-DE" altLang="en-US" sz="1400" b="1">
                  <a:sym typeface="Symbol" pitchFamily="18" charset="2"/>
                </a:rPr>
                <a:t>Grundtarif</a:t>
              </a:r>
              <a:endParaRPr lang="de-DE" altLang="en-US" sz="1400" b="1"/>
            </a:p>
          </p:txBody>
        </p:sp>
        <p:sp>
          <p:nvSpPr>
            <p:cNvPr id="185353" name="Text Box 5"/>
            <p:cNvSpPr txBox="1">
              <a:spLocks noChangeArrowheads="1"/>
            </p:cNvSpPr>
            <p:nvPr/>
          </p:nvSpPr>
          <p:spPr bwMode="auto">
            <a:xfrm>
              <a:off x="1746" y="1344"/>
              <a:ext cx="1920" cy="194"/>
            </a:xfrm>
            <a:prstGeom prst="rect">
              <a:avLst/>
            </a:prstGeom>
            <a:solidFill>
              <a:srgbClr val="004171"/>
            </a:solidFill>
            <a:ln>
              <a:noFill/>
            </a:ln>
            <a:extLst>
              <a:ext uri="{91240B29-F687-4F45-9708-019B960494DF}">
                <a14:hiddenLine xmlns:a14="http://schemas.microsoft.com/office/drawing/2010/main" w="3175">
                  <a:solidFill>
                    <a:schemeClr val="tx1"/>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b="1">
                  <a:solidFill>
                    <a:schemeClr val="bg1"/>
                  </a:solidFill>
                </a:rPr>
                <a:t>Veranlagung von Ehegatten</a:t>
              </a:r>
              <a:endParaRPr lang="de-DE" altLang="en-US" sz="1400">
                <a:solidFill>
                  <a:schemeClr val="bg1"/>
                </a:solidFill>
              </a:endParaRPr>
            </a:p>
          </p:txBody>
        </p:sp>
        <p:sp>
          <p:nvSpPr>
            <p:cNvPr id="185354" name="Text Box 6"/>
            <p:cNvSpPr txBox="1">
              <a:spLocks noChangeArrowheads="1"/>
            </p:cNvSpPr>
            <p:nvPr/>
          </p:nvSpPr>
          <p:spPr bwMode="auto">
            <a:xfrm>
              <a:off x="288" y="1716"/>
              <a:ext cx="1344" cy="32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Getrennte Veranlagung (§ 26a EStG)</a:t>
              </a:r>
            </a:p>
          </p:txBody>
        </p:sp>
        <p:sp>
          <p:nvSpPr>
            <p:cNvPr id="185355" name="Text Box 7"/>
            <p:cNvSpPr txBox="1">
              <a:spLocks noChangeArrowheads="1"/>
            </p:cNvSpPr>
            <p:nvPr/>
          </p:nvSpPr>
          <p:spPr bwMode="auto">
            <a:xfrm>
              <a:off x="2016" y="1716"/>
              <a:ext cx="1392" cy="32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Zusammenveranlagung (§ 26b EStG)</a:t>
              </a:r>
            </a:p>
          </p:txBody>
        </p:sp>
        <p:sp>
          <p:nvSpPr>
            <p:cNvPr id="185356" name="Text Box 8"/>
            <p:cNvSpPr txBox="1">
              <a:spLocks noChangeArrowheads="1"/>
            </p:cNvSpPr>
            <p:nvPr/>
          </p:nvSpPr>
          <p:spPr bwMode="auto">
            <a:xfrm>
              <a:off x="3912" y="1716"/>
              <a:ext cx="1440" cy="32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Besondere Veranlagung (§ 26c EStG)</a:t>
              </a:r>
            </a:p>
          </p:txBody>
        </p:sp>
        <p:sp>
          <p:nvSpPr>
            <p:cNvPr id="185357" name="Text Box 9"/>
            <p:cNvSpPr txBox="1">
              <a:spLocks noChangeArrowheads="1"/>
            </p:cNvSpPr>
            <p:nvPr/>
          </p:nvSpPr>
          <p:spPr bwMode="auto">
            <a:xfrm>
              <a:off x="168" y="2146"/>
              <a:ext cx="1704" cy="194"/>
            </a:xfrm>
            <a:prstGeom prst="rect">
              <a:avLst/>
            </a:prstGeom>
            <a:solidFill>
              <a:srgbClr val="C0C0C0">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b="1"/>
                <a:t>nur bei ausdrücklicher Wahl</a:t>
              </a:r>
            </a:p>
          </p:txBody>
        </p:sp>
        <p:sp>
          <p:nvSpPr>
            <p:cNvPr id="185358" name="Text Box 10"/>
            <p:cNvSpPr txBox="1">
              <a:spLocks noChangeArrowheads="1"/>
            </p:cNvSpPr>
            <p:nvPr/>
          </p:nvSpPr>
          <p:spPr bwMode="auto">
            <a:xfrm>
              <a:off x="2328" y="2146"/>
              <a:ext cx="768" cy="194"/>
            </a:xfrm>
            <a:prstGeom prst="rect">
              <a:avLst/>
            </a:prstGeom>
            <a:solidFill>
              <a:srgbClr val="C0C0C0">
                <a:alpha val="50195"/>
              </a:srgbClr>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b="1"/>
                <a:t>Regelfall</a:t>
              </a:r>
            </a:p>
          </p:txBody>
        </p:sp>
        <p:sp>
          <p:nvSpPr>
            <p:cNvPr id="185359" name="Text Box 12"/>
            <p:cNvSpPr txBox="1">
              <a:spLocks noChangeArrowheads="1"/>
            </p:cNvSpPr>
            <p:nvPr/>
          </p:nvSpPr>
          <p:spPr bwMode="auto">
            <a:xfrm>
              <a:off x="96" y="2428"/>
              <a:ext cx="1728" cy="134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a:solidFill>
                    <a:schemeClr val="tx1"/>
                  </a:solidFill>
                </a:rPr>
                <a:t>Jedem Ehegatten werden die Einkünfte und die Sonderaus-gaben einzeln zugerechnet. Die gemeinsam ermittelten außer-gewöhnlichen Belastungen werden hälftig, ggf. gemäß dem gemeinsamen Antrag der Ehe-gatten verteilt </a:t>
              </a:r>
            </a:p>
            <a:p>
              <a:pPr>
                <a:spcBef>
                  <a:spcPct val="50000"/>
                </a:spcBef>
              </a:pPr>
              <a:r>
                <a:rPr lang="de-DE" altLang="en-US" sz="1400">
                  <a:solidFill>
                    <a:schemeClr val="tx1"/>
                  </a:solidFill>
                </a:rPr>
                <a:t>(Anwendung des </a:t>
              </a:r>
              <a:r>
                <a:rPr lang="de-DE" altLang="en-US" sz="1400" b="1"/>
                <a:t>Grundtarifs</a:t>
              </a:r>
              <a:r>
                <a:rPr lang="de-DE" altLang="en-US" sz="1400">
                  <a:solidFill>
                    <a:schemeClr val="tx1"/>
                  </a:solidFill>
                </a:rPr>
                <a:t>)</a:t>
              </a:r>
            </a:p>
          </p:txBody>
        </p:sp>
        <p:sp>
          <p:nvSpPr>
            <p:cNvPr id="185360" name="Text Box 13"/>
            <p:cNvSpPr txBox="1">
              <a:spLocks noChangeArrowheads="1"/>
            </p:cNvSpPr>
            <p:nvPr/>
          </p:nvSpPr>
          <p:spPr bwMode="auto">
            <a:xfrm>
              <a:off x="1959" y="2455"/>
              <a:ext cx="15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endParaRPr lang="de-DE" altLang="en-US" sz="2000">
                <a:solidFill>
                  <a:schemeClr val="tx1"/>
                </a:solidFill>
              </a:endParaRPr>
            </a:p>
          </p:txBody>
        </p:sp>
        <p:sp>
          <p:nvSpPr>
            <p:cNvPr id="185361" name="Text Box 14"/>
            <p:cNvSpPr txBox="1">
              <a:spLocks noChangeArrowheads="1"/>
            </p:cNvSpPr>
            <p:nvPr/>
          </p:nvSpPr>
          <p:spPr bwMode="auto">
            <a:xfrm>
              <a:off x="1882" y="2540"/>
              <a:ext cx="1640" cy="128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400">
                  <a:solidFill>
                    <a:schemeClr val="tx1"/>
                  </a:solidFill>
                </a:rPr>
                <a:t>Zusammenrechnung der für jeden Ehegatten gesondert ermittelten Einkünfte und gemeinsame Einkommensermittlung</a:t>
              </a:r>
            </a:p>
            <a:p>
              <a:pPr algn="ctr">
                <a:spcBef>
                  <a:spcPct val="50000"/>
                </a:spcBef>
              </a:pPr>
              <a:r>
                <a:rPr lang="de-DE" altLang="en-US" sz="1400">
                  <a:solidFill>
                    <a:schemeClr val="tx1"/>
                  </a:solidFill>
                </a:rPr>
                <a:t>(Anwendung des </a:t>
              </a:r>
              <a:r>
                <a:rPr lang="de-DE" altLang="en-US" sz="1400" b="1"/>
                <a:t>Splittingtarifs</a:t>
              </a:r>
            </a:p>
            <a:p>
              <a:pPr algn="ctr">
                <a:spcBef>
                  <a:spcPct val="50000"/>
                </a:spcBef>
              </a:pPr>
              <a:r>
                <a:rPr lang="de-DE" altLang="en-US" sz="1400">
                  <a:solidFill>
                    <a:schemeClr val="tx1"/>
                  </a:solidFill>
                </a:rPr>
                <a:t>§ 32a Abs. 5 EStG)</a:t>
              </a:r>
            </a:p>
          </p:txBody>
        </p:sp>
        <p:cxnSp>
          <p:nvCxnSpPr>
            <p:cNvPr id="185362" name="AutoShape 16"/>
            <p:cNvCxnSpPr>
              <a:cxnSpLocks noChangeShapeType="1"/>
              <a:stCxn id="185353" idx="2"/>
              <a:endCxn id="185354" idx="0"/>
            </p:cNvCxnSpPr>
            <p:nvPr/>
          </p:nvCxnSpPr>
          <p:spPr bwMode="auto">
            <a:xfrm flipH="1">
              <a:off x="960" y="1538"/>
              <a:ext cx="1746" cy="17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5363" name="AutoShape 17"/>
            <p:cNvCxnSpPr>
              <a:cxnSpLocks noChangeShapeType="1"/>
              <a:stCxn id="185353" idx="2"/>
              <a:endCxn id="185355" idx="0"/>
            </p:cNvCxnSpPr>
            <p:nvPr/>
          </p:nvCxnSpPr>
          <p:spPr bwMode="auto">
            <a:xfrm>
              <a:off x="2706" y="1538"/>
              <a:ext cx="6" cy="17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5364" name="AutoShape 18"/>
            <p:cNvCxnSpPr>
              <a:cxnSpLocks noChangeShapeType="1"/>
              <a:stCxn id="185353" idx="2"/>
              <a:endCxn id="185356" idx="0"/>
            </p:cNvCxnSpPr>
            <p:nvPr/>
          </p:nvCxnSpPr>
          <p:spPr bwMode="auto">
            <a:xfrm>
              <a:off x="2706" y="1538"/>
              <a:ext cx="1926" cy="17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3"/>
          <p:cNvSpPr>
            <a:spLocks noGrp="1"/>
          </p:cNvSpPr>
          <p:nvPr>
            <p:ph type="title"/>
          </p:nvPr>
        </p:nvSpPr>
        <p:spPr>
          <a:xfrm>
            <a:off x="358775" y="3429000"/>
            <a:ext cx="8367713" cy="576263"/>
          </a:xfrm>
        </p:spPr>
        <p:txBody>
          <a:bodyPr/>
          <a:lstStyle/>
          <a:p>
            <a:pPr eaLnBrk="1" hangingPunct="1"/>
            <a:r>
              <a:rPr lang="de-DE" altLang="en-US" sz="5200" smtClean="0"/>
              <a:t>Einkommensteuer</a:t>
            </a:r>
            <a:br>
              <a:rPr lang="de-DE" altLang="en-US" sz="5200" smtClean="0"/>
            </a:br>
            <a:r>
              <a:rPr lang="de-DE" altLang="en-US" sz="5200" smtClean="0"/>
              <a:t/>
            </a:r>
            <a:br>
              <a:rPr lang="de-DE" altLang="en-US" sz="5200" smtClean="0"/>
            </a:br>
            <a:endParaRPr lang="de-DE" altLang="en-US" sz="5200" smtClean="0"/>
          </a:p>
        </p:txBody>
      </p:sp>
      <p:sp>
        <p:nvSpPr>
          <p:cNvPr id="3686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DBFDC1D-8DFA-4AAC-A2C6-56926B907647}" type="slidenum">
              <a:rPr lang="en-GB" altLang="en-US" sz="1000" smtClean="0">
                <a:solidFill>
                  <a:srgbClr val="0B1A40"/>
                </a:solidFill>
              </a:rPr>
              <a:pPr eaLnBrk="1" hangingPunct="1">
                <a:spcBef>
                  <a:spcPct val="0"/>
                </a:spcBef>
              </a:pPr>
              <a:t>15</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8637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A8146F2-FE6C-4889-A98F-720B446CB4CA}" type="slidenum">
              <a:rPr lang="en-GB" altLang="en-US" sz="1000" smtClean="0">
                <a:solidFill>
                  <a:srgbClr val="0B1A40"/>
                </a:solidFill>
              </a:rPr>
              <a:pPr eaLnBrk="1" hangingPunct="1">
                <a:spcBef>
                  <a:spcPct val="0"/>
                </a:spcBef>
              </a:pPr>
              <a:t>159</a:t>
            </a:fld>
            <a:endParaRPr lang="en-GB" altLang="en-US" sz="1000" smtClean="0">
              <a:solidFill>
                <a:srgbClr val="0B1A40"/>
              </a:solidFill>
            </a:endParaRPr>
          </a:p>
        </p:txBody>
      </p:sp>
      <p:sp>
        <p:nvSpPr>
          <p:cNvPr id="186372" name="Rectangle 2"/>
          <p:cNvSpPr>
            <a:spLocks noChangeArrowheads="1"/>
          </p:cNvSpPr>
          <p:nvPr/>
        </p:nvSpPr>
        <p:spPr bwMode="auto">
          <a:xfrm>
            <a:off x="250825" y="4652963"/>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86373"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tabLst>
                <a:tab pos="5295900" algn="l"/>
              </a:tabLst>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tabLst>
                <a:tab pos="5295900" algn="l"/>
              </a:tabLst>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tabLst>
                <a:tab pos="5295900" algn="l"/>
              </a:tabLst>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a:t>Bemessungsgrundlage</a:t>
            </a:r>
          </a:p>
          <a:p>
            <a:pPr lvl="1" eaLnBrk="1" hangingPunct="1">
              <a:lnSpc>
                <a:spcPct val="90000"/>
              </a:lnSpc>
              <a:spcAft>
                <a:spcPct val="20000"/>
              </a:spcAft>
              <a:buFontTx/>
              <a:buChar char="•"/>
            </a:pPr>
            <a:r>
              <a:rPr lang="de-DE" altLang="en-US" sz="1800">
                <a:solidFill>
                  <a:srgbClr val="00A5D9"/>
                </a:solidFill>
              </a:rPr>
              <a:t>Sonderausgaben</a:t>
            </a:r>
          </a:p>
          <a:p>
            <a:pPr lvl="1" eaLnBrk="1" hangingPunct="1">
              <a:lnSpc>
                <a:spcPct val="90000"/>
              </a:lnSpc>
              <a:spcAft>
                <a:spcPct val="20000"/>
              </a:spcAft>
              <a:buFontTx/>
              <a:buChar char="•"/>
            </a:pPr>
            <a:r>
              <a:rPr lang="de-DE" altLang="en-US" sz="1800">
                <a:solidFill>
                  <a:srgbClr val="00A5D9"/>
                </a:solidFill>
              </a:rPr>
              <a:t>Außergewöhnliche Belastungen</a:t>
            </a:r>
          </a:p>
          <a:p>
            <a:pPr lvl="1" eaLnBrk="1" hangingPunct="1">
              <a:lnSpc>
                <a:spcPct val="90000"/>
              </a:lnSpc>
              <a:spcAft>
                <a:spcPct val="20000"/>
              </a:spcAft>
              <a:buFontTx/>
              <a:buChar char="•"/>
            </a:pPr>
            <a:r>
              <a:rPr lang="de-DE" altLang="en-US" sz="1800">
                <a:solidFill>
                  <a:srgbClr val="00A5D9"/>
                </a:solidFill>
              </a:rPr>
              <a:t>Verlustverrechnung</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b="1"/>
              <a:t>Steuertarif</a:t>
            </a: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p:nvPr>
        </p:nvSpPr>
        <p:spPr/>
        <p:txBody>
          <a:bodyPr lIns="91440" tIns="45720" rIns="91440" bIns="45720" anchor="ctr"/>
          <a:lstStyle/>
          <a:p>
            <a:pPr eaLnBrk="1" hangingPunct="1"/>
            <a:r>
              <a:rPr lang="de-DE" altLang="en-US" dirty="0" smtClean="0"/>
              <a:t>Steuertarif</a:t>
            </a:r>
          </a:p>
        </p:txBody>
      </p:sp>
      <p:sp>
        <p:nvSpPr>
          <p:cNvPr id="18739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18BD171-6C63-4FAC-B673-2FD0CFB1AD5C}" type="slidenum">
              <a:rPr lang="en-GB" altLang="en-US" sz="1000" smtClean="0">
                <a:solidFill>
                  <a:srgbClr val="0B1A40"/>
                </a:solidFill>
              </a:rPr>
              <a:pPr eaLnBrk="1" hangingPunct="1">
                <a:spcBef>
                  <a:spcPct val="0"/>
                </a:spcBef>
              </a:pPr>
              <a:t>160</a:t>
            </a:fld>
            <a:endParaRPr lang="en-GB" altLang="en-US" sz="1000" smtClean="0">
              <a:solidFill>
                <a:srgbClr val="0B1A40"/>
              </a:solidFill>
            </a:endParaRPr>
          </a:p>
        </p:txBody>
      </p:sp>
      <p:sp>
        <p:nvSpPr>
          <p:cNvPr id="187396" name="Text Box 3"/>
          <p:cNvSpPr txBox="1">
            <a:spLocks noChangeArrowheads="1"/>
          </p:cNvSpPr>
          <p:nvPr/>
        </p:nvSpPr>
        <p:spPr bwMode="auto">
          <a:xfrm>
            <a:off x="6324600" y="304800"/>
            <a:ext cx="2438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2400">
              <a:solidFill>
                <a:srgbClr val="A10724"/>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63" y="1268760"/>
            <a:ext cx="8388424" cy="4568241"/>
          </a:xfrm>
          <a:prstGeom prst="rect">
            <a:avLst/>
          </a:prstGeom>
        </p:spPr>
      </p:pic>
      <p:sp>
        <p:nvSpPr>
          <p:cNvPr id="3" name="TextBox 2"/>
          <p:cNvSpPr txBox="1"/>
          <p:nvPr/>
        </p:nvSpPr>
        <p:spPr>
          <a:xfrm>
            <a:off x="358775" y="1268760"/>
            <a:ext cx="8245673" cy="360040"/>
          </a:xfrm>
          <a:prstGeom prst="rect">
            <a:avLst/>
          </a:prstGeom>
          <a:solidFill>
            <a:schemeClr val="bg1">
              <a:lumMod val="95000"/>
            </a:schemeClr>
          </a:solidFill>
        </p:spPr>
        <p:txBody>
          <a:bodyPr wrap="square" lIns="0" tIns="0" rIns="0" bIns="0" rtlCol="0">
            <a:noAutofit/>
          </a:bodyPr>
          <a:lstStyle/>
          <a:p>
            <a:pPr algn="l"/>
            <a:r>
              <a:rPr lang="de-DE" sz="1600" dirty="0" smtClean="0">
                <a:solidFill>
                  <a:schemeClr val="tx2"/>
                </a:solidFill>
                <a:latin typeface="+mn-lt"/>
              </a:rPr>
              <a:t>Verlauf des Grenz- und Durchschnittsteuersatzes im Einkommensteuertarif 2015</a:t>
            </a:r>
            <a:endParaRPr lang="en-US" sz="1600" dirty="0" err="1" smtClean="0">
              <a:solidFill>
                <a:schemeClr val="tx2"/>
              </a:solidFill>
              <a:latin typeface="+mn-l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el 3"/>
          <p:cNvSpPr>
            <a:spLocks noGrp="1"/>
          </p:cNvSpPr>
          <p:nvPr>
            <p:ph type="title"/>
          </p:nvPr>
        </p:nvSpPr>
        <p:spPr>
          <a:xfrm>
            <a:off x="358775" y="2636838"/>
            <a:ext cx="8367713" cy="576262"/>
          </a:xfrm>
        </p:spPr>
        <p:txBody>
          <a:bodyPr/>
          <a:lstStyle/>
          <a:p>
            <a:pPr eaLnBrk="1" hangingPunct="1"/>
            <a:r>
              <a:rPr lang="de-DE" altLang="en-US" sz="5200" smtClean="0"/>
              <a:t>Verfahrensrecht – AO / FGO</a:t>
            </a:r>
            <a:br>
              <a:rPr lang="de-DE" altLang="en-US" sz="5200" smtClean="0"/>
            </a:br>
            <a:r>
              <a:rPr lang="de-DE" altLang="en-US" sz="5200" smtClean="0"/>
              <a:t/>
            </a:r>
            <a:br>
              <a:rPr lang="de-DE" altLang="en-US" sz="5200" smtClean="0"/>
            </a:br>
            <a:endParaRPr lang="de-DE" altLang="en-US" sz="5200" smtClean="0"/>
          </a:p>
        </p:txBody>
      </p:sp>
      <p:sp>
        <p:nvSpPr>
          <p:cNvPr id="18841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5E4D959-A6B6-4228-8140-9372445BC5E1}" type="slidenum">
              <a:rPr lang="en-GB" altLang="en-US" sz="1000" smtClean="0">
                <a:solidFill>
                  <a:srgbClr val="0B1A40"/>
                </a:solidFill>
              </a:rPr>
              <a:pPr eaLnBrk="1" hangingPunct="1">
                <a:spcBef>
                  <a:spcPct val="0"/>
                </a:spcBef>
              </a:pPr>
              <a:t>161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p:cNvSpPr>
          <p:nvPr>
            <p:ph type="title"/>
          </p:nvPr>
        </p:nvSpPr>
        <p:spPr/>
        <p:txBody>
          <a:bodyPr lIns="91440" tIns="45720" rIns="91440" bIns="45720" anchor="ctr"/>
          <a:lstStyle/>
          <a:p>
            <a:pPr eaLnBrk="1" hangingPunct="1"/>
            <a:r>
              <a:rPr lang="de-DE" altLang="en-US" smtClean="0"/>
              <a:t>Verfahrensrecht – AO / FGO</a:t>
            </a:r>
          </a:p>
        </p:txBody>
      </p:sp>
      <p:sp>
        <p:nvSpPr>
          <p:cNvPr id="189443" name="Content Placeholder 3"/>
          <p:cNvSpPr>
            <a:spLocks noGrp="1"/>
          </p:cNvSpPr>
          <p:nvPr>
            <p:ph idx="1"/>
          </p:nvPr>
        </p:nvSpPr>
        <p:spPr>
          <a:xfrm>
            <a:off x="358775" y="1062038"/>
            <a:ext cx="8367713" cy="5175250"/>
          </a:xfrm>
        </p:spPr>
        <p:txBody>
          <a:bodyPr/>
          <a:lstStyle/>
          <a:p>
            <a:pPr eaLnBrk="1" hangingPunct="1">
              <a:buClr>
                <a:srgbClr val="002D5B"/>
              </a:buClr>
              <a:buFontTx/>
              <a:buChar char="•"/>
            </a:pPr>
            <a:r>
              <a:rPr lang="de-DE" altLang="en-US" sz="2000" smtClean="0"/>
              <a:t> </a:t>
            </a:r>
            <a:r>
              <a:rPr lang="de-DE" altLang="en-US" sz="2000" b="0" smtClean="0">
                <a:solidFill>
                  <a:srgbClr val="002D5B"/>
                </a:solidFill>
              </a:rPr>
              <a:t>Grundzüge des Besteuerungsverfahrens </a:t>
            </a:r>
          </a:p>
          <a:p>
            <a:pPr eaLnBrk="1" hangingPunct="1">
              <a:buFontTx/>
              <a:buChar char="•"/>
            </a:pPr>
            <a:r>
              <a:rPr lang="de-DE" altLang="en-US" sz="2000" b="0" smtClean="0">
                <a:solidFill>
                  <a:srgbClr val="002D5B"/>
                </a:solidFill>
              </a:rPr>
              <a:t> Bestandskraft von Steuerbescheiden</a:t>
            </a:r>
          </a:p>
          <a:p>
            <a:pPr lvl="4" eaLnBrk="1" hangingPunct="1">
              <a:buClrTx/>
              <a:buFontTx/>
              <a:buChar char="•"/>
            </a:pPr>
            <a:r>
              <a:rPr lang="de-DE" altLang="en-US" smtClean="0">
                <a:solidFill>
                  <a:srgbClr val="002D5B"/>
                </a:solidFill>
              </a:rPr>
              <a:t> Vorläufige Steuerfestsetzung § 165 AO</a:t>
            </a:r>
          </a:p>
          <a:p>
            <a:pPr lvl="4" eaLnBrk="1" hangingPunct="1">
              <a:buClrTx/>
              <a:buFontTx/>
              <a:buChar char="•"/>
            </a:pPr>
            <a:r>
              <a:rPr lang="de-DE" altLang="en-US" smtClean="0">
                <a:solidFill>
                  <a:srgbClr val="002D5B"/>
                </a:solidFill>
              </a:rPr>
              <a:t> Vorbehalt der Nachprüfung § 164 AO</a:t>
            </a:r>
          </a:p>
          <a:p>
            <a:pPr lvl="4" eaLnBrk="1" hangingPunct="1">
              <a:buClrTx/>
              <a:buFontTx/>
              <a:buChar char="•"/>
            </a:pPr>
            <a:r>
              <a:rPr lang="de-DE" altLang="en-US" smtClean="0">
                <a:solidFill>
                  <a:srgbClr val="002D5B"/>
                </a:solidFill>
              </a:rPr>
              <a:t> Änderungsvorschrift §§ 172 ff. AO</a:t>
            </a:r>
          </a:p>
          <a:p>
            <a:pPr eaLnBrk="1" hangingPunct="1">
              <a:buFontTx/>
              <a:buChar char="•"/>
            </a:pPr>
            <a:r>
              <a:rPr lang="de-DE" altLang="en-US" sz="2000" b="0" smtClean="0">
                <a:solidFill>
                  <a:srgbClr val="002D5B"/>
                </a:solidFill>
              </a:rPr>
              <a:t> Haftung für fremde Steuerschulden</a:t>
            </a:r>
          </a:p>
          <a:p>
            <a:pPr eaLnBrk="1" hangingPunct="1"/>
            <a:endParaRPr lang="de-DE" altLang="de-DE" sz="2000" smtClean="0"/>
          </a:p>
        </p:txBody>
      </p:sp>
      <p:sp>
        <p:nvSpPr>
          <p:cNvPr id="18944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0EA3A53-A288-4DA2-A983-393D3CC9B33E}" type="slidenum">
              <a:rPr lang="en-GB" altLang="en-US" sz="1000" smtClean="0">
                <a:solidFill>
                  <a:srgbClr val="0B1A40"/>
                </a:solidFill>
              </a:rPr>
              <a:pPr eaLnBrk="1" hangingPunct="1">
                <a:spcBef>
                  <a:spcPct val="0"/>
                </a:spcBef>
              </a:pPr>
              <a:t>162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p:nvPr>
        </p:nvSpPr>
        <p:spPr/>
        <p:txBody>
          <a:bodyPr/>
          <a:lstStyle/>
          <a:p>
            <a:pPr eaLnBrk="1" hangingPunct="1"/>
            <a:r>
              <a:rPr lang="de-DE" altLang="en-US" smtClean="0"/>
              <a:t>Grundzüge des Besteuerungsverfahrens</a:t>
            </a:r>
          </a:p>
        </p:txBody>
      </p:sp>
      <p:sp>
        <p:nvSpPr>
          <p:cNvPr id="190467" name="Content Placeholder 1"/>
          <p:cNvSpPr>
            <a:spLocks noGrp="1"/>
          </p:cNvSpPr>
          <p:nvPr>
            <p:ph idx="1"/>
          </p:nvPr>
        </p:nvSpPr>
        <p:spPr>
          <a:xfrm>
            <a:off x="358775" y="1062038"/>
            <a:ext cx="8367713" cy="5175250"/>
          </a:xfrm>
        </p:spPr>
        <p:txBody>
          <a:bodyPr/>
          <a:lstStyle/>
          <a:p>
            <a:pPr eaLnBrk="1" hangingPunct="1"/>
            <a:endParaRPr lang="de-DE" altLang="de-DE" smtClean="0"/>
          </a:p>
        </p:txBody>
      </p:sp>
      <p:sp>
        <p:nvSpPr>
          <p:cNvPr id="19046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311F260-4BF6-4CDD-9E6C-966045899645}" type="slidenum">
              <a:rPr lang="en-GB" altLang="en-US" sz="1000" smtClean="0">
                <a:solidFill>
                  <a:srgbClr val="0B1A40"/>
                </a:solidFill>
              </a:rPr>
              <a:pPr eaLnBrk="1" hangingPunct="1">
                <a:spcBef>
                  <a:spcPct val="0"/>
                </a:spcBef>
              </a:pPr>
              <a:t>163</a:t>
            </a:fld>
            <a:endParaRPr lang="en-GB" altLang="en-US" sz="1000" smtClean="0">
              <a:solidFill>
                <a:srgbClr val="0B1A40"/>
              </a:solidFill>
            </a:endParaRPr>
          </a:p>
        </p:txBody>
      </p:sp>
      <p:graphicFrame>
        <p:nvGraphicFramePr>
          <p:cNvPr id="190469" name="Object 4"/>
          <p:cNvGraphicFramePr>
            <a:graphicFrameLocks noChangeAspect="1"/>
          </p:cNvGraphicFramePr>
          <p:nvPr/>
        </p:nvGraphicFramePr>
        <p:xfrm>
          <a:off x="304800" y="1125538"/>
          <a:ext cx="8153400" cy="5143500"/>
        </p:xfrm>
        <a:graphic>
          <a:graphicData uri="http://schemas.openxmlformats.org/presentationml/2006/ole">
            <mc:AlternateContent xmlns:mc="http://schemas.openxmlformats.org/markup-compatibility/2006">
              <mc:Choice xmlns:v="urn:schemas-microsoft-com:vml" Requires="v">
                <p:oleObj spid="_x0000_s190490" name="Folie" r:id="rId3" imgW="1549916" imgH="1162842" progId="PowerPoint.Slide.8">
                  <p:embed/>
                </p:oleObj>
              </mc:Choice>
              <mc:Fallback>
                <p:oleObj name="Folie" r:id="rId3" imgW="1549916" imgH="1162842"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25538"/>
                        <a:ext cx="8153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0470" name="Picture 48" descr="besche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08286">
            <a:off x="3883025" y="3660775"/>
            <a:ext cx="736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1" name="Text Box 3"/>
          <p:cNvSpPr txBox="1">
            <a:spLocks noChangeArrowheads="1"/>
          </p:cNvSpPr>
          <p:nvPr/>
        </p:nvSpPr>
        <p:spPr bwMode="auto">
          <a:xfrm>
            <a:off x="1143000" y="1143000"/>
            <a:ext cx="65563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endParaRPr lang="de-DE" altLang="en-US" sz="1200">
              <a:solidFill>
                <a:schemeClr val="tx1"/>
              </a:solidFill>
              <a:latin typeface="Times New Roman" pitchFamily="18" charset="0"/>
            </a:endParaRPr>
          </a:p>
        </p:txBody>
      </p:sp>
      <p:pic>
        <p:nvPicPr>
          <p:cNvPr id="190472" name="Picture 46" descr="art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1196975"/>
            <a:ext cx="1368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el 2"/>
          <p:cNvSpPr>
            <a:spLocks noGrp="1"/>
          </p:cNvSpPr>
          <p:nvPr>
            <p:ph type="title"/>
          </p:nvPr>
        </p:nvSpPr>
        <p:spPr/>
        <p:txBody>
          <a:bodyPr/>
          <a:lstStyle/>
          <a:p>
            <a:pPr eaLnBrk="1" hangingPunct="1"/>
            <a:r>
              <a:rPr lang="de-DE" altLang="en-US" smtClean="0"/>
              <a:t>Steuerbescheid - Bestandskraft</a:t>
            </a:r>
          </a:p>
        </p:txBody>
      </p:sp>
      <p:sp>
        <p:nvSpPr>
          <p:cNvPr id="176131" name="Inhaltsplatzhalter 1"/>
          <p:cNvSpPr>
            <a:spLocks noGrp="1"/>
          </p:cNvSpPr>
          <p:nvPr>
            <p:ph idx="1"/>
          </p:nvPr>
        </p:nvSpPr>
        <p:spPr>
          <a:xfrm>
            <a:off x="358775" y="1062038"/>
            <a:ext cx="8367713" cy="5175250"/>
          </a:xfrm>
        </p:spPr>
        <p:txBody>
          <a:bodyPr/>
          <a:lstStyle/>
          <a:p>
            <a:pPr eaLnBrk="1" hangingPunct="1">
              <a:spcBef>
                <a:spcPct val="0"/>
              </a:spcBef>
              <a:defRPr/>
            </a:pPr>
            <a:r>
              <a:rPr lang="de-DE" altLang="en-US" dirty="0" smtClean="0">
                <a:solidFill>
                  <a:schemeClr val="accent3"/>
                </a:solidFill>
              </a:rPr>
              <a:t>Steuerbescheide erwachsen in Bestandskraft. </a:t>
            </a:r>
            <a:endParaRPr lang="de-DE" altLang="en-US" dirty="0">
              <a:solidFill>
                <a:schemeClr val="accent3"/>
              </a:solidFill>
            </a:endParaRPr>
          </a:p>
          <a:p>
            <a:pPr eaLnBrk="1" hangingPunct="1">
              <a:spcBef>
                <a:spcPct val="0"/>
              </a:spcBef>
              <a:defRPr/>
            </a:pPr>
            <a:endParaRPr lang="de-DE" altLang="en-US" sz="1800" dirty="0" smtClean="0">
              <a:solidFill>
                <a:schemeClr val="accent2"/>
              </a:solidFill>
            </a:endParaRPr>
          </a:p>
          <a:p>
            <a:pPr marL="285750" indent="-285750" eaLnBrk="1" hangingPunct="1">
              <a:spcBef>
                <a:spcPct val="0"/>
              </a:spcBef>
              <a:buFont typeface="Arial" panose="020B0604020202020204" pitchFamily="34" charset="0"/>
              <a:buChar char="•"/>
              <a:defRPr/>
            </a:pPr>
            <a:r>
              <a:rPr lang="de-DE" altLang="en-US" sz="1800" b="0" dirty="0" smtClean="0">
                <a:solidFill>
                  <a:srgbClr val="002D5B"/>
                </a:solidFill>
              </a:rPr>
              <a:t>Bestandskraft bedeutet, dass die Regelung für die Finanzverwaltung und den Steuerpflichtigen bindend ist, auch wenn die Regelung rechtswidrig / inhaltlich falsch ist.</a:t>
            </a:r>
          </a:p>
          <a:p>
            <a:pPr marL="285750" indent="-285750" eaLnBrk="1" hangingPunct="1">
              <a:spcBef>
                <a:spcPct val="0"/>
              </a:spcBef>
              <a:buFont typeface="Arial" panose="020B0604020202020204" pitchFamily="34" charset="0"/>
              <a:buChar char="•"/>
              <a:defRPr/>
            </a:pPr>
            <a:r>
              <a:rPr lang="de-DE" altLang="en-US" sz="1800" b="0" dirty="0" smtClean="0">
                <a:solidFill>
                  <a:srgbClr val="002D5B"/>
                </a:solidFill>
              </a:rPr>
              <a:t>Der Parallelbegriff zu Bestandskraft im gerichtlichen Verfahren ist die Rechtskraft. Ein rechtskräftiges Urteil ist bindend, auch wenn es inhaltlich falsch ist (Rechtssicherheit – vs. – materielle Gerechtigkeit).</a:t>
            </a:r>
          </a:p>
          <a:p>
            <a:pPr marL="285750" indent="-285750" eaLnBrk="1" hangingPunct="1">
              <a:spcBef>
                <a:spcPct val="0"/>
              </a:spcBef>
              <a:buFont typeface="Arial" panose="020B0604020202020204" pitchFamily="34" charset="0"/>
              <a:buChar char="•"/>
              <a:defRPr/>
            </a:pPr>
            <a:r>
              <a:rPr lang="de-DE" altLang="en-US" sz="1800" b="0" dirty="0" smtClean="0">
                <a:solidFill>
                  <a:srgbClr val="002D5B"/>
                </a:solidFill>
              </a:rPr>
              <a:t>Formelle Bestandskraft tritt ein, wenn ein Steuerbescheid nicht mehr anfechtbar ist. Ein Steuerbescheid ist innerhalb der Einspruchsfrist von einem Monat mit den Einspruch anfechtbar, § 355 AO.</a:t>
            </a:r>
          </a:p>
          <a:p>
            <a:pPr marL="285750" indent="-285750" eaLnBrk="1" hangingPunct="1">
              <a:spcBef>
                <a:spcPct val="0"/>
              </a:spcBef>
              <a:buFont typeface="Arial" panose="020B0604020202020204" pitchFamily="34" charset="0"/>
              <a:buChar char="•"/>
              <a:defRPr/>
            </a:pPr>
            <a:r>
              <a:rPr lang="de-DE" altLang="en-US" sz="1800" b="0" dirty="0" smtClean="0">
                <a:solidFill>
                  <a:srgbClr val="002D5B"/>
                </a:solidFill>
              </a:rPr>
              <a:t>Ein formell bestandskräftiger Steuerbescheid kann nur ausnahmsweise geändert werden. Ausnahmen sind:</a:t>
            </a:r>
          </a:p>
          <a:p>
            <a:pPr marL="723900" lvl="2" indent="-368300" eaLnBrk="1" hangingPunct="1">
              <a:lnSpc>
                <a:spcPct val="105000"/>
              </a:lnSpc>
              <a:buClr>
                <a:srgbClr val="004171"/>
              </a:buClr>
              <a:buFontTx/>
              <a:buChar char="-"/>
              <a:defRPr/>
            </a:pPr>
            <a:r>
              <a:rPr lang="de-DE" altLang="en-US" sz="1600" b="1" dirty="0" smtClean="0">
                <a:solidFill>
                  <a:srgbClr val="002D5B"/>
                </a:solidFill>
              </a:rPr>
              <a:t>Bestandskraft durchbrechende Änderungsvorschrift </a:t>
            </a:r>
            <a:r>
              <a:rPr lang="de-DE" altLang="en-US" sz="1600" dirty="0" smtClean="0">
                <a:solidFill>
                  <a:srgbClr val="002D5B"/>
                </a:solidFill>
              </a:rPr>
              <a:t>§§ 172 ff AO</a:t>
            </a:r>
          </a:p>
          <a:p>
            <a:pPr marL="723900" lvl="2" indent="-368300" eaLnBrk="1" hangingPunct="1">
              <a:lnSpc>
                <a:spcPct val="105000"/>
              </a:lnSpc>
              <a:buClr>
                <a:srgbClr val="004171"/>
              </a:buClr>
              <a:buFontTx/>
              <a:buChar char="-"/>
              <a:defRPr/>
            </a:pPr>
            <a:r>
              <a:rPr lang="de-DE" altLang="en-US" sz="1600" b="1" dirty="0" smtClean="0">
                <a:solidFill>
                  <a:srgbClr val="002D5B"/>
                </a:solidFill>
              </a:rPr>
              <a:t>Vorläufigkeitsvermerk</a:t>
            </a:r>
            <a:r>
              <a:rPr lang="de-DE" altLang="en-US" sz="1600" dirty="0" smtClean="0">
                <a:solidFill>
                  <a:srgbClr val="002D5B"/>
                </a:solidFill>
              </a:rPr>
              <a:t> nach § 165 AO oder </a:t>
            </a:r>
          </a:p>
          <a:p>
            <a:pPr marL="723900" lvl="2" indent="-368300" eaLnBrk="1" hangingPunct="1">
              <a:lnSpc>
                <a:spcPct val="105000"/>
              </a:lnSpc>
              <a:buClr>
                <a:srgbClr val="004171"/>
              </a:buClr>
              <a:buFontTx/>
              <a:buChar char="-"/>
              <a:defRPr/>
            </a:pPr>
            <a:r>
              <a:rPr lang="de-DE" altLang="en-US" sz="1600" b="1" dirty="0" smtClean="0">
                <a:solidFill>
                  <a:srgbClr val="002D5B"/>
                </a:solidFill>
              </a:rPr>
              <a:t>Vorbehalt der Nachprüfung </a:t>
            </a:r>
            <a:r>
              <a:rPr lang="de-DE" altLang="en-US" sz="1600" dirty="0" smtClean="0">
                <a:solidFill>
                  <a:srgbClr val="002D5B"/>
                </a:solidFill>
              </a:rPr>
              <a:t>nach § 164 AO.</a:t>
            </a:r>
          </a:p>
        </p:txBody>
      </p:sp>
      <p:sp>
        <p:nvSpPr>
          <p:cNvPr id="19149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24F13FD-5E07-45CC-A67F-613DE4B0B4B6}" type="slidenum">
              <a:rPr lang="en-GB" altLang="en-US" sz="1000" smtClean="0">
                <a:solidFill>
                  <a:srgbClr val="0B1A40"/>
                </a:solidFill>
              </a:rPr>
              <a:pPr eaLnBrk="1" hangingPunct="1">
                <a:spcBef>
                  <a:spcPct val="0"/>
                </a:spcBef>
              </a:pPr>
              <a:t>164</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el 2"/>
          <p:cNvSpPr>
            <a:spLocks noGrp="1"/>
          </p:cNvSpPr>
          <p:nvPr>
            <p:ph type="title"/>
          </p:nvPr>
        </p:nvSpPr>
        <p:spPr/>
        <p:txBody>
          <a:bodyPr/>
          <a:lstStyle/>
          <a:p>
            <a:pPr eaLnBrk="1" hangingPunct="1"/>
            <a:r>
              <a:rPr lang="de-DE" altLang="en-US" smtClean="0"/>
              <a:t>Steuerbescheid - Bestandskraft</a:t>
            </a:r>
          </a:p>
        </p:txBody>
      </p:sp>
      <p:sp>
        <p:nvSpPr>
          <p:cNvPr id="192515" name="Inhaltsplatzhalter 1"/>
          <p:cNvSpPr>
            <a:spLocks noGrp="1"/>
          </p:cNvSpPr>
          <p:nvPr>
            <p:ph idx="1"/>
          </p:nvPr>
        </p:nvSpPr>
        <p:spPr>
          <a:xfrm>
            <a:off x="358775" y="1062038"/>
            <a:ext cx="8367713" cy="5175250"/>
          </a:xfrm>
        </p:spPr>
        <p:txBody>
          <a:bodyPr/>
          <a:lstStyle/>
          <a:p>
            <a:pPr marL="381000" indent="-381000" eaLnBrk="1" hangingPunct="1">
              <a:spcBef>
                <a:spcPct val="0"/>
              </a:spcBef>
            </a:pPr>
            <a:r>
              <a:rPr lang="de-DE" altLang="en-US" sz="1900" smtClean="0"/>
              <a:t>Fall:</a:t>
            </a:r>
          </a:p>
          <a:p>
            <a:pPr marL="723900" lvl="2" indent="-368300" eaLnBrk="1" hangingPunct="1">
              <a:lnSpc>
                <a:spcPct val="105000"/>
              </a:lnSpc>
              <a:buClr>
                <a:srgbClr val="004171"/>
              </a:buClr>
              <a:buFont typeface="Arial" pitchFamily="34" charset="0"/>
              <a:buChar char="•"/>
            </a:pPr>
            <a:r>
              <a:rPr lang="de-DE" altLang="en-US" sz="1800" smtClean="0"/>
              <a:t>Der Unternehmer A hat für das Jahr 01 seine Steuererklärung abgeben und ist veranlagt worden. Am 14.6.03 erhält er den Steuerbescheid, der nicht unter VdN (§164 AO) steht. Am 13.7.03 stellt er fest, dass er in der Buchhaltung und Steuererklärung für 01 einen betrieblichen Aufwand (Rechnung für einen betrieblichen Prozess) vergessen hat.</a:t>
            </a:r>
          </a:p>
          <a:p>
            <a:pPr marL="381000" indent="-381000" eaLnBrk="1" hangingPunct="1">
              <a:spcBef>
                <a:spcPct val="0"/>
              </a:spcBef>
            </a:pPr>
            <a:endParaRPr lang="de-DE" altLang="en-US" sz="1800" smtClean="0"/>
          </a:p>
          <a:p>
            <a:pPr marL="381000" indent="-381000" eaLnBrk="1" hangingPunct="1">
              <a:spcBef>
                <a:spcPct val="0"/>
              </a:spcBef>
            </a:pPr>
            <a:r>
              <a:rPr lang="de-DE" altLang="en-US" sz="1900" smtClean="0"/>
              <a:t>Frage:</a:t>
            </a:r>
          </a:p>
          <a:p>
            <a:pPr marL="723900" lvl="2" indent="-368300" eaLnBrk="1" hangingPunct="1">
              <a:lnSpc>
                <a:spcPct val="105000"/>
              </a:lnSpc>
              <a:buClr>
                <a:srgbClr val="004171"/>
              </a:buClr>
              <a:buFont typeface="Arial Narrow" pitchFamily="34" charset="0"/>
              <a:buAutoNum type="arabicParenR"/>
            </a:pPr>
            <a:r>
              <a:rPr lang="de-DE" altLang="en-US" sz="1800" smtClean="0"/>
              <a:t>Kann A den Aufwand in seiner Steuererklärung noch geltend machen?</a:t>
            </a:r>
          </a:p>
          <a:p>
            <a:pPr marL="723900" lvl="2" indent="-368300" eaLnBrk="1" hangingPunct="1">
              <a:lnSpc>
                <a:spcPct val="105000"/>
              </a:lnSpc>
              <a:buClr>
                <a:srgbClr val="004171"/>
              </a:buClr>
              <a:buFont typeface="Arial Narrow" pitchFamily="34" charset="0"/>
              <a:buAutoNum type="arabicParenR"/>
            </a:pPr>
            <a:r>
              <a:rPr lang="de-DE" altLang="en-US" sz="1800" smtClean="0"/>
              <a:t>Ist der Fall anders zu entscheiden, wenn dem A die Rechnung erst im August auffällt?</a:t>
            </a:r>
          </a:p>
          <a:p>
            <a:pPr marL="381000" indent="-381000" eaLnBrk="1" hangingPunct="1">
              <a:spcBef>
                <a:spcPct val="0"/>
              </a:spcBef>
            </a:pPr>
            <a:endParaRPr lang="de-DE" altLang="en-US" sz="1800" smtClean="0"/>
          </a:p>
          <a:p>
            <a:pPr marL="381000" indent="-381000" eaLnBrk="1" hangingPunct="1">
              <a:spcBef>
                <a:spcPct val="0"/>
              </a:spcBef>
            </a:pPr>
            <a:endParaRPr lang="de-DE" altLang="en-US" sz="1800" smtClean="0"/>
          </a:p>
          <a:p>
            <a:pPr marL="381000" indent="-381000" eaLnBrk="1" hangingPunct="1">
              <a:spcBef>
                <a:spcPct val="0"/>
              </a:spcBef>
            </a:pPr>
            <a:endParaRPr lang="de-DE" altLang="en-US" sz="1900" smtClean="0"/>
          </a:p>
        </p:txBody>
      </p:sp>
      <p:sp>
        <p:nvSpPr>
          <p:cNvPr id="19251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A347B90-E3D9-4CF9-8B35-3338FF43B0DA}" type="slidenum">
              <a:rPr lang="en-GB" altLang="en-US" sz="1000" smtClean="0">
                <a:solidFill>
                  <a:srgbClr val="0B1A40"/>
                </a:solidFill>
              </a:rPr>
              <a:pPr eaLnBrk="1" hangingPunct="1">
                <a:spcBef>
                  <a:spcPct val="0"/>
                </a:spcBef>
              </a:pPr>
              <a:t>165</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el 2"/>
          <p:cNvSpPr>
            <a:spLocks noGrp="1"/>
          </p:cNvSpPr>
          <p:nvPr>
            <p:ph type="title"/>
          </p:nvPr>
        </p:nvSpPr>
        <p:spPr/>
        <p:txBody>
          <a:bodyPr/>
          <a:lstStyle/>
          <a:p>
            <a:pPr eaLnBrk="1" hangingPunct="1"/>
            <a:r>
              <a:rPr lang="de-DE" altLang="en-US" smtClean="0"/>
              <a:t>Steuerbescheid - Bestandskraft</a:t>
            </a:r>
          </a:p>
        </p:txBody>
      </p:sp>
      <p:sp>
        <p:nvSpPr>
          <p:cNvPr id="178179" name="Inhaltsplatzhalter 1"/>
          <p:cNvSpPr>
            <a:spLocks noGrp="1"/>
          </p:cNvSpPr>
          <p:nvPr>
            <p:ph idx="1"/>
          </p:nvPr>
        </p:nvSpPr>
        <p:spPr>
          <a:xfrm>
            <a:off x="358775" y="1062038"/>
            <a:ext cx="8367713" cy="5175250"/>
          </a:xfrm>
        </p:spPr>
        <p:txBody>
          <a:bodyPr/>
          <a:lstStyle/>
          <a:p>
            <a:pPr lvl="2" eaLnBrk="1" hangingPunct="1">
              <a:spcBef>
                <a:spcPct val="0"/>
              </a:spcBef>
              <a:buClr>
                <a:schemeClr val="accent3"/>
              </a:buClr>
              <a:buFontTx/>
              <a:buNone/>
              <a:tabLst>
                <a:tab pos="452438" algn="l"/>
              </a:tabLst>
              <a:defRPr/>
            </a:pPr>
            <a:r>
              <a:rPr lang="de-DE" altLang="en-US" b="1" dirty="0" smtClean="0">
                <a:solidFill>
                  <a:srgbClr val="00A5D9"/>
                </a:solidFill>
              </a:rPr>
              <a:t>Kann A den Aufwand in seiner Steuererklärung noch geltend machen?</a:t>
            </a:r>
          </a:p>
          <a:p>
            <a:pPr marL="342900" lvl="2" indent="-342900" eaLnBrk="1" hangingPunct="1">
              <a:lnSpc>
                <a:spcPct val="105000"/>
              </a:lnSpc>
              <a:buClr>
                <a:srgbClr val="004171"/>
              </a:buClr>
              <a:buFont typeface="Arial" pitchFamily="34" charset="0"/>
              <a:buChar char="•"/>
              <a:tabLst>
                <a:tab pos="452438" algn="l"/>
              </a:tabLst>
              <a:defRPr/>
            </a:pPr>
            <a:r>
              <a:rPr lang="de-DE" altLang="en-US" sz="1800" dirty="0" smtClean="0"/>
              <a:t>Ein bestandskräftiger Steuerbescheid kann nicht geändert werden. Es ist zu prüfen, ob der Bescheid formell bestandskräftig ist. Mit Ablauf der </a:t>
            </a:r>
            <a:r>
              <a:rPr lang="de-DE" altLang="en-US" sz="1800" b="1" dirty="0" smtClean="0">
                <a:solidFill>
                  <a:srgbClr val="00A5D9"/>
                </a:solidFill>
              </a:rPr>
              <a:t>einmonatigen Einspruchsfrist </a:t>
            </a:r>
            <a:r>
              <a:rPr lang="de-DE" altLang="en-US" sz="1800" dirty="0" smtClean="0"/>
              <a:t>wird ein Bescheid formell bestandskräftig, </a:t>
            </a:r>
            <a:r>
              <a:rPr lang="de-DE" altLang="en-US" sz="1800" b="1" dirty="0" smtClean="0">
                <a:solidFill>
                  <a:srgbClr val="00A5D9"/>
                </a:solidFill>
              </a:rPr>
              <a:t>§</a:t>
            </a:r>
            <a:r>
              <a:rPr lang="de-DE" altLang="en-US" sz="1800" b="1" dirty="0" smtClean="0">
                <a:solidFill>
                  <a:schemeClr val="accent2"/>
                </a:solidFill>
              </a:rPr>
              <a:t> </a:t>
            </a:r>
            <a:r>
              <a:rPr lang="de-DE" altLang="en-US" sz="1800" b="1" dirty="0" smtClean="0">
                <a:solidFill>
                  <a:srgbClr val="00A5D9"/>
                </a:solidFill>
              </a:rPr>
              <a:t>355 I AO.</a:t>
            </a:r>
          </a:p>
          <a:p>
            <a:pPr marL="342900" lvl="2" indent="-342900" eaLnBrk="1" hangingPunct="1">
              <a:lnSpc>
                <a:spcPct val="105000"/>
              </a:lnSpc>
              <a:buClr>
                <a:srgbClr val="004171"/>
              </a:buClr>
              <a:buFont typeface="Arial" pitchFamily="34" charset="0"/>
              <a:buChar char="•"/>
              <a:tabLst>
                <a:tab pos="452438" algn="l"/>
              </a:tabLst>
              <a:defRPr/>
            </a:pPr>
            <a:r>
              <a:rPr lang="de-DE" altLang="en-US" sz="1800" dirty="0" smtClean="0"/>
              <a:t>Die Einspruchsfrist beginnt mit der Bekanntgabe. (Bei der Bekanntgabe durch einfachen Brief gilt die </a:t>
            </a:r>
            <a:r>
              <a:rPr lang="de-DE" altLang="en-US" sz="1800" b="1" dirty="0" smtClean="0">
                <a:solidFill>
                  <a:srgbClr val="00A5D9"/>
                </a:solidFill>
              </a:rPr>
              <a:t>Dreitagefiktion</a:t>
            </a:r>
            <a:r>
              <a:rPr lang="de-DE" altLang="en-US" sz="1800" dirty="0" smtClean="0"/>
              <a:t> des § 122 II Nr. 1 AO.) Am 13.7. ist die Monatsfrist noch nicht abgelaufen, so dass Einspruch eingelegt werden kann.</a:t>
            </a:r>
          </a:p>
          <a:p>
            <a:pPr lvl="2" eaLnBrk="1" hangingPunct="1">
              <a:lnSpc>
                <a:spcPct val="105000"/>
              </a:lnSpc>
              <a:buClr>
                <a:srgbClr val="004171"/>
              </a:buClr>
              <a:tabLst>
                <a:tab pos="452438" algn="l"/>
              </a:tabLst>
              <a:defRPr/>
            </a:pPr>
            <a:r>
              <a:rPr lang="de-DE" altLang="en-US" sz="1800" b="1" dirty="0">
                <a:solidFill>
                  <a:schemeClr val="accent2"/>
                </a:solidFill>
              </a:rPr>
              <a:t>	</a:t>
            </a:r>
            <a:r>
              <a:rPr lang="de-DE" altLang="en-US" sz="1800" b="1" dirty="0" smtClean="0">
                <a:solidFill>
                  <a:srgbClr val="00A5D9"/>
                </a:solidFill>
              </a:rPr>
              <a:t>Ist der Fall anders zu entscheiden, wenn dem A die Rechnung</a:t>
            </a:r>
          </a:p>
          <a:p>
            <a:pPr lvl="2" eaLnBrk="1" hangingPunct="1">
              <a:lnSpc>
                <a:spcPct val="105000"/>
              </a:lnSpc>
              <a:buClr>
                <a:srgbClr val="004171"/>
              </a:buClr>
              <a:tabLst>
                <a:tab pos="452438" algn="l"/>
              </a:tabLst>
              <a:defRPr/>
            </a:pPr>
            <a:r>
              <a:rPr lang="de-DE" altLang="en-US" sz="1800" b="1" dirty="0">
                <a:solidFill>
                  <a:srgbClr val="00A5D9"/>
                </a:solidFill>
              </a:rPr>
              <a:t>	</a:t>
            </a:r>
            <a:r>
              <a:rPr lang="de-DE" altLang="en-US" sz="1800" b="1" dirty="0" smtClean="0">
                <a:solidFill>
                  <a:srgbClr val="00A5D9"/>
                </a:solidFill>
              </a:rPr>
              <a:t>erst im August auffällt?</a:t>
            </a:r>
          </a:p>
          <a:p>
            <a:pPr marL="342900" lvl="2" indent="-342900" eaLnBrk="1" hangingPunct="1">
              <a:lnSpc>
                <a:spcPct val="105000"/>
              </a:lnSpc>
              <a:buClr>
                <a:srgbClr val="004171"/>
              </a:buClr>
              <a:buFont typeface="Arial" pitchFamily="34" charset="0"/>
              <a:buChar char="•"/>
              <a:tabLst>
                <a:tab pos="452438" algn="l"/>
              </a:tabLst>
              <a:defRPr/>
            </a:pPr>
            <a:r>
              <a:rPr lang="de-DE" altLang="en-US" sz="1800" dirty="0" smtClean="0"/>
              <a:t>	Im August ist die Einspruchsfrist abgelaufen. Die Betriebsausgabe</a:t>
            </a:r>
            <a:br>
              <a:rPr lang="de-DE" altLang="en-US" sz="1800" dirty="0" smtClean="0"/>
            </a:br>
            <a:r>
              <a:rPr lang="de-DE" altLang="en-US" sz="1800" dirty="0" smtClean="0"/>
              <a:t>	kann grundsätzlich nicht mehr berücksichtigt werden. </a:t>
            </a:r>
          </a:p>
          <a:p>
            <a:pPr marL="342900" lvl="2" indent="-342900" eaLnBrk="1" hangingPunct="1">
              <a:lnSpc>
                <a:spcPct val="105000"/>
              </a:lnSpc>
              <a:buClr>
                <a:srgbClr val="004171"/>
              </a:buClr>
              <a:buFont typeface="Arial" pitchFamily="34" charset="0"/>
              <a:buChar char="•"/>
              <a:tabLst>
                <a:tab pos="452438" algn="l"/>
              </a:tabLst>
              <a:defRPr/>
            </a:pPr>
            <a:r>
              <a:rPr lang="de-DE" altLang="en-US" sz="1800" dirty="0" smtClean="0"/>
              <a:t>	Konflikt: Rechtssicherheit – vs. – Gesetzmäßigkeit der Verwaltung.</a:t>
            </a:r>
          </a:p>
        </p:txBody>
      </p:sp>
      <p:sp>
        <p:nvSpPr>
          <p:cNvPr id="19354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FC57E08-7B93-4181-89CC-38C8C26F9F7B}" type="slidenum">
              <a:rPr lang="en-GB" altLang="en-US" sz="1000" smtClean="0">
                <a:solidFill>
                  <a:srgbClr val="0B1A40"/>
                </a:solidFill>
              </a:rPr>
              <a:pPr eaLnBrk="1" hangingPunct="1">
                <a:spcBef>
                  <a:spcPct val="0"/>
                </a:spcBef>
              </a:pPr>
              <a:t>166</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el 2"/>
          <p:cNvSpPr>
            <a:spLocks noGrp="1"/>
          </p:cNvSpPr>
          <p:nvPr>
            <p:ph type="title"/>
          </p:nvPr>
        </p:nvSpPr>
        <p:spPr>
          <a:xfrm>
            <a:off x="358775" y="44450"/>
            <a:ext cx="8367713" cy="576263"/>
          </a:xfrm>
        </p:spPr>
        <p:txBody>
          <a:bodyPr/>
          <a:lstStyle/>
          <a:p>
            <a:pPr eaLnBrk="1" hangingPunct="1"/>
            <a:r>
              <a:rPr lang="de-DE" altLang="en-US" smtClean="0"/>
              <a:t>Steuerbescheid – Bestandskraft</a:t>
            </a:r>
            <a:br>
              <a:rPr lang="de-DE" altLang="en-US" smtClean="0"/>
            </a:br>
            <a:r>
              <a:rPr lang="de-DE" altLang="en-US" smtClean="0"/>
              <a:t>Vorbehalt der Nachprüfung § 164 AO</a:t>
            </a:r>
          </a:p>
        </p:txBody>
      </p:sp>
      <p:sp>
        <p:nvSpPr>
          <p:cNvPr id="194563" name="Inhaltsplatzhalter 1"/>
          <p:cNvSpPr>
            <a:spLocks noGrp="1"/>
          </p:cNvSpPr>
          <p:nvPr>
            <p:ph idx="1"/>
          </p:nvPr>
        </p:nvSpPr>
        <p:spPr>
          <a:xfrm>
            <a:off x="358775" y="1062038"/>
            <a:ext cx="8367713" cy="5175250"/>
          </a:xfrm>
        </p:spPr>
        <p:txBody>
          <a:bodyPr/>
          <a:lstStyle/>
          <a:p>
            <a:pPr eaLnBrk="1" hangingPunct="1">
              <a:spcBef>
                <a:spcPct val="0"/>
              </a:spcBef>
              <a:tabLst>
                <a:tab pos="90488" algn="l"/>
              </a:tabLst>
            </a:pPr>
            <a:r>
              <a:rPr lang="de-DE" altLang="en-US" sz="2000" smtClean="0"/>
              <a:t>Vorbehalt der Nachprüfung</a:t>
            </a:r>
          </a:p>
          <a:p>
            <a:pPr marL="723900" lvl="2" indent="-365125" eaLnBrk="1" hangingPunct="1">
              <a:lnSpc>
                <a:spcPct val="105000"/>
              </a:lnSpc>
              <a:buClr>
                <a:srgbClr val="004171"/>
              </a:buClr>
              <a:buFont typeface="Arial" pitchFamily="34" charset="0"/>
              <a:buChar char="•"/>
              <a:tabLst>
                <a:tab pos="90488" algn="l"/>
              </a:tabLst>
            </a:pPr>
            <a:r>
              <a:rPr lang="de-DE" altLang="en-US" sz="1800" smtClean="0"/>
              <a:t>Keine materielle Bindung. Der Steuerbescheid kann in </a:t>
            </a:r>
            <a:r>
              <a:rPr lang="de-DE" altLang="en-US" sz="1800" b="1" smtClean="0">
                <a:solidFill>
                  <a:srgbClr val="00A5D9"/>
                </a:solidFill>
              </a:rPr>
              <a:t>rechtlicher</a:t>
            </a:r>
            <a:r>
              <a:rPr lang="de-DE" altLang="en-US" sz="1800" smtClean="0"/>
              <a:t> wie in </a:t>
            </a:r>
            <a:r>
              <a:rPr lang="de-DE" altLang="en-US" sz="1800" b="1" smtClean="0">
                <a:solidFill>
                  <a:srgbClr val="00A5D9"/>
                </a:solidFill>
              </a:rPr>
              <a:t>tatsächlicher</a:t>
            </a:r>
            <a:r>
              <a:rPr lang="de-DE" altLang="en-US" sz="1800" smtClean="0"/>
              <a:t> Hinsicht, sowie </a:t>
            </a:r>
            <a:r>
              <a:rPr lang="de-DE" altLang="en-US" sz="1800" b="1" smtClean="0">
                <a:solidFill>
                  <a:srgbClr val="00A5D9"/>
                </a:solidFill>
              </a:rPr>
              <a:t>zu Gunsten </a:t>
            </a:r>
            <a:r>
              <a:rPr lang="de-DE" altLang="en-US" sz="1800" smtClean="0"/>
              <a:t>und </a:t>
            </a:r>
            <a:r>
              <a:rPr lang="de-DE" altLang="en-US" sz="1800" b="1" smtClean="0">
                <a:solidFill>
                  <a:srgbClr val="00A5D9"/>
                </a:solidFill>
              </a:rPr>
              <a:t>zu Lasten </a:t>
            </a:r>
            <a:r>
              <a:rPr lang="de-DE" altLang="en-US" sz="1800" smtClean="0"/>
              <a:t>des Steuerpflichtigen </a:t>
            </a:r>
            <a:r>
              <a:rPr lang="de-DE" altLang="en-US" sz="1800" b="1" smtClean="0">
                <a:solidFill>
                  <a:srgbClr val="00A5D9"/>
                </a:solidFill>
              </a:rPr>
              <a:t>vollumfänglich geändert </a:t>
            </a:r>
            <a:r>
              <a:rPr lang="de-DE" altLang="en-US" sz="1800" smtClean="0"/>
              <a:t>werden. Der Steuerpflichtige kann auch noch </a:t>
            </a:r>
            <a:r>
              <a:rPr lang="de-DE" altLang="en-US" sz="1800" b="1" smtClean="0">
                <a:solidFill>
                  <a:srgbClr val="00A5D9"/>
                </a:solidFill>
              </a:rPr>
              <a:t>Wahlrechte</a:t>
            </a:r>
            <a:r>
              <a:rPr lang="de-DE" altLang="en-US" sz="1800" smtClean="0"/>
              <a:t> ausüben.</a:t>
            </a:r>
          </a:p>
          <a:p>
            <a:pPr marL="723900" lvl="2" indent="-365125" eaLnBrk="1" hangingPunct="1">
              <a:lnSpc>
                <a:spcPct val="105000"/>
              </a:lnSpc>
              <a:buClr>
                <a:srgbClr val="004171"/>
              </a:buClr>
              <a:buFont typeface="Arial" pitchFamily="34" charset="0"/>
              <a:buChar char="•"/>
              <a:tabLst>
                <a:tab pos="90488" algn="l"/>
              </a:tabLst>
            </a:pPr>
            <a:r>
              <a:rPr lang="de-DE" altLang="en-US" sz="1800" smtClean="0"/>
              <a:t>Der Vorbehalt der Nachprüfung soll der Effizienz des Verfahrens dienen und steht daher im Kontrast mit dem Ermittlungsverfahren, dass die Finanzverwaltung grundsätzlich vor Erlass eines Bescheids </a:t>
            </a:r>
            <a:r>
              <a:rPr lang="de-DE" altLang="en-US" sz="1800" b="1" smtClean="0">
                <a:solidFill>
                  <a:srgbClr val="00A5D9"/>
                </a:solidFill>
              </a:rPr>
              <a:t>Ermittlungshandlungen (§ 88 AO) </a:t>
            </a:r>
            <a:r>
              <a:rPr lang="de-DE" altLang="en-US" sz="1800" smtClean="0"/>
              <a:t>durchführen muss.</a:t>
            </a:r>
          </a:p>
          <a:p>
            <a:pPr marL="723900" lvl="2" indent="-365125" eaLnBrk="1" hangingPunct="1">
              <a:lnSpc>
                <a:spcPct val="105000"/>
              </a:lnSpc>
              <a:buClr>
                <a:srgbClr val="004171"/>
              </a:buClr>
              <a:buFont typeface="Arial" pitchFamily="34" charset="0"/>
              <a:buChar char="•"/>
              <a:tabLst>
                <a:tab pos="90488" algn="l"/>
              </a:tabLst>
            </a:pPr>
            <a:r>
              <a:rPr lang="de-DE" altLang="en-US" sz="1800" smtClean="0"/>
              <a:t>Die Finanzverwaltung kann den Sachverhalt in der </a:t>
            </a:r>
            <a:r>
              <a:rPr lang="de-DE" altLang="en-US" sz="1800" b="1" smtClean="0">
                <a:solidFill>
                  <a:srgbClr val="00A5D9"/>
                </a:solidFill>
              </a:rPr>
              <a:t>Außenprüfung</a:t>
            </a:r>
            <a:r>
              <a:rPr lang="de-DE" altLang="en-US" sz="1800" smtClean="0"/>
              <a:t> </a:t>
            </a:r>
            <a:br>
              <a:rPr lang="de-DE" altLang="en-US" sz="1800" smtClean="0"/>
            </a:br>
            <a:r>
              <a:rPr lang="de-DE" altLang="en-US" sz="1800" smtClean="0"/>
              <a:t>„vor Ort“ prüfen, § 164 III S. 3 AO.</a:t>
            </a:r>
          </a:p>
          <a:p>
            <a:pPr marL="723900" lvl="2" indent="-365125" eaLnBrk="1" hangingPunct="1">
              <a:lnSpc>
                <a:spcPct val="105000"/>
              </a:lnSpc>
              <a:buClr>
                <a:srgbClr val="004171"/>
              </a:buClr>
              <a:buFont typeface="Arial" pitchFamily="34" charset="0"/>
              <a:buChar char="•"/>
              <a:tabLst>
                <a:tab pos="90488" algn="l"/>
              </a:tabLst>
            </a:pPr>
            <a:r>
              <a:rPr lang="de-DE" altLang="en-US" sz="1800" smtClean="0"/>
              <a:t>Der VdN ist eine Ermessensentscheidung (§ 3 AO). </a:t>
            </a:r>
            <a:br>
              <a:rPr lang="de-DE" altLang="en-US" sz="1800" smtClean="0"/>
            </a:br>
            <a:r>
              <a:rPr lang="de-DE" altLang="en-US" sz="1800" smtClean="0"/>
              <a:t>Bei unternehmerischen Einkünften ist das der Regelfall.</a:t>
            </a:r>
          </a:p>
          <a:p>
            <a:pPr marL="723900" lvl="2" indent="-365125" eaLnBrk="1" hangingPunct="1">
              <a:lnSpc>
                <a:spcPct val="105000"/>
              </a:lnSpc>
              <a:buClr>
                <a:srgbClr val="0000AF"/>
              </a:buClr>
              <a:tabLst>
                <a:tab pos="90488" algn="l"/>
              </a:tabLst>
            </a:pPr>
            <a:endParaRPr lang="de-DE" altLang="en-US" smtClean="0"/>
          </a:p>
        </p:txBody>
      </p:sp>
      <p:sp>
        <p:nvSpPr>
          <p:cNvPr id="19456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1C225BA-FE88-4B24-A8E0-C1226C8E24F6}" type="slidenum">
              <a:rPr lang="en-GB" altLang="en-US" sz="1000" smtClean="0">
                <a:solidFill>
                  <a:srgbClr val="0B1A40"/>
                </a:solidFill>
              </a:rPr>
              <a:pPr eaLnBrk="1" hangingPunct="1">
                <a:spcBef>
                  <a:spcPct val="0"/>
                </a:spcBef>
              </a:pPr>
              <a:t>167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el 2"/>
          <p:cNvSpPr>
            <a:spLocks noGrp="1"/>
          </p:cNvSpPr>
          <p:nvPr>
            <p:ph type="title"/>
          </p:nvPr>
        </p:nvSpPr>
        <p:spPr>
          <a:xfrm>
            <a:off x="358775" y="44450"/>
            <a:ext cx="8367713" cy="576263"/>
          </a:xfrm>
        </p:spPr>
        <p:txBody>
          <a:bodyPr/>
          <a:lstStyle/>
          <a:p>
            <a:pPr eaLnBrk="1" hangingPunct="1"/>
            <a:r>
              <a:rPr lang="de-DE" altLang="en-US" smtClean="0"/>
              <a:t>Steuerbescheid – Bestandskraft</a:t>
            </a:r>
            <a:br>
              <a:rPr lang="de-DE" altLang="en-US" smtClean="0"/>
            </a:br>
            <a:r>
              <a:rPr lang="de-DE" altLang="en-US" smtClean="0"/>
              <a:t>Vorläufige Steuerfestsetzung § 165 AO</a:t>
            </a:r>
          </a:p>
        </p:txBody>
      </p:sp>
      <p:sp>
        <p:nvSpPr>
          <p:cNvPr id="195587" name="Inhaltsplatzhalter 1"/>
          <p:cNvSpPr>
            <a:spLocks noGrp="1"/>
          </p:cNvSpPr>
          <p:nvPr>
            <p:ph idx="1"/>
          </p:nvPr>
        </p:nvSpPr>
        <p:spPr>
          <a:xfrm>
            <a:off x="358775" y="1062038"/>
            <a:ext cx="8367713" cy="5175250"/>
          </a:xfrm>
        </p:spPr>
        <p:txBody>
          <a:bodyPr/>
          <a:lstStyle/>
          <a:p>
            <a:pPr eaLnBrk="1" hangingPunct="1">
              <a:spcBef>
                <a:spcPct val="0"/>
              </a:spcBef>
            </a:pPr>
            <a:r>
              <a:rPr lang="de-DE" altLang="en-US" sz="2000" smtClean="0"/>
              <a:t>Vorläufige Steuerfestsetzung § 165 AO:</a:t>
            </a:r>
          </a:p>
          <a:p>
            <a:pPr marL="723900" lvl="2" indent="-368300" eaLnBrk="1" hangingPunct="1">
              <a:lnSpc>
                <a:spcPct val="105000"/>
              </a:lnSpc>
              <a:buClr>
                <a:srgbClr val="004171"/>
              </a:buClr>
              <a:buFont typeface="Arial" pitchFamily="34" charset="0"/>
              <a:buChar char="•"/>
            </a:pPr>
            <a:r>
              <a:rPr lang="de-DE" altLang="en-US" sz="1800" smtClean="0"/>
              <a:t>„Soweit ungewiss ist, ob die Voraussetzungen für die Entstehung einer Steuer eingetreten sind, kann sie vorläufig festgesetzt werden.“ </a:t>
            </a:r>
            <a:br>
              <a:rPr lang="de-DE" altLang="en-US" sz="1800" smtClean="0"/>
            </a:br>
            <a:r>
              <a:rPr lang="de-DE" altLang="en-US" sz="1800" smtClean="0"/>
              <a:t>§ 165 I S. 1 AO.</a:t>
            </a:r>
          </a:p>
          <a:p>
            <a:pPr marL="723900" lvl="2" indent="-368300" eaLnBrk="1" hangingPunct="1">
              <a:lnSpc>
                <a:spcPct val="105000"/>
              </a:lnSpc>
              <a:buClr>
                <a:srgbClr val="004171"/>
              </a:buClr>
              <a:buFont typeface="Arial" pitchFamily="34" charset="0"/>
              <a:buChar char="•"/>
            </a:pPr>
            <a:r>
              <a:rPr lang="de-DE" altLang="en-US" sz="1800" smtClean="0"/>
              <a:t>Voraussetzung ist eine </a:t>
            </a:r>
            <a:r>
              <a:rPr lang="de-DE" altLang="en-US" sz="1800" b="1" smtClean="0">
                <a:solidFill>
                  <a:srgbClr val="00A5D9"/>
                </a:solidFill>
              </a:rPr>
              <a:t>gegenwärtige tatsächliche Ungewissheit</a:t>
            </a:r>
            <a:r>
              <a:rPr lang="de-DE" altLang="en-US" sz="1800" smtClean="0"/>
              <a:t>, z.B:</a:t>
            </a:r>
          </a:p>
          <a:p>
            <a:pPr marL="723900" lvl="2" indent="-368300" eaLnBrk="1" hangingPunct="1">
              <a:lnSpc>
                <a:spcPct val="105000"/>
              </a:lnSpc>
              <a:buClr>
                <a:srgbClr val="004171"/>
              </a:buClr>
              <a:buFont typeface="Arial" pitchFamily="34" charset="0"/>
              <a:buChar char="•"/>
            </a:pPr>
            <a:r>
              <a:rPr lang="de-DE" altLang="en-US" sz="1800" smtClean="0"/>
              <a:t>Ungeklärte Erbenstellung</a:t>
            </a:r>
          </a:p>
          <a:p>
            <a:pPr marL="723900" lvl="2" indent="-368300" eaLnBrk="1" hangingPunct="1">
              <a:lnSpc>
                <a:spcPct val="105000"/>
              </a:lnSpc>
              <a:buClr>
                <a:srgbClr val="004171"/>
              </a:buClr>
              <a:buFont typeface="Arial" pitchFamily="34" charset="0"/>
              <a:buChar char="•"/>
            </a:pPr>
            <a:r>
              <a:rPr lang="de-DE" altLang="en-US" sz="1800" smtClean="0"/>
              <a:t>Pferdezucht: Gewinnerzielungsabsicht vs. Liebhaberei</a:t>
            </a:r>
          </a:p>
          <a:p>
            <a:pPr marL="723900" lvl="2" indent="-368300" eaLnBrk="1" hangingPunct="1">
              <a:lnSpc>
                <a:spcPct val="105000"/>
              </a:lnSpc>
              <a:buClr>
                <a:srgbClr val="004171"/>
              </a:buClr>
              <a:buFont typeface="Arial" pitchFamily="34" charset="0"/>
              <a:buChar char="•"/>
            </a:pPr>
            <a:r>
              <a:rPr lang="de-DE" altLang="en-US" sz="1800" smtClean="0"/>
              <a:t>Eine Vorläufigkeit darf </a:t>
            </a:r>
            <a:r>
              <a:rPr lang="de-DE" altLang="en-US" sz="1800" b="1" smtClean="0">
                <a:solidFill>
                  <a:srgbClr val="00A5D9"/>
                </a:solidFill>
              </a:rPr>
              <a:t>nicht </a:t>
            </a:r>
            <a:r>
              <a:rPr lang="de-DE" altLang="en-US" sz="1800" smtClean="0"/>
              <a:t>auf eine </a:t>
            </a:r>
            <a:r>
              <a:rPr lang="de-DE" altLang="en-US" sz="1800" b="1" smtClean="0">
                <a:solidFill>
                  <a:srgbClr val="00A5D9"/>
                </a:solidFill>
              </a:rPr>
              <a:t>rechtliche Ungewissheit </a:t>
            </a:r>
            <a:r>
              <a:rPr lang="de-DE" altLang="en-US" sz="1800" smtClean="0"/>
              <a:t>gestützt werden. Ein Vorläufigkeitsvermerk ist allerdings zulässig, wenn ein </a:t>
            </a:r>
            <a:r>
              <a:rPr lang="de-DE" altLang="en-US" sz="1800" b="1" smtClean="0">
                <a:solidFill>
                  <a:srgbClr val="00A5D9"/>
                </a:solidFill>
              </a:rPr>
              <a:t>entscheidungsrelevantes Musterverfahren </a:t>
            </a:r>
            <a:r>
              <a:rPr lang="de-DE" altLang="en-US" sz="1800" smtClean="0"/>
              <a:t>anhängig ist, § 165 I S. 1 AO. </a:t>
            </a:r>
          </a:p>
          <a:p>
            <a:pPr marL="723900" lvl="2" indent="-368300" eaLnBrk="1" hangingPunct="1">
              <a:lnSpc>
                <a:spcPct val="105000"/>
              </a:lnSpc>
              <a:buClr>
                <a:srgbClr val="004171"/>
              </a:buClr>
              <a:buFont typeface="Arial" pitchFamily="34" charset="0"/>
              <a:buChar char="•"/>
            </a:pPr>
            <a:r>
              <a:rPr lang="de-DE" altLang="en-US" sz="1800" smtClean="0"/>
              <a:t>Der Vorläufigkeitsvermerkt wirkt immer nur </a:t>
            </a:r>
            <a:r>
              <a:rPr lang="de-DE" altLang="en-US" sz="1800" b="1" smtClean="0">
                <a:solidFill>
                  <a:srgbClr val="00A5D9"/>
                </a:solidFill>
              </a:rPr>
              <a:t>punktuell</a:t>
            </a:r>
            <a:r>
              <a:rPr lang="de-DE" altLang="en-US" sz="1800" smtClean="0"/>
              <a:t>.</a:t>
            </a:r>
            <a:r>
              <a:rPr lang="de-DE" altLang="en-US" smtClean="0"/>
              <a:t> </a:t>
            </a:r>
            <a:br>
              <a:rPr lang="de-DE" altLang="en-US" smtClean="0"/>
            </a:br>
            <a:endParaRPr lang="de-DE" altLang="en-US" smtClean="0"/>
          </a:p>
        </p:txBody>
      </p:sp>
      <p:sp>
        <p:nvSpPr>
          <p:cNvPr id="19558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49F1B3E-7CD7-40A4-B29F-C12A29E6633D}" type="slidenum">
              <a:rPr lang="en-GB" altLang="en-US" sz="1000" smtClean="0">
                <a:solidFill>
                  <a:srgbClr val="0B1A40"/>
                </a:solidFill>
              </a:rPr>
              <a:pPr eaLnBrk="1" hangingPunct="1">
                <a:spcBef>
                  <a:spcPct val="0"/>
                </a:spcBef>
              </a:pPr>
              <a:t>168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37891" name="Rectangle 4"/>
          <p:cNvSpPr>
            <a:spLocks noGrp="1"/>
          </p:cNvSpPr>
          <p:nvPr>
            <p:ph idx="1"/>
          </p:nvPr>
        </p:nvSpPr>
        <p:spPr>
          <a:xfrm>
            <a:off x="358775" y="1062038"/>
            <a:ext cx="8367713" cy="5175250"/>
          </a:xfrm>
        </p:spPr>
        <p:txBody>
          <a:bodyPr lIns="91440" tIns="45720" rIns="91440" bIns="45720"/>
          <a:lstStyle/>
          <a:p>
            <a:pPr eaLnBrk="1" hangingPunct="1">
              <a:lnSpc>
                <a:spcPts val="900"/>
              </a:lnSpc>
              <a:buFontTx/>
              <a:buChar char="•"/>
              <a:tabLst>
                <a:tab pos="449263" algn="l"/>
              </a:tabLst>
            </a:pPr>
            <a:r>
              <a:rPr lang="de-DE" altLang="en-US" sz="2000" smtClean="0"/>
              <a:t>	Persönliche Steuerpflicht</a:t>
            </a:r>
          </a:p>
          <a:p>
            <a:pPr eaLnBrk="1" hangingPunct="1">
              <a:lnSpc>
                <a:spcPts val="900"/>
              </a:lnSpc>
              <a:buFontTx/>
              <a:buChar char="•"/>
              <a:tabLst>
                <a:tab pos="449263" algn="l"/>
              </a:tabLst>
            </a:pPr>
            <a:endParaRPr lang="de-DE" altLang="en-US" sz="2000" smtClean="0"/>
          </a:p>
          <a:p>
            <a:pPr eaLnBrk="1" hangingPunct="1">
              <a:lnSpc>
                <a:spcPts val="900"/>
              </a:lnSpc>
              <a:buFontTx/>
              <a:buChar char="•"/>
              <a:tabLst>
                <a:tab pos="449263" algn="l"/>
              </a:tabLst>
            </a:pPr>
            <a:r>
              <a:rPr lang="de-DE" altLang="en-US" sz="2000" smtClean="0"/>
              <a:t>	Sachliche Steuerpflicht</a:t>
            </a:r>
          </a:p>
          <a:p>
            <a:pPr eaLnBrk="1" hangingPunct="1">
              <a:lnSpc>
                <a:spcPts val="900"/>
              </a:lnSpc>
              <a:buFontTx/>
              <a:buChar char="•"/>
              <a:tabLst>
                <a:tab pos="449263" algn="l"/>
              </a:tabLst>
            </a:pPr>
            <a:endParaRPr lang="de-DE" altLang="en-US" sz="2000" smtClean="0"/>
          </a:p>
          <a:p>
            <a:pPr eaLnBrk="1" hangingPunct="1">
              <a:lnSpc>
                <a:spcPts val="900"/>
              </a:lnSpc>
              <a:buFontTx/>
              <a:buChar char="•"/>
              <a:tabLst>
                <a:tab pos="449263" algn="l"/>
              </a:tabLst>
            </a:pPr>
            <a:r>
              <a:rPr lang="de-DE" altLang="en-US" sz="2000" smtClean="0"/>
              <a:t>	Ermittlung der Einkünfte</a:t>
            </a:r>
          </a:p>
          <a:p>
            <a:pPr eaLnBrk="1" hangingPunct="1">
              <a:lnSpc>
                <a:spcPts val="900"/>
              </a:lnSpc>
              <a:buFontTx/>
              <a:buChar char="•"/>
              <a:tabLst>
                <a:tab pos="449263" algn="l"/>
              </a:tabLst>
            </a:pPr>
            <a:endParaRPr lang="de-DE" altLang="en-US" sz="2000" smtClean="0"/>
          </a:p>
          <a:p>
            <a:pPr eaLnBrk="1" hangingPunct="1">
              <a:lnSpc>
                <a:spcPts val="900"/>
              </a:lnSpc>
              <a:buFontTx/>
              <a:buChar char="•"/>
              <a:tabLst>
                <a:tab pos="449263" algn="l"/>
              </a:tabLst>
            </a:pPr>
            <a:r>
              <a:rPr lang="de-DE" altLang="en-US" sz="2000" smtClean="0"/>
              <a:t>	Einkunftsarten</a:t>
            </a:r>
          </a:p>
          <a:p>
            <a:pPr eaLnBrk="1" hangingPunct="1">
              <a:lnSpc>
                <a:spcPts val="900"/>
              </a:lnSpc>
              <a:buFontTx/>
              <a:buChar char="•"/>
              <a:tabLst>
                <a:tab pos="449263" algn="l"/>
              </a:tabLst>
            </a:pPr>
            <a:endParaRPr lang="de-DE" altLang="en-US" sz="2000" smtClean="0"/>
          </a:p>
          <a:p>
            <a:pPr eaLnBrk="1" hangingPunct="1">
              <a:lnSpc>
                <a:spcPts val="900"/>
              </a:lnSpc>
              <a:buFontTx/>
              <a:buChar char="•"/>
              <a:tabLst>
                <a:tab pos="449263" algn="l"/>
              </a:tabLst>
            </a:pPr>
            <a:r>
              <a:rPr lang="de-DE" altLang="en-US" sz="2000" smtClean="0"/>
              <a:t>	Bemessungsgrundlage </a:t>
            </a:r>
          </a:p>
          <a:p>
            <a:pPr eaLnBrk="1" hangingPunct="1">
              <a:lnSpc>
                <a:spcPts val="900"/>
              </a:lnSpc>
              <a:buFontTx/>
              <a:buChar char="•"/>
              <a:tabLst>
                <a:tab pos="449263" algn="l"/>
              </a:tabLst>
            </a:pPr>
            <a:endParaRPr lang="de-DE" altLang="en-US" sz="2000" smtClean="0"/>
          </a:p>
          <a:p>
            <a:pPr eaLnBrk="1" hangingPunct="1">
              <a:lnSpc>
                <a:spcPts val="900"/>
              </a:lnSpc>
              <a:buFontTx/>
              <a:buChar char="•"/>
              <a:tabLst>
                <a:tab pos="449263" algn="l"/>
              </a:tabLst>
            </a:pPr>
            <a:r>
              <a:rPr lang="de-DE" altLang="en-US" sz="2000" smtClean="0"/>
              <a:t>	Veranlagung</a:t>
            </a:r>
          </a:p>
          <a:p>
            <a:pPr eaLnBrk="1" hangingPunct="1">
              <a:lnSpc>
                <a:spcPts val="900"/>
              </a:lnSpc>
              <a:buFontTx/>
              <a:buChar char="•"/>
              <a:tabLst>
                <a:tab pos="449263" algn="l"/>
              </a:tabLst>
            </a:pPr>
            <a:endParaRPr lang="de-DE" altLang="en-US" sz="2000" smtClean="0"/>
          </a:p>
          <a:p>
            <a:pPr eaLnBrk="1" hangingPunct="1">
              <a:lnSpc>
                <a:spcPts val="900"/>
              </a:lnSpc>
              <a:buFontTx/>
              <a:buChar char="•"/>
              <a:tabLst>
                <a:tab pos="449263" algn="l"/>
              </a:tabLst>
            </a:pPr>
            <a:r>
              <a:rPr lang="de-DE" altLang="en-US" sz="2000" smtClean="0"/>
              <a:t>	Steuertarif</a:t>
            </a:r>
          </a:p>
        </p:txBody>
      </p:sp>
      <p:sp>
        <p:nvSpPr>
          <p:cNvPr id="3789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5E7E96B-70D1-4CBC-BED1-9A095B23512C}" type="slidenum">
              <a:rPr lang="en-GB" altLang="en-US" sz="1000" smtClean="0">
                <a:solidFill>
                  <a:srgbClr val="0B1A40"/>
                </a:solidFill>
              </a:rPr>
              <a:pPr eaLnBrk="1" hangingPunct="1">
                <a:spcBef>
                  <a:spcPct val="0"/>
                </a:spcBef>
              </a:pPr>
              <a:t>16</a:t>
            </a:fld>
            <a:endParaRPr lang="en-GB" altLang="en-US" sz="1000" smtClean="0">
              <a:solidFill>
                <a:srgbClr val="0B1A40"/>
              </a:solidFill>
            </a:endParaRPr>
          </a:p>
        </p:txBody>
      </p:sp>
      <p:sp>
        <p:nvSpPr>
          <p:cNvPr id="37893" name="Rectangle 2"/>
          <p:cNvSpPr>
            <a:spLocks noChangeArrowheads="1"/>
          </p:cNvSpPr>
          <p:nvPr/>
        </p:nvSpPr>
        <p:spPr bwMode="auto">
          <a:xfrm>
            <a:off x="250825" y="935038"/>
            <a:ext cx="7920038" cy="358775"/>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el 2"/>
          <p:cNvSpPr>
            <a:spLocks noGrp="1"/>
          </p:cNvSpPr>
          <p:nvPr>
            <p:ph type="title"/>
          </p:nvPr>
        </p:nvSpPr>
        <p:spPr>
          <a:xfrm>
            <a:off x="358775" y="44450"/>
            <a:ext cx="8367713" cy="576263"/>
          </a:xfrm>
        </p:spPr>
        <p:txBody>
          <a:bodyPr/>
          <a:lstStyle/>
          <a:p>
            <a:pPr eaLnBrk="1" hangingPunct="1"/>
            <a:r>
              <a:rPr lang="de-DE" altLang="en-US" smtClean="0"/>
              <a:t>Steuerbescheid – Bestandskraft</a:t>
            </a:r>
            <a:br>
              <a:rPr lang="de-DE" altLang="en-US" smtClean="0"/>
            </a:br>
            <a:r>
              <a:rPr lang="de-DE" altLang="en-US" smtClean="0"/>
              <a:t>Änderungsvorschrift §§ 172 ff AO</a:t>
            </a:r>
          </a:p>
        </p:txBody>
      </p:sp>
      <p:sp>
        <p:nvSpPr>
          <p:cNvPr id="181251" name="Inhaltsplatzhalter 1"/>
          <p:cNvSpPr>
            <a:spLocks noGrp="1"/>
          </p:cNvSpPr>
          <p:nvPr>
            <p:ph idx="1"/>
          </p:nvPr>
        </p:nvSpPr>
        <p:spPr>
          <a:xfrm>
            <a:off x="358775" y="1062038"/>
            <a:ext cx="8367713" cy="5175250"/>
          </a:xfrm>
        </p:spPr>
        <p:txBody>
          <a:bodyPr/>
          <a:lstStyle/>
          <a:p>
            <a:pPr eaLnBrk="1" hangingPunct="1">
              <a:spcBef>
                <a:spcPct val="0"/>
              </a:spcBef>
              <a:defRPr/>
            </a:pPr>
            <a:r>
              <a:rPr lang="de-DE" altLang="en-US" sz="2000" b="0" dirty="0" smtClean="0">
                <a:solidFill>
                  <a:schemeClr val="accent3"/>
                </a:solidFill>
              </a:rPr>
              <a:t>Bestandskraft durchbrechende Änderungsvorschrift sind in </a:t>
            </a:r>
            <a:r>
              <a:rPr lang="de-DE" altLang="en-US" sz="2000" dirty="0" smtClean="0">
                <a:solidFill>
                  <a:schemeClr val="accent3"/>
                </a:solidFill>
              </a:rPr>
              <a:t>§§ 172 ff AO </a:t>
            </a:r>
            <a:r>
              <a:rPr lang="de-DE" altLang="en-US" sz="2000" b="0" dirty="0" smtClean="0">
                <a:solidFill>
                  <a:schemeClr val="accent3"/>
                </a:solidFill>
              </a:rPr>
              <a:t>geregelt. Die wichtigsten</a:t>
            </a:r>
            <a:r>
              <a:rPr lang="de-DE" altLang="en-US" sz="2000" dirty="0" smtClean="0">
                <a:solidFill>
                  <a:schemeClr val="accent3"/>
                </a:solidFill>
              </a:rPr>
              <a:t> Änderungsvorschriften </a:t>
            </a:r>
            <a:r>
              <a:rPr lang="de-DE" altLang="en-US" sz="2000" b="0" dirty="0" smtClean="0">
                <a:solidFill>
                  <a:schemeClr val="accent3"/>
                </a:solidFill>
              </a:rPr>
              <a:t>sind:</a:t>
            </a:r>
          </a:p>
          <a:p>
            <a:pPr marL="342900" indent="-342900" eaLnBrk="1" hangingPunct="1">
              <a:spcBef>
                <a:spcPct val="0"/>
              </a:spcBef>
              <a:buFont typeface="Arial" panose="020B0604020202020204" pitchFamily="34" charset="0"/>
              <a:buChar char="•"/>
              <a:defRPr/>
            </a:pPr>
            <a:r>
              <a:rPr lang="de-DE" altLang="en-US" sz="2000" dirty="0" smtClean="0"/>
              <a:t>Neue Tatsachen </a:t>
            </a:r>
            <a:r>
              <a:rPr lang="de-DE" altLang="en-US" sz="2000" b="0" dirty="0" smtClean="0"/>
              <a:t>oder</a:t>
            </a:r>
            <a:r>
              <a:rPr lang="de-DE" altLang="en-US" sz="2000" dirty="0" smtClean="0"/>
              <a:t> Beweismittel</a:t>
            </a:r>
          </a:p>
          <a:p>
            <a:pPr marL="723900" lvl="2" indent="-368300" eaLnBrk="1" hangingPunct="1">
              <a:lnSpc>
                <a:spcPct val="105000"/>
              </a:lnSpc>
              <a:buClr>
                <a:srgbClr val="004171"/>
              </a:buClr>
              <a:buFont typeface="Symbol" pitchFamily="18" charset="2"/>
              <a:buChar char="-"/>
              <a:defRPr/>
            </a:pPr>
            <a:r>
              <a:rPr lang="de-DE" altLang="en-US" sz="1800" dirty="0" smtClean="0"/>
              <a:t>Höhere Steuer: immer, § 173 I Nr. 1 AO</a:t>
            </a:r>
          </a:p>
          <a:p>
            <a:pPr marL="723900" lvl="2" indent="-368300" eaLnBrk="1" hangingPunct="1">
              <a:lnSpc>
                <a:spcPct val="105000"/>
              </a:lnSpc>
              <a:buClr>
                <a:srgbClr val="004171"/>
              </a:buClr>
              <a:buFont typeface="Symbol" pitchFamily="18" charset="2"/>
              <a:buChar char="-"/>
              <a:defRPr/>
            </a:pPr>
            <a:r>
              <a:rPr lang="de-DE" altLang="en-US" sz="1800" dirty="0" smtClean="0"/>
              <a:t>Niedrigere Steuer: kein grobes Verschulden des Steuerpflichtigen, </a:t>
            </a:r>
            <a:br>
              <a:rPr lang="de-DE" altLang="en-US" sz="1800" dirty="0" smtClean="0"/>
            </a:br>
            <a:r>
              <a:rPr lang="de-DE" altLang="en-US" sz="1800" dirty="0" smtClean="0"/>
              <a:t>§ 173 I Nr. 2 AO</a:t>
            </a:r>
          </a:p>
          <a:p>
            <a:pPr marL="723900" lvl="2" indent="-368300" eaLnBrk="1" hangingPunct="1">
              <a:lnSpc>
                <a:spcPct val="105000"/>
              </a:lnSpc>
              <a:buClr>
                <a:srgbClr val="004171"/>
              </a:buClr>
              <a:buFont typeface="Symbol" pitchFamily="18" charset="2"/>
              <a:buChar char="-"/>
              <a:defRPr/>
            </a:pPr>
            <a:r>
              <a:rPr lang="de-DE" altLang="en-US" sz="1800" dirty="0" smtClean="0"/>
              <a:t>Nach einer Außenprüfung gilt ein erhöhter Bestandsschutz: nur wenn Steuerhinterziehung oder leichtfertige Steuerverkürzung vorliegt darf der Bescheid noch geändert werden.</a:t>
            </a:r>
          </a:p>
          <a:p>
            <a:pPr marL="698500" indent="-342900" eaLnBrk="1" hangingPunct="1">
              <a:lnSpc>
                <a:spcPct val="105000"/>
              </a:lnSpc>
              <a:buClr>
                <a:srgbClr val="004171"/>
              </a:buClr>
              <a:buFont typeface="Arial" panose="020B0604020202020204" pitchFamily="34" charset="0"/>
              <a:buChar char="•"/>
              <a:defRPr/>
            </a:pPr>
            <a:r>
              <a:rPr lang="de-DE" altLang="en-US" sz="1800" dirty="0" smtClean="0">
                <a:solidFill>
                  <a:srgbClr val="002D5B"/>
                </a:solidFill>
              </a:rPr>
              <a:t>Grundlagenbescheid </a:t>
            </a:r>
            <a:r>
              <a:rPr lang="de-DE" altLang="en-US" sz="1800" b="0" dirty="0" smtClean="0">
                <a:solidFill>
                  <a:srgbClr val="002D5B"/>
                </a:solidFill>
              </a:rPr>
              <a:t>(§ 171 X AO) und Folgebescheid, </a:t>
            </a:r>
            <a:br>
              <a:rPr lang="de-DE" altLang="en-US" sz="1800" b="0" dirty="0" smtClean="0">
                <a:solidFill>
                  <a:srgbClr val="002D5B"/>
                </a:solidFill>
              </a:rPr>
            </a:br>
            <a:r>
              <a:rPr lang="de-DE" altLang="en-US" sz="1800" b="0" dirty="0" smtClean="0">
                <a:solidFill>
                  <a:srgbClr val="002D5B"/>
                </a:solidFill>
              </a:rPr>
              <a:t>§ 175 I Nr. 1 AO</a:t>
            </a:r>
          </a:p>
          <a:p>
            <a:pPr marL="723900" lvl="2" indent="-368300" eaLnBrk="1" hangingPunct="1">
              <a:lnSpc>
                <a:spcPct val="105000"/>
              </a:lnSpc>
              <a:buClr>
                <a:srgbClr val="004171"/>
              </a:buClr>
              <a:buFont typeface="Arial" pitchFamily="34" charset="0"/>
              <a:buChar char="•"/>
              <a:defRPr/>
            </a:pPr>
            <a:r>
              <a:rPr lang="de-DE" altLang="en-US" sz="1800" dirty="0" smtClean="0"/>
              <a:t>Rückwirkendes Ereignis, § 175 I Nr. 2 AO</a:t>
            </a:r>
          </a:p>
        </p:txBody>
      </p:sp>
      <p:sp>
        <p:nvSpPr>
          <p:cNvPr id="19661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F1FF43E-5D17-497D-930B-7422A646E077}" type="slidenum">
              <a:rPr lang="en-GB" altLang="en-US" sz="1000" smtClean="0">
                <a:solidFill>
                  <a:srgbClr val="0B1A40"/>
                </a:solidFill>
              </a:rPr>
              <a:pPr eaLnBrk="1" hangingPunct="1">
                <a:spcBef>
                  <a:spcPct val="0"/>
                </a:spcBef>
              </a:pPr>
              <a:t>169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el 2"/>
          <p:cNvSpPr>
            <a:spLocks noGrp="1"/>
          </p:cNvSpPr>
          <p:nvPr>
            <p:ph type="title"/>
          </p:nvPr>
        </p:nvSpPr>
        <p:spPr/>
        <p:txBody>
          <a:bodyPr/>
          <a:lstStyle/>
          <a:p>
            <a:pPr eaLnBrk="1" hangingPunct="1"/>
            <a:r>
              <a:rPr lang="de-DE" altLang="en-US" smtClean="0"/>
              <a:t>Haftung</a:t>
            </a:r>
          </a:p>
        </p:txBody>
      </p:sp>
      <p:sp>
        <p:nvSpPr>
          <p:cNvPr id="197635" name="Inhaltsplatzhalter 1"/>
          <p:cNvSpPr>
            <a:spLocks noGrp="1"/>
          </p:cNvSpPr>
          <p:nvPr>
            <p:ph idx="1"/>
          </p:nvPr>
        </p:nvSpPr>
        <p:spPr>
          <a:xfrm>
            <a:off x="358775" y="1062038"/>
            <a:ext cx="8367713" cy="5175250"/>
          </a:xfrm>
        </p:spPr>
        <p:txBody>
          <a:bodyPr/>
          <a:lstStyle/>
          <a:p>
            <a:pPr eaLnBrk="1" hangingPunct="1">
              <a:spcBef>
                <a:spcPct val="0"/>
              </a:spcBef>
            </a:pPr>
            <a:r>
              <a:rPr lang="de-DE" altLang="en-US" sz="2000" smtClean="0"/>
              <a:t>Haftung bedeutet das Einstehen für fremde Schuld.</a:t>
            </a:r>
          </a:p>
          <a:p>
            <a:pPr marL="723900" lvl="2" indent="-368300" eaLnBrk="1" hangingPunct="1">
              <a:lnSpc>
                <a:spcPct val="105000"/>
              </a:lnSpc>
              <a:buClr>
                <a:srgbClr val="004171"/>
              </a:buClr>
            </a:pPr>
            <a:r>
              <a:rPr lang="de-DE" altLang="en-US" sz="1800" smtClean="0"/>
              <a:t>Steuerentrichtungsschuldner / Quellensteuer</a:t>
            </a:r>
          </a:p>
          <a:p>
            <a:pPr marL="723900" lvl="2" indent="-368300" eaLnBrk="1" hangingPunct="1">
              <a:lnSpc>
                <a:spcPct val="105000"/>
              </a:lnSpc>
              <a:buClr>
                <a:srgbClr val="004171"/>
              </a:buClr>
              <a:buFont typeface="Symbol" pitchFamily="18" charset="2"/>
              <a:buChar char="-"/>
            </a:pPr>
            <a:r>
              <a:rPr lang="de-DE" altLang="en-US" sz="1800" smtClean="0"/>
              <a:t>§ 42d EStG - Lohnsteuer</a:t>
            </a:r>
          </a:p>
          <a:p>
            <a:pPr marL="723900" lvl="2" indent="-368300" eaLnBrk="1" hangingPunct="1">
              <a:lnSpc>
                <a:spcPct val="105000"/>
              </a:lnSpc>
              <a:buClr>
                <a:srgbClr val="004171"/>
              </a:buClr>
              <a:buFont typeface="Symbol" pitchFamily="18" charset="2"/>
              <a:buChar char="-"/>
            </a:pPr>
            <a:r>
              <a:rPr lang="de-DE" altLang="en-US" sz="1800" smtClean="0"/>
              <a:t>§ 44 V EStG - Kapitalertragsteuer</a:t>
            </a:r>
          </a:p>
          <a:p>
            <a:pPr marL="723900" lvl="2" indent="-368300" eaLnBrk="1" hangingPunct="1">
              <a:lnSpc>
                <a:spcPct val="105000"/>
              </a:lnSpc>
              <a:buClr>
                <a:srgbClr val="004171"/>
              </a:buClr>
              <a:buFont typeface="Symbol" pitchFamily="18" charset="2"/>
              <a:buChar char="-"/>
            </a:pPr>
            <a:r>
              <a:rPr lang="de-DE" altLang="en-US" sz="1800" smtClean="0"/>
              <a:t>§ 50a V S. 5 EStG – Steuerabzug bei beschränkt Steuerpflichtigen</a:t>
            </a:r>
          </a:p>
          <a:p>
            <a:pPr marL="723900" lvl="2" indent="-368300" eaLnBrk="1" hangingPunct="1">
              <a:lnSpc>
                <a:spcPct val="105000"/>
              </a:lnSpc>
              <a:buClr>
                <a:srgbClr val="004171"/>
              </a:buClr>
            </a:pPr>
            <a:r>
              <a:rPr lang="de-DE" altLang="en-US" sz="1800" smtClean="0"/>
              <a:t>Zivilrechtlich</a:t>
            </a:r>
          </a:p>
          <a:p>
            <a:pPr marL="723900" lvl="2" indent="-368300" eaLnBrk="1" hangingPunct="1">
              <a:lnSpc>
                <a:spcPct val="105000"/>
              </a:lnSpc>
              <a:buClr>
                <a:srgbClr val="004171"/>
              </a:buClr>
              <a:buFont typeface="Symbol" pitchFamily="18" charset="2"/>
              <a:buChar char="-"/>
            </a:pPr>
            <a:r>
              <a:rPr lang="de-DE" altLang="en-US" sz="1800" smtClean="0"/>
              <a:t>§ 25 HGB Firmenfortführung</a:t>
            </a:r>
          </a:p>
          <a:p>
            <a:pPr marL="723900" lvl="2" indent="-368300" eaLnBrk="1" hangingPunct="1">
              <a:lnSpc>
                <a:spcPct val="105000"/>
              </a:lnSpc>
              <a:buClr>
                <a:srgbClr val="004171"/>
              </a:buClr>
              <a:buFont typeface="Symbol" pitchFamily="18" charset="2"/>
              <a:buChar char="-"/>
            </a:pPr>
            <a:r>
              <a:rPr lang="de-DE" altLang="en-US" sz="1800" smtClean="0"/>
              <a:t>§ 28 HGB Eintritt in das Geschäft eines Einzelkaufmanns</a:t>
            </a:r>
          </a:p>
          <a:p>
            <a:pPr marL="723900" lvl="2" indent="-368300" eaLnBrk="1" hangingPunct="1">
              <a:lnSpc>
                <a:spcPct val="105000"/>
              </a:lnSpc>
              <a:buClr>
                <a:srgbClr val="004171"/>
              </a:buClr>
              <a:buFont typeface="Symbol" pitchFamily="18" charset="2"/>
              <a:buChar char="-"/>
            </a:pPr>
            <a:r>
              <a:rPr lang="de-DE" altLang="en-US" sz="1800" smtClean="0"/>
              <a:t>§ 1967 I BGB, § 27 HGB Erben</a:t>
            </a:r>
          </a:p>
          <a:p>
            <a:pPr marL="723900" lvl="2" indent="-368300" eaLnBrk="1" hangingPunct="1">
              <a:lnSpc>
                <a:spcPct val="105000"/>
              </a:lnSpc>
              <a:buClr>
                <a:srgbClr val="004171"/>
              </a:buClr>
              <a:buFont typeface="Symbol" pitchFamily="18" charset="2"/>
              <a:buChar char="-"/>
            </a:pPr>
            <a:r>
              <a:rPr lang="de-DE" altLang="en-US" sz="1800" smtClean="0"/>
              <a:t>§ 128, 161 II, 171 ff HGB, §§ 714 iVm 709, 427 BGB Gesellschafter</a:t>
            </a:r>
          </a:p>
          <a:p>
            <a:pPr marL="723900" lvl="2" indent="-368300" eaLnBrk="1" hangingPunct="1">
              <a:lnSpc>
                <a:spcPct val="105000"/>
              </a:lnSpc>
              <a:buClr>
                <a:srgbClr val="004171"/>
              </a:buClr>
            </a:pPr>
            <a:r>
              <a:rPr lang="de-DE" altLang="en-US" sz="1800" smtClean="0"/>
              <a:t>Steuerliche Haftungstatbestände</a:t>
            </a:r>
          </a:p>
          <a:p>
            <a:pPr marL="723900" lvl="2" indent="-368300" eaLnBrk="1" hangingPunct="1">
              <a:lnSpc>
                <a:spcPct val="105000"/>
              </a:lnSpc>
              <a:buClr>
                <a:srgbClr val="004171"/>
              </a:buClr>
              <a:buFont typeface="Symbol" pitchFamily="18" charset="2"/>
              <a:buChar char="-"/>
            </a:pPr>
            <a:r>
              <a:rPr lang="de-DE" altLang="en-US" sz="1800" smtClean="0"/>
              <a:t>§ 69 AO Vertreter</a:t>
            </a:r>
          </a:p>
          <a:p>
            <a:pPr marL="723900" lvl="2" indent="-368300" eaLnBrk="1" hangingPunct="1">
              <a:lnSpc>
                <a:spcPct val="105000"/>
              </a:lnSpc>
              <a:buClr>
                <a:srgbClr val="004171"/>
              </a:buClr>
              <a:buFont typeface="Symbol" pitchFamily="18" charset="2"/>
              <a:buChar char="-"/>
            </a:pPr>
            <a:r>
              <a:rPr lang="de-DE" altLang="en-US" sz="1800" smtClean="0"/>
              <a:t>§ 71 AO Steuerhinterzieher</a:t>
            </a:r>
          </a:p>
          <a:p>
            <a:pPr marL="723900" lvl="2" indent="-368300" eaLnBrk="1" hangingPunct="1">
              <a:lnSpc>
                <a:spcPct val="105000"/>
              </a:lnSpc>
              <a:buClr>
                <a:srgbClr val="004171"/>
              </a:buClr>
              <a:buFont typeface="Symbol" pitchFamily="18" charset="2"/>
              <a:buChar char="-"/>
            </a:pPr>
            <a:r>
              <a:rPr lang="de-DE" altLang="en-US" sz="1800" smtClean="0"/>
              <a:t>§ 75 AO Betriebsübernehmer</a:t>
            </a:r>
          </a:p>
        </p:txBody>
      </p:sp>
      <p:sp>
        <p:nvSpPr>
          <p:cNvPr id="19763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F848D9E-B591-4850-ADE7-FA1C4246D32E}" type="slidenum">
              <a:rPr lang="en-GB" altLang="en-US" sz="1000" smtClean="0">
                <a:solidFill>
                  <a:srgbClr val="0B1A40"/>
                </a:solidFill>
              </a:rPr>
              <a:pPr eaLnBrk="1" hangingPunct="1">
                <a:spcBef>
                  <a:spcPct val="0"/>
                </a:spcBef>
              </a:pPr>
              <a:t>170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el 2"/>
          <p:cNvSpPr>
            <a:spLocks noGrp="1"/>
          </p:cNvSpPr>
          <p:nvPr>
            <p:ph type="title"/>
          </p:nvPr>
        </p:nvSpPr>
        <p:spPr/>
        <p:txBody>
          <a:bodyPr/>
          <a:lstStyle/>
          <a:p>
            <a:pPr marL="342900" indent="-342900" eaLnBrk="1" hangingPunct="1"/>
            <a:r>
              <a:rPr lang="de-DE" altLang="en-US" smtClean="0"/>
              <a:t>Haftung - § 69 AO Vertreter</a:t>
            </a:r>
          </a:p>
        </p:txBody>
      </p:sp>
      <p:sp>
        <p:nvSpPr>
          <p:cNvPr id="183299" name="Inhaltsplatzhalter 1"/>
          <p:cNvSpPr>
            <a:spLocks noGrp="1"/>
          </p:cNvSpPr>
          <p:nvPr>
            <p:ph idx="1"/>
          </p:nvPr>
        </p:nvSpPr>
        <p:spPr>
          <a:xfrm>
            <a:off x="358775" y="1062038"/>
            <a:ext cx="8367713" cy="5175250"/>
          </a:xfrm>
        </p:spPr>
        <p:txBody>
          <a:bodyPr/>
          <a:lstStyle/>
          <a:p>
            <a:pPr marL="0" lvl="1" defTabSz="800100" eaLnBrk="1" hangingPunct="1">
              <a:lnSpc>
                <a:spcPct val="105000"/>
              </a:lnSpc>
              <a:spcBef>
                <a:spcPts val="2000"/>
              </a:spcBef>
              <a:buClr>
                <a:srgbClr val="0000AF"/>
              </a:buClr>
              <a:defRPr/>
            </a:pPr>
            <a:r>
              <a:rPr lang="de-DE" altLang="en-US" sz="2000" b="1" dirty="0" smtClean="0"/>
              <a:t>Die Haftung des Vertreters nach § 69 AO ist an folgende Voraussetzungen geknüpft:</a:t>
            </a:r>
          </a:p>
          <a:p>
            <a:pPr marL="723900" lvl="2" indent="-368300" defTabSz="800100" eaLnBrk="1" hangingPunct="1">
              <a:lnSpc>
                <a:spcPct val="105000"/>
              </a:lnSpc>
              <a:buClr>
                <a:srgbClr val="004171"/>
              </a:buClr>
              <a:defRPr/>
            </a:pPr>
            <a:r>
              <a:rPr lang="de-DE" altLang="en-US" sz="1800" dirty="0" smtClean="0"/>
              <a:t>Es besteht ein Anspruch aus dem Steuerschuldverhältnis gegenüber einem</a:t>
            </a:r>
          </a:p>
          <a:p>
            <a:pPr marL="723900" lvl="2" indent="-368300" defTabSz="800100" eaLnBrk="1" hangingPunct="1">
              <a:lnSpc>
                <a:spcPct val="105000"/>
              </a:lnSpc>
              <a:buClr>
                <a:srgbClr val="004171"/>
              </a:buClr>
              <a:defRPr/>
            </a:pPr>
            <a:r>
              <a:rPr lang="de-DE" altLang="en-US" sz="1800" dirty="0" smtClean="0"/>
              <a:t>Dritten</a:t>
            </a:r>
          </a:p>
          <a:p>
            <a:pPr marL="723900" lvl="2" indent="-368300" defTabSz="800100" eaLnBrk="1" hangingPunct="1">
              <a:lnSpc>
                <a:spcPct val="105000"/>
              </a:lnSpc>
              <a:buClr>
                <a:srgbClr val="004171"/>
              </a:buClr>
              <a:defRPr/>
            </a:pPr>
            <a:r>
              <a:rPr lang="de-DE" altLang="en-US" sz="1800" dirty="0" smtClean="0"/>
              <a:t>Der Haftende gehört zu den Personen nach § 34, § 35 AO:</a:t>
            </a:r>
          </a:p>
          <a:p>
            <a:pPr marL="723900" lvl="2" indent="-368300" defTabSz="800100" eaLnBrk="1" hangingPunct="1">
              <a:lnSpc>
                <a:spcPct val="105000"/>
              </a:lnSpc>
              <a:buClr>
                <a:srgbClr val="004171"/>
              </a:buClr>
              <a:buFont typeface="Symbol" pitchFamily="18" charset="2"/>
              <a:buChar char="-"/>
              <a:defRPr/>
            </a:pPr>
            <a:r>
              <a:rPr lang="de-DE" altLang="en-US" sz="1800" dirty="0" smtClean="0"/>
              <a:t>Gesetzlicher Vertreter / Vermögensverwalter § 34 AO</a:t>
            </a:r>
          </a:p>
          <a:p>
            <a:pPr marL="723900" lvl="2" indent="-368300" defTabSz="800100" eaLnBrk="1" hangingPunct="1">
              <a:lnSpc>
                <a:spcPct val="105000"/>
              </a:lnSpc>
              <a:buClr>
                <a:srgbClr val="004171"/>
              </a:buClr>
              <a:buFont typeface="Symbol" pitchFamily="18" charset="2"/>
              <a:buChar char="-"/>
              <a:defRPr/>
            </a:pPr>
            <a:r>
              <a:rPr lang="de-DE" altLang="en-US" sz="1800" dirty="0" smtClean="0"/>
              <a:t>Verfügungsberechtigter § 35 AO</a:t>
            </a:r>
          </a:p>
          <a:p>
            <a:pPr marL="723900" lvl="2" indent="-368300" defTabSz="800100" eaLnBrk="1" hangingPunct="1">
              <a:lnSpc>
                <a:spcPct val="105000"/>
              </a:lnSpc>
              <a:buClr>
                <a:srgbClr val="004171"/>
              </a:buClr>
              <a:defRPr/>
            </a:pPr>
            <a:r>
              <a:rPr lang="de-DE" altLang="en-US" sz="1800" dirty="0" smtClean="0"/>
              <a:t>Der Haftende hat eine Pflichtverletzung begangen.</a:t>
            </a:r>
          </a:p>
          <a:p>
            <a:pPr marL="723900" lvl="2" indent="-368300" defTabSz="800100" eaLnBrk="1" hangingPunct="1">
              <a:lnSpc>
                <a:spcPct val="105000"/>
              </a:lnSpc>
              <a:buClr>
                <a:srgbClr val="004171"/>
              </a:buClr>
              <a:defRPr/>
            </a:pPr>
            <a:r>
              <a:rPr lang="de-DE" altLang="en-US" sz="1800" dirty="0" smtClean="0"/>
              <a:t>Dem Fiskus ist ein Schaden entstanden.</a:t>
            </a:r>
          </a:p>
          <a:p>
            <a:pPr marL="723900" lvl="2" indent="-368300" defTabSz="800100" eaLnBrk="1" hangingPunct="1">
              <a:lnSpc>
                <a:spcPct val="105000"/>
              </a:lnSpc>
              <a:buClr>
                <a:srgbClr val="004171"/>
              </a:buClr>
              <a:defRPr/>
            </a:pPr>
            <a:r>
              <a:rPr lang="de-DE" altLang="en-US" sz="1800" dirty="0" smtClean="0"/>
              <a:t>Es besteht Kausalität / Ursächlichkeit zwischen Pflichtverletzung und Schadenseintritt („infolge“)</a:t>
            </a:r>
          </a:p>
          <a:p>
            <a:pPr marL="723900" lvl="2" indent="-368300" defTabSz="800100" eaLnBrk="1" hangingPunct="1">
              <a:lnSpc>
                <a:spcPct val="105000"/>
              </a:lnSpc>
              <a:buClr>
                <a:srgbClr val="004171"/>
              </a:buClr>
              <a:defRPr/>
            </a:pPr>
            <a:r>
              <a:rPr lang="de-DE" altLang="en-US" sz="1800" dirty="0" smtClean="0"/>
              <a:t>Der Haftende hat vorsätzlich oder grob fahrlässig gehandelt.</a:t>
            </a:r>
          </a:p>
          <a:p>
            <a:pPr marL="723900" lvl="2" indent="-368300" defTabSz="800100" eaLnBrk="1" hangingPunct="1">
              <a:lnSpc>
                <a:spcPct val="105000"/>
              </a:lnSpc>
              <a:buClr>
                <a:srgbClr val="004171"/>
              </a:buClr>
              <a:defRPr/>
            </a:pPr>
            <a:r>
              <a:rPr lang="de-DE" altLang="en-US" sz="1800" dirty="0" smtClean="0"/>
              <a:t>Der Höhe nach besteht eine Haftung soweit die Pflichtverletzung für kausal geworden ist. Es gilt der </a:t>
            </a:r>
            <a:r>
              <a:rPr lang="de-DE" altLang="en-US" sz="1800" b="1" dirty="0" smtClean="0">
                <a:solidFill>
                  <a:srgbClr val="00A5D9"/>
                </a:solidFill>
              </a:rPr>
              <a:t>Grundsatz der anteiligen Tilgung.</a:t>
            </a:r>
          </a:p>
        </p:txBody>
      </p:sp>
      <p:sp>
        <p:nvSpPr>
          <p:cNvPr id="19866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ABDF372-E6D1-4720-8342-CB33A7B240CA}" type="slidenum">
              <a:rPr lang="en-GB" altLang="en-US" sz="1000" smtClean="0">
                <a:solidFill>
                  <a:srgbClr val="0B1A40"/>
                </a:solidFill>
              </a:rPr>
              <a:pPr eaLnBrk="1" hangingPunct="1">
                <a:spcBef>
                  <a:spcPct val="0"/>
                </a:spcBef>
              </a:pPr>
              <a:t>171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el 2"/>
          <p:cNvSpPr>
            <a:spLocks noGrp="1"/>
          </p:cNvSpPr>
          <p:nvPr>
            <p:ph type="title"/>
          </p:nvPr>
        </p:nvSpPr>
        <p:spPr/>
        <p:txBody>
          <a:bodyPr/>
          <a:lstStyle/>
          <a:p>
            <a:pPr marL="342900" indent="-342900" eaLnBrk="1" hangingPunct="1"/>
            <a:r>
              <a:rPr lang="de-DE" altLang="en-US" smtClean="0"/>
              <a:t>Haftung - § 69 AO Vertreter</a:t>
            </a:r>
          </a:p>
        </p:txBody>
      </p:sp>
      <p:sp>
        <p:nvSpPr>
          <p:cNvPr id="184323" name="Inhaltsplatzhalter 1"/>
          <p:cNvSpPr>
            <a:spLocks noGrp="1"/>
          </p:cNvSpPr>
          <p:nvPr>
            <p:ph idx="1"/>
          </p:nvPr>
        </p:nvSpPr>
        <p:spPr>
          <a:xfrm>
            <a:off x="358775" y="1062038"/>
            <a:ext cx="8367713" cy="5175250"/>
          </a:xfrm>
        </p:spPr>
        <p:txBody>
          <a:bodyPr/>
          <a:lstStyle/>
          <a:p>
            <a:pPr marL="0" lvl="1" defTabSz="800100" eaLnBrk="1" hangingPunct="1">
              <a:lnSpc>
                <a:spcPct val="105000"/>
              </a:lnSpc>
              <a:spcBef>
                <a:spcPts val="2000"/>
              </a:spcBef>
              <a:buClr>
                <a:srgbClr val="004171"/>
              </a:buClr>
              <a:defRPr/>
            </a:pPr>
            <a:r>
              <a:rPr lang="de-DE" altLang="en-US" sz="1600" b="1" dirty="0" smtClean="0"/>
              <a:t>Gesetzliche Vertreter</a:t>
            </a:r>
          </a:p>
          <a:p>
            <a:pPr marL="723900" lvl="2" indent="-368300" defTabSz="800100" eaLnBrk="1" hangingPunct="1">
              <a:lnSpc>
                <a:spcPct val="105000"/>
              </a:lnSpc>
              <a:buClr>
                <a:srgbClr val="004171"/>
              </a:buClr>
              <a:buFont typeface="Arial" pitchFamily="34" charset="0"/>
              <a:buChar char="•"/>
              <a:defRPr/>
            </a:pPr>
            <a:r>
              <a:rPr lang="de-DE" altLang="en-US" sz="1800" dirty="0" smtClean="0"/>
              <a:t>Eltern / Vormund (§§ 1626, 1793 BGB)</a:t>
            </a:r>
          </a:p>
          <a:p>
            <a:pPr marL="723900" lvl="2" indent="-368300" defTabSz="800100" eaLnBrk="1" hangingPunct="1">
              <a:lnSpc>
                <a:spcPct val="105000"/>
              </a:lnSpc>
              <a:buClr>
                <a:srgbClr val="004171"/>
              </a:buClr>
              <a:buFont typeface="Arial" pitchFamily="34" charset="0"/>
              <a:buChar char="•"/>
              <a:defRPr/>
            </a:pPr>
            <a:r>
              <a:rPr lang="de-DE" altLang="en-US" sz="1800" dirty="0" smtClean="0"/>
              <a:t>Vorstand der AG und Geschäftsführung der GmbH (§ 78 AktG, § 35 GmbHG, Grundsatz der Gesamtverantwortung und der gegenseitigen Überwachung)</a:t>
            </a:r>
          </a:p>
          <a:p>
            <a:pPr marL="0" lvl="1" defTabSz="800100" eaLnBrk="1" hangingPunct="1">
              <a:lnSpc>
                <a:spcPct val="105000"/>
              </a:lnSpc>
              <a:spcBef>
                <a:spcPts val="2000"/>
              </a:spcBef>
              <a:buClr>
                <a:srgbClr val="004171"/>
              </a:buClr>
              <a:defRPr/>
            </a:pPr>
            <a:r>
              <a:rPr lang="de-DE" altLang="en-US" sz="1600" b="1" dirty="0" smtClean="0"/>
              <a:t>Vermögensverwalter</a:t>
            </a:r>
          </a:p>
          <a:p>
            <a:pPr marL="723900" lvl="2" indent="-368300" defTabSz="800100" eaLnBrk="1" hangingPunct="1">
              <a:lnSpc>
                <a:spcPct val="105000"/>
              </a:lnSpc>
              <a:buClr>
                <a:srgbClr val="004171"/>
              </a:buClr>
              <a:buFont typeface="Arial" pitchFamily="34" charset="0"/>
              <a:buChar char="•"/>
              <a:defRPr/>
            </a:pPr>
            <a:r>
              <a:rPr lang="de-DE" altLang="en-US" sz="1800" dirty="0" smtClean="0"/>
              <a:t>Insolvenzverwalter, §§ 56 ff InsO</a:t>
            </a:r>
          </a:p>
          <a:p>
            <a:pPr marL="723900" lvl="2" indent="-368300" defTabSz="800100" eaLnBrk="1" hangingPunct="1">
              <a:lnSpc>
                <a:spcPct val="105000"/>
              </a:lnSpc>
              <a:buClr>
                <a:srgbClr val="004171"/>
              </a:buClr>
              <a:buFont typeface="Arial" pitchFamily="34" charset="0"/>
              <a:buChar char="•"/>
              <a:defRPr/>
            </a:pPr>
            <a:r>
              <a:rPr lang="de-DE" altLang="en-US" sz="1800" dirty="0" smtClean="0"/>
              <a:t>Zwangsverwalter, §§ 150ff ZVG</a:t>
            </a:r>
          </a:p>
          <a:p>
            <a:pPr marL="723900" lvl="2" indent="-368300" defTabSz="800100" eaLnBrk="1" hangingPunct="1">
              <a:lnSpc>
                <a:spcPct val="105000"/>
              </a:lnSpc>
              <a:buClr>
                <a:srgbClr val="004171"/>
              </a:buClr>
              <a:buFont typeface="Arial" pitchFamily="34" charset="0"/>
              <a:buChar char="•"/>
              <a:defRPr/>
            </a:pPr>
            <a:r>
              <a:rPr lang="de-DE" altLang="en-US" sz="1800" dirty="0" smtClean="0"/>
              <a:t>Nachlassverwalter, § 1985 BGB</a:t>
            </a:r>
          </a:p>
          <a:p>
            <a:pPr marL="723900" lvl="2" indent="-368300" defTabSz="800100" eaLnBrk="1" hangingPunct="1">
              <a:lnSpc>
                <a:spcPct val="105000"/>
              </a:lnSpc>
              <a:buClr>
                <a:srgbClr val="004171"/>
              </a:buClr>
              <a:buFont typeface="Arial" pitchFamily="34" charset="0"/>
              <a:buChar char="•"/>
              <a:defRPr/>
            </a:pPr>
            <a:r>
              <a:rPr lang="de-DE" altLang="en-US" sz="1800" dirty="0" smtClean="0"/>
              <a:t>Testamentsvollstrecker, §§ 2197ff BGB</a:t>
            </a:r>
          </a:p>
          <a:p>
            <a:pPr marL="0" lvl="1" defTabSz="800100" eaLnBrk="1" hangingPunct="1">
              <a:lnSpc>
                <a:spcPct val="105000"/>
              </a:lnSpc>
              <a:spcBef>
                <a:spcPts val="2000"/>
              </a:spcBef>
              <a:buClr>
                <a:srgbClr val="004171"/>
              </a:buClr>
              <a:defRPr/>
            </a:pPr>
            <a:r>
              <a:rPr lang="de-DE" altLang="en-US" sz="1600" b="1" dirty="0" smtClean="0"/>
              <a:t>Verfügungsberechtigter</a:t>
            </a:r>
          </a:p>
          <a:p>
            <a:pPr marL="723900" lvl="2" indent="-368300" defTabSz="800100" eaLnBrk="1" hangingPunct="1">
              <a:lnSpc>
                <a:spcPct val="105000"/>
              </a:lnSpc>
              <a:buClr>
                <a:srgbClr val="004171"/>
              </a:buClr>
              <a:buFont typeface="Arial" pitchFamily="34" charset="0"/>
              <a:buChar char="•"/>
              <a:defRPr/>
            </a:pPr>
            <a:r>
              <a:rPr lang="de-DE" altLang="en-US" sz="1800" dirty="0" smtClean="0"/>
              <a:t>Prokurist</a:t>
            </a:r>
          </a:p>
          <a:p>
            <a:pPr marL="723900" lvl="2" indent="-368300" defTabSz="800100" eaLnBrk="1" hangingPunct="1">
              <a:lnSpc>
                <a:spcPct val="105000"/>
              </a:lnSpc>
              <a:buClr>
                <a:srgbClr val="004171"/>
              </a:buClr>
              <a:buFont typeface="Arial" pitchFamily="34" charset="0"/>
              <a:buChar char="•"/>
              <a:defRPr/>
            </a:pPr>
            <a:r>
              <a:rPr lang="de-DE" altLang="en-US" sz="1800" dirty="0" smtClean="0"/>
              <a:t>Treuhänder</a:t>
            </a:r>
          </a:p>
          <a:p>
            <a:pPr marL="723900" lvl="2" indent="-368300" defTabSz="800100" eaLnBrk="1" hangingPunct="1">
              <a:lnSpc>
                <a:spcPct val="105000"/>
              </a:lnSpc>
              <a:buClr>
                <a:srgbClr val="004171"/>
              </a:buClr>
              <a:buFont typeface="Arial" pitchFamily="34" charset="0"/>
              <a:buChar char="•"/>
              <a:defRPr/>
            </a:pPr>
            <a:r>
              <a:rPr lang="de-DE" altLang="en-US" sz="1800" dirty="0" smtClean="0"/>
              <a:t>Generalbevollmächtigte</a:t>
            </a:r>
          </a:p>
          <a:p>
            <a:pPr marL="723900" lvl="2" indent="-368300" defTabSz="800100" eaLnBrk="1" hangingPunct="1">
              <a:lnSpc>
                <a:spcPct val="105000"/>
              </a:lnSpc>
              <a:buClr>
                <a:srgbClr val="0000AF"/>
              </a:buClr>
              <a:buFontTx/>
              <a:buNone/>
              <a:defRPr/>
            </a:pPr>
            <a:endParaRPr lang="de-DE" altLang="en-US" sz="1600" dirty="0" smtClean="0"/>
          </a:p>
        </p:txBody>
      </p:sp>
      <p:sp>
        <p:nvSpPr>
          <p:cNvPr id="19968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4E9796B-1099-4E16-985B-CAD12066D8E6}" type="slidenum">
              <a:rPr lang="en-GB" altLang="en-US" sz="1000" smtClean="0">
                <a:solidFill>
                  <a:srgbClr val="0B1A40"/>
                </a:solidFill>
              </a:rPr>
              <a:pPr eaLnBrk="1" hangingPunct="1">
                <a:spcBef>
                  <a:spcPct val="0"/>
                </a:spcBef>
              </a:pPr>
              <a:t>172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el 2"/>
          <p:cNvSpPr>
            <a:spLocks noGrp="1"/>
          </p:cNvSpPr>
          <p:nvPr>
            <p:ph type="title"/>
          </p:nvPr>
        </p:nvSpPr>
        <p:spPr/>
        <p:txBody>
          <a:bodyPr/>
          <a:lstStyle/>
          <a:p>
            <a:pPr eaLnBrk="1" hangingPunct="1"/>
            <a:r>
              <a:rPr lang="de-DE" altLang="en-US" smtClean="0"/>
              <a:t>Haftung - § 69 AO Vertreter</a:t>
            </a:r>
          </a:p>
        </p:txBody>
      </p:sp>
      <p:sp>
        <p:nvSpPr>
          <p:cNvPr id="200707" name="Inhaltsplatzhalter 1"/>
          <p:cNvSpPr>
            <a:spLocks noGrp="1"/>
          </p:cNvSpPr>
          <p:nvPr>
            <p:ph idx="1"/>
          </p:nvPr>
        </p:nvSpPr>
        <p:spPr>
          <a:xfrm>
            <a:off x="358775" y="1062038"/>
            <a:ext cx="8367713" cy="5175250"/>
          </a:xfrm>
        </p:spPr>
        <p:txBody>
          <a:bodyPr/>
          <a:lstStyle/>
          <a:p>
            <a:pPr marL="381000" indent="-381000" eaLnBrk="1" hangingPunct="1">
              <a:spcBef>
                <a:spcPct val="0"/>
              </a:spcBef>
            </a:pPr>
            <a:r>
              <a:rPr lang="de-DE" altLang="en-US" sz="2000" smtClean="0"/>
              <a:t>Fall:</a:t>
            </a:r>
          </a:p>
          <a:p>
            <a:pPr marL="723900" lvl="2" indent="-368300" eaLnBrk="1" hangingPunct="1">
              <a:lnSpc>
                <a:spcPct val="105000"/>
              </a:lnSpc>
              <a:buClr>
                <a:srgbClr val="004171"/>
              </a:buClr>
              <a:buFont typeface="Arial" pitchFamily="34" charset="0"/>
              <a:buChar char="•"/>
            </a:pPr>
            <a:r>
              <a:rPr lang="de-DE" altLang="en-US" sz="1800" smtClean="0"/>
              <a:t>A und B sind Inhaber der AB GmbH. A ist als Geschäftsführer für die Produktentwicklung und den Vertrieb zuständig. B übernimmt die Aufgabe des kaufmännischen Geschäftsführers. Die AB GmbH ist in finanzieller Schieflage. B steht vor der Entscheidung ob er eine Umsatzsteuerverbindlichkeit über 100 T€ oder eine Lieferantenverbindlichkeit über 100 T€ befriedigt. Damit die AB GmbH weiter beliefert wird, begleicht er die Lieferantenverbindlichkeit. Dann geht die AB GmbH doch in Insolvenz. Während der Krise vor der Eröffnung des Insolvenzverfahrens hat die AB GmbH im Durchschnitt 35% ihre Verbindlichkeiten bedient.</a:t>
            </a:r>
          </a:p>
          <a:p>
            <a:pPr marL="381000" indent="-381000" eaLnBrk="1" hangingPunct="1">
              <a:spcBef>
                <a:spcPct val="0"/>
              </a:spcBef>
            </a:pPr>
            <a:endParaRPr lang="de-DE" altLang="en-US" sz="1800" smtClean="0"/>
          </a:p>
          <a:p>
            <a:pPr marL="381000" indent="-381000" eaLnBrk="1" hangingPunct="1">
              <a:spcBef>
                <a:spcPct val="0"/>
              </a:spcBef>
            </a:pPr>
            <a:r>
              <a:rPr lang="de-DE" altLang="en-US" sz="2000" smtClean="0"/>
              <a:t>Frage:</a:t>
            </a:r>
          </a:p>
          <a:p>
            <a:pPr marL="723900" lvl="2" indent="-368300" eaLnBrk="1" hangingPunct="1">
              <a:lnSpc>
                <a:spcPct val="105000"/>
              </a:lnSpc>
              <a:buClr>
                <a:srgbClr val="004171"/>
              </a:buClr>
              <a:buFont typeface="Arial Narrow" pitchFamily="34" charset="0"/>
              <a:buAutoNum type="arabicParenR"/>
            </a:pPr>
            <a:r>
              <a:rPr lang="de-DE" altLang="en-US" sz="1800" smtClean="0"/>
              <a:t>Haftet nur B oder auch A?</a:t>
            </a:r>
          </a:p>
          <a:p>
            <a:pPr marL="723900" lvl="2" indent="-368300" eaLnBrk="1" hangingPunct="1">
              <a:lnSpc>
                <a:spcPct val="105000"/>
              </a:lnSpc>
              <a:buClr>
                <a:srgbClr val="004171"/>
              </a:buClr>
              <a:buFont typeface="Arial Narrow" pitchFamily="34" charset="0"/>
              <a:buAutoNum type="arabicParenR"/>
            </a:pPr>
            <a:r>
              <a:rPr lang="de-DE" altLang="en-US" sz="1800" smtClean="0"/>
              <a:t>Wie hoch ist die Haftung?</a:t>
            </a:r>
          </a:p>
        </p:txBody>
      </p:sp>
      <p:sp>
        <p:nvSpPr>
          <p:cNvPr id="20070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8FA2610-6EA7-4634-BEDC-8770916647A7}" type="slidenum">
              <a:rPr lang="en-GB" altLang="en-US" sz="1000" smtClean="0">
                <a:solidFill>
                  <a:srgbClr val="0B1A40"/>
                </a:solidFill>
              </a:rPr>
              <a:pPr eaLnBrk="1" hangingPunct="1">
                <a:spcBef>
                  <a:spcPct val="0"/>
                </a:spcBef>
              </a:pPr>
              <a:t>173</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el 2"/>
          <p:cNvSpPr>
            <a:spLocks noGrp="1"/>
          </p:cNvSpPr>
          <p:nvPr>
            <p:ph type="title"/>
          </p:nvPr>
        </p:nvSpPr>
        <p:spPr/>
        <p:txBody>
          <a:bodyPr/>
          <a:lstStyle/>
          <a:p>
            <a:pPr eaLnBrk="1" hangingPunct="1"/>
            <a:r>
              <a:rPr lang="de-DE" altLang="en-US" smtClean="0"/>
              <a:t>Haftung - § 69 AO Vertreter</a:t>
            </a:r>
          </a:p>
        </p:txBody>
      </p:sp>
      <p:sp>
        <p:nvSpPr>
          <p:cNvPr id="186371" name="Inhaltsplatzhalter 1"/>
          <p:cNvSpPr>
            <a:spLocks noGrp="1"/>
          </p:cNvSpPr>
          <p:nvPr>
            <p:ph idx="1"/>
          </p:nvPr>
        </p:nvSpPr>
        <p:spPr>
          <a:xfrm>
            <a:off x="358775" y="1062038"/>
            <a:ext cx="8367713" cy="5175250"/>
          </a:xfrm>
        </p:spPr>
        <p:txBody>
          <a:bodyPr/>
          <a:lstStyle/>
          <a:p>
            <a:pPr lvl="2" eaLnBrk="1" hangingPunct="1">
              <a:spcBef>
                <a:spcPct val="0"/>
              </a:spcBef>
              <a:buClr>
                <a:schemeClr val="accent3"/>
              </a:buClr>
              <a:buFontTx/>
              <a:buNone/>
              <a:tabLst>
                <a:tab pos="452438" algn="l"/>
              </a:tabLst>
              <a:defRPr/>
            </a:pPr>
            <a:r>
              <a:rPr lang="de-DE" altLang="en-US" b="1" dirty="0" smtClean="0">
                <a:solidFill>
                  <a:srgbClr val="00A5D9"/>
                </a:solidFill>
              </a:rPr>
              <a:t>Haftet nur B oder auch A?</a:t>
            </a:r>
          </a:p>
          <a:p>
            <a:pPr marL="285750" lvl="2" indent="-285750" eaLnBrk="1" hangingPunct="1">
              <a:lnSpc>
                <a:spcPct val="105000"/>
              </a:lnSpc>
              <a:buClr>
                <a:srgbClr val="004171"/>
              </a:buClr>
              <a:buFont typeface="Arial" pitchFamily="34" charset="0"/>
              <a:buChar char="•"/>
              <a:tabLst>
                <a:tab pos="452438" algn="l"/>
              </a:tabLst>
              <a:defRPr/>
            </a:pPr>
            <a:r>
              <a:rPr lang="de-DE" altLang="en-US" sz="1800" dirty="0" smtClean="0"/>
              <a:t>	Nach dem Grundsatz der Gesamtverantwortung und der gegenseitigen 	Überwachung haften A und B.</a:t>
            </a:r>
          </a:p>
          <a:p>
            <a:pPr eaLnBrk="1" hangingPunct="1">
              <a:spcBef>
                <a:spcPct val="0"/>
              </a:spcBef>
              <a:buClr>
                <a:srgbClr val="004171"/>
              </a:buClr>
              <a:buFontTx/>
              <a:buChar char="•"/>
              <a:tabLst>
                <a:tab pos="452438" algn="l"/>
              </a:tabLst>
              <a:defRPr/>
            </a:pPr>
            <a:endParaRPr lang="de-DE" altLang="en-US" sz="1800" dirty="0" smtClean="0">
              <a:solidFill>
                <a:schemeClr val="accent3"/>
              </a:solidFill>
            </a:endParaRPr>
          </a:p>
          <a:p>
            <a:pPr lvl="2" eaLnBrk="1" hangingPunct="1">
              <a:spcBef>
                <a:spcPct val="0"/>
              </a:spcBef>
              <a:buClr>
                <a:srgbClr val="004171"/>
              </a:buClr>
              <a:buFontTx/>
              <a:buNone/>
              <a:tabLst>
                <a:tab pos="452438" algn="l"/>
              </a:tabLst>
              <a:defRPr/>
            </a:pPr>
            <a:r>
              <a:rPr lang="de-DE" altLang="en-US" b="1" dirty="0" smtClean="0">
                <a:solidFill>
                  <a:srgbClr val="00A5D9"/>
                </a:solidFill>
              </a:rPr>
              <a:t>Wie hoch ist die Haftung?</a:t>
            </a:r>
          </a:p>
          <a:p>
            <a:pPr marL="285750" lvl="2" indent="-285750" eaLnBrk="1" hangingPunct="1">
              <a:lnSpc>
                <a:spcPct val="105000"/>
              </a:lnSpc>
              <a:buClr>
                <a:srgbClr val="004171"/>
              </a:buClr>
              <a:buFont typeface="Arial" pitchFamily="34" charset="0"/>
              <a:buChar char="•"/>
              <a:tabLst>
                <a:tab pos="452438" algn="l"/>
              </a:tabLst>
              <a:defRPr/>
            </a:pPr>
            <a:r>
              <a:rPr lang="de-DE" altLang="en-US" sz="1800" dirty="0" smtClean="0"/>
              <a:t>	Die Haftung besteht nur, soweit die Pflichtverletzung </a:t>
            </a:r>
            <a:r>
              <a:rPr lang="de-DE" altLang="en-US" sz="1800" b="1" dirty="0" smtClean="0">
                <a:solidFill>
                  <a:srgbClr val="00A5D9"/>
                </a:solidFill>
              </a:rPr>
              <a:t>kausal</a:t>
            </a:r>
            <a:r>
              <a:rPr lang="de-DE" altLang="en-US" sz="1800" dirty="0" smtClean="0">
                <a:solidFill>
                  <a:schemeClr val="accent2"/>
                </a:solidFill>
              </a:rPr>
              <a:t> </a:t>
            </a:r>
            <a:r>
              <a:rPr lang="de-DE" altLang="en-US" sz="1800" dirty="0" smtClean="0"/>
              <a:t>für den Schaden 	geworden ist. Nach dem </a:t>
            </a:r>
            <a:r>
              <a:rPr lang="de-DE" altLang="en-US" sz="1800" b="1" dirty="0" smtClean="0">
                <a:solidFill>
                  <a:srgbClr val="00A5D9"/>
                </a:solidFill>
              </a:rPr>
              <a:t>Grundsatz der anteiligen Tilgung </a:t>
            </a:r>
            <a:r>
              <a:rPr lang="de-DE" altLang="en-US" sz="1800" dirty="0" smtClean="0"/>
              <a:t>müssen alle 	Verbindlichkeiten gleichmäßig bedient werden. Die Haftung soll aber nicht </a:t>
            </a:r>
            <a:br>
              <a:rPr lang="de-DE" altLang="en-US" sz="1800" dirty="0" smtClean="0"/>
            </a:br>
            <a:r>
              <a:rPr lang="de-DE" altLang="en-US" sz="1800" dirty="0" smtClean="0"/>
              <a:t>   dazu führen, dass der Fiskus besser gestellt wird, als wenn die </a:t>
            </a:r>
            <a:br>
              <a:rPr lang="de-DE" altLang="en-US" sz="1800" dirty="0" smtClean="0"/>
            </a:br>
            <a:r>
              <a:rPr lang="de-DE" altLang="en-US" sz="1800" dirty="0" smtClean="0"/>
              <a:t>	Verbindlichkeiten gleichmäßig bedient worden wären. </a:t>
            </a:r>
          </a:p>
          <a:p>
            <a:pPr marL="285750" lvl="2" indent="-285750" eaLnBrk="1" hangingPunct="1">
              <a:lnSpc>
                <a:spcPct val="105000"/>
              </a:lnSpc>
              <a:buClr>
                <a:srgbClr val="004171"/>
              </a:buClr>
              <a:buFont typeface="Arial" pitchFamily="34" charset="0"/>
              <a:buChar char="•"/>
              <a:tabLst>
                <a:tab pos="452438" algn="l"/>
              </a:tabLst>
              <a:defRPr/>
            </a:pPr>
            <a:r>
              <a:rPr lang="de-DE" altLang="en-US" sz="1800" dirty="0" smtClean="0"/>
              <a:t>	A und B haften als Gesamtschuldner für 35% der</a:t>
            </a:r>
            <a:br>
              <a:rPr lang="de-DE" altLang="en-US" sz="1800" dirty="0" smtClean="0"/>
            </a:br>
            <a:r>
              <a:rPr lang="de-DE" altLang="en-US" sz="1800" dirty="0" smtClean="0"/>
              <a:t>	Umsatzsteuerverbindlichkeit.</a:t>
            </a:r>
          </a:p>
        </p:txBody>
      </p:sp>
      <p:sp>
        <p:nvSpPr>
          <p:cNvPr id="20173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9832D5E-D6B5-4880-BAB0-AA787B3E8187}" type="slidenum">
              <a:rPr lang="en-GB" altLang="en-US" sz="1000" smtClean="0">
                <a:solidFill>
                  <a:srgbClr val="0B1A40"/>
                </a:solidFill>
              </a:rPr>
              <a:pPr eaLnBrk="1" hangingPunct="1">
                <a:spcBef>
                  <a:spcPct val="0"/>
                </a:spcBef>
              </a:pPr>
              <a:t>174</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p:nvPr>
        </p:nvSpPr>
        <p:spPr/>
        <p:txBody>
          <a:bodyPr lIns="91440" tIns="45720" rIns="91440" bIns="45720" anchor="ctr"/>
          <a:lstStyle/>
          <a:p>
            <a:pPr eaLnBrk="1" hangingPunct="1"/>
            <a:r>
              <a:rPr lang="de-DE" altLang="en-US" sz="2200" b="1" smtClean="0"/>
              <a:t>… bei Fragen</a:t>
            </a:r>
            <a:r>
              <a:rPr lang="de-DE" altLang="en-US" sz="2200" smtClean="0"/>
              <a:t> </a:t>
            </a:r>
          </a:p>
        </p:txBody>
      </p:sp>
      <p:sp>
        <p:nvSpPr>
          <p:cNvPr id="20275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F1339045-9F11-4816-9668-AEC56298BCAA}" type="slidenum">
              <a:rPr lang="en-GB" altLang="en-US" sz="1000" smtClean="0">
                <a:solidFill>
                  <a:srgbClr val="0B1A40"/>
                </a:solidFill>
              </a:rPr>
              <a:pPr eaLnBrk="1" hangingPunct="1">
                <a:spcBef>
                  <a:spcPct val="0"/>
                </a:spcBef>
              </a:pPr>
              <a:t>175</a:t>
            </a:fld>
            <a:endParaRPr lang="en-GB" altLang="en-US" sz="1000" smtClean="0">
              <a:solidFill>
                <a:srgbClr val="0B1A40"/>
              </a:solidFill>
            </a:endParaRPr>
          </a:p>
        </p:txBody>
      </p:sp>
      <p:sp>
        <p:nvSpPr>
          <p:cNvPr id="202756" name="Foliennummernplatzhalt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F08899B1-BA6F-486A-9C16-15169CF33179}" type="slidenum">
              <a:rPr lang="de-DE" altLang="en-US" sz="1200">
                <a:solidFill>
                  <a:schemeClr val="bg1"/>
                </a:solidFill>
              </a:rPr>
              <a:pPr eaLnBrk="1" hangingPunct="1">
                <a:spcBef>
                  <a:spcPct val="0"/>
                </a:spcBef>
              </a:pPr>
              <a:t>175</a:t>
            </a:fld>
            <a:endParaRPr lang="de-DE" altLang="en-US" sz="1200">
              <a:solidFill>
                <a:schemeClr val="bg1"/>
              </a:solidFill>
            </a:endParaRPr>
          </a:p>
        </p:txBody>
      </p:sp>
      <p:sp>
        <p:nvSpPr>
          <p:cNvPr id="202757" name="Fußzeilenplatzhalter 4"/>
          <p:cNvSpPr txBox="1">
            <a:spLocks noGrp="1"/>
          </p:cNvSpPr>
          <p:nvPr/>
        </p:nvSpPr>
        <p:spPr bwMode="auto">
          <a:xfrm>
            <a:off x="2051050" y="6356350"/>
            <a:ext cx="424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200">
                <a:solidFill>
                  <a:schemeClr val="bg1"/>
                </a:solidFill>
              </a:rPr>
              <a:t>Modul Basiswissen/Einführung in das Steuerrecht</a:t>
            </a:r>
          </a:p>
          <a:p>
            <a:pPr algn="ctr" eaLnBrk="1" hangingPunct="1">
              <a:spcBef>
                <a:spcPct val="0"/>
              </a:spcBef>
            </a:pPr>
            <a:r>
              <a:rPr lang="de-DE" altLang="en-US" sz="1200">
                <a:solidFill>
                  <a:schemeClr val="bg1"/>
                </a:solidFill>
              </a:rPr>
              <a:t>StB Prof. Dr. Markus Peter</a:t>
            </a:r>
          </a:p>
        </p:txBody>
      </p:sp>
      <p:sp>
        <p:nvSpPr>
          <p:cNvPr id="202758" name="Text Box 3"/>
          <p:cNvSpPr txBox="1">
            <a:spLocks noChangeArrowheads="1"/>
          </p:cNvSpPr>
          <p:nvPr/>
        </p:nvSpPr>
        <p:spPr bwMode="auto">
          <a:xfrm>
            <a:off x="539750" y="1844675"/>
            <a:ext cx="777716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endParaRPr lang="de-DE" altLang="en-US" sz="2000">
              <a:solidFill>
                <a:schemeClr val="tx1"/>
              </a:solidFill>
            </a:endParaRPr>
          </a:p>
          <a:p>
            <a:pPr algn="ctr" eaLnBrk="1" hangingPunct="1">
              <a:spcBef>
                <a:spcPct val="50000"/>
              </a:spcBef>
            </a:pPr>
            <a:r>
              <a:rPr lang="de-DE" altLang="en-US" sz="3200">
                <a:solidFill>
                  <a:srgbClr val="004171"/>
                </a:solidFill>
                <a:hlinkClick r:id="rId2"/>
              </a:rPr>
              <a:t>martin.schiessl@freshfields.com</a:t>
            </a:r>
            <a:endParaRPr lang="de-DE" altLang="en-US" sz="3200">
              <a:solidFill>
                <a:srgbClr val="004171"/>
              </a:solidFill>
            </a:endParaRPr>
          </a:p>
          <a:p>
            <a:pPr algn="ctr" eaLnBrk="1" hangingPunct="1">
              <a:spcBef>
                <a:spcPct val="50000"/>
              </a:spcBef>
            </a:pPr>
            <a:r>
              <a:rPr lang="de-DE" altLang="en-US" sz="3200">
                <a:solidFill>
                  <a:srgbClr val="004171"/>
                </a:solidFill>
                <a:hlinkClick r:id="rId3"/>
              </a:rPr>
              <a:t>tobias.teufel@freshfields.com</a:t>
            </a:r>
            <a:endParaRPr lang="de-DE" altLang="en-US" sz="3200">
              <a:solidFill>
                <a:srgbClr val="004171"/>
              </a:solidFill>
            </a:endParaRPr>
          </a:p>
          <a:p>
            <a:pPr algn="ctr" eaLnBrk="1" hangingPunct="1">
              <a:spcBef>
                <a:spcPct val="50000"/>
              </a:spcBef>
            </a:pPr>
            <a:endParaRPr lang="de-DE" altLang="en-US" sz="3200">
              <a:solidFill>
                <a:srgbClr val="004171"/>
              </a:solidFill>
            </a:endParaRPr>
          </a:p>
          <a:p>
            <a:pPr algn="ctr" eaLnBrk="1" hangingPunct="1">
              <a:spcBef>
                <a:spcPct val="50000"/>
              </a:spcBef>
            </a:pPr>
            <a:endParaRPr lang="de-DE" altLang="en-US" sz="3200">
              <a:solidFill>
                <a:srgbClr val="004171"/>
              </a:solidFill>
            </a:endParaRPr>
          </a:p>
          <a:p>
            <a:pPr algn="ctr" eaLnBrk="1" hangingPunct="1">
              <a:spcBef>
                <a:spcPct val="50000"/>
              </a:spcBef>
            </a:pPr>
            <a:endParaRPr lang="de-DE" altLang="en-US" sz="240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lIns="91440" tIns="45720" rIns="91440" bIns="45720" anchor="ctr"/>
          <a:lstStyle/>
          <a:p>
            <a:pPr eaLnBrk="1" hangingPunct="1"/>
            <a:r>
              <a:rPr lang="de-DE" altLang="en-US" smtClean="0"/>
              <a:t>Allgemeines</a:t>
            </a:r>
          </a:p>
        </p:txBody>
      </p:sp>
      <p:sp>
        <p:nvSpPr>
          <p:cNvPr id="3891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D57D4E3-A7EF-4641-BD5A-AA6C3B4C7B10}" type="slidenum">
              <a:rPr lang="en-GB" altLang="en-US" sz="1000" smtClean="0">
                <a:solidFill>
                  <a:srgbClr val="0B1A40"/>
                </a:solidFill>
              </a:rPr>
              <a:pPr eaLnBrk="1" hangingPunct="1">
                <a:spcBef>
                  <a:spcPct val="0"/>
                </a:spcBef>
              </a:pPr>
              <a:t>17</a:t>
            </a:fld>
            <a:endParaRPr lang="en-GB" altLang="en-US" sz="1000" smtClean="0">
              <a:solidFill>
                <a:srgbClr val="0B1A40"/>
              </a:solidFill>
            </a:endParaRPr>
          </a:p>
        </p:txBody>
      </p:sp>
      <p:sp>
        <p:nvSpPr>
          <p:cNvPr id="23556" name="Text Box 3"/>
          <p:cNvSpPr txBox="1">
            <a:spLocks noChangeArrowheads="1"/>
          </p:cNvSpPr>
          <p:nvPr/>
        </p:nvSpPr>
        <p:spPr bwMode="auto">
          <a:xfrm>
            <a:off x="277813" y="1125538"/>
            <a:ext cx="868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lnSpc>
                <a:spcPct val="90000"/>
              </a:lnSpc>
              <a:spcBef>
                <a:spcPct val="20000"/>
              </a:spcBef>
              <a:spcAft>
                <a:spcPct val="20000"/>
              </a:spcAft>
              <a:buClr>
                <a:schemeClr val="accent2"/>
              </a:buClr>
              <a:tabLst>
                <a:tab pos="449263" algn="l"/>
              </a:tabLst>
              <a:defRPr sz="2000">
                <a:solidFill>
                  <a:schemeClr val="accent2"/>
                </a:solidFill>
                <a:latin typeface="Arial" pitchFamily="34" charset="0"/>
                <a:cs typeface="Arial" pitchFamily="34" charset="0"/>
              </a:defRPr>
            </a:lvl1pPr>
            <a:lvl2pPr marL="449263" indent="450850" eaLnBrk="0" hangingPunct="0">
              <a:lnSpc>
                <a:spcPct val="90000"/>
              </a:lnSpc>
              <a:spcBef>
                <a:spcPct val="20000"/>
              </a:spcBef>
              <a:spcAft>
                <a:spcPct val="20000"/>
              </a:spcAft>
              <a:buClr>
                <a:srgbClr val="0B1A40"/>
              </a:buClr>
              <a:tabLst>
                <a:tab pos="449263" algn="l"/>
              </a:tabLst>
              <a:defRPr>
                <a:solidFill>
                  <a:srgbClr val="0B1A40"/>
                </a:solidFill>
                <a:latin typeface="Arial" pitchFamily="34" charset="0"/>
                <a:cs typeface="Arial" pitchFamily="34" charset="0"/>
              </a:defRPr>
            </a:lvl2pPr>
            <a:lvl3pPr marL="1395413" indent="-228600" eaLnBrk="0" hangingPunct="0">
              <a:lnSpc>
                <a:spcPct val="90000"/>
              </a:lnSpc>
              <a:spcBef>
                <a:spcPct val="20000"/>
              </a:spcBef>
              <a:spcAft>
                <a:spcPct val="20000"/>
              </a:spcAft>
              <a:buClr>
                <a:srgbClr val="0B1A40"/>
              </a:buClr>
              <a:buChar char="•"/>
              <a:tabLst>
                <a:tab pos="449263" algn="l"/>
              </a:tabLst>
              <a:defRPr>
                <a:solidFill>
                  <a:srgbClr val="0B1A40"/>
                </a:solidFill>
                <a:latin typeface="Arial" pitchFamily="34" charset="0"/>
                <a:cs typeface="Arial" pitchFamily="34" charset="0"/>
              </a:defRPr>
            </a:lvl3pPr>
            <a:lvl4pPr marL="1803400" indent="-228600" eaLnBrk="0" hangingPunct="0">
              <a:lnSpc>
                <a:spcPct val="90000"/>
              </a:lnSpc>
              <a:spcBef>
                <a:spcPct val="20000"/>
              </a:spcBef>
              <a:spcAft>
                <a:spcPct val="20000"/>
              </a:spcAft>
              <a:buClr>
                <a:srgbClr val="0B1A40"/>
              </a:buClr>
              <a:buFont typeface="Arial" pitchFamily="34" charset="0"/>
              <a:buChar char="­"/>
              <a:tabLst>
                <a:tab pos="449263" algn="l"/>
              </a:tabLst>
              <a:defRPr>
                <a:solidFill>
                  <a:srgbClr val="0B1A40"/>
                </a:solidFill>
                <a:latin typeface="Arial" pitchFamily="34" charset="0"/>
                <a:cs typeface="Arial" pitchFamily="34" charset="0"/>
              </a:defRPr>
            </a:lvl4pPr>
            <a:lvl5pPr marL="2211388" indent="-228600" eaLnBrk="0" hangingPunct="0">
              <a:lnSpc>
                <a:spcPct val="90000"/>
              </a:lnSpc>
              <a:spcBef>
                <a:spcPct val="20000"/>
              </a:spcBef>
              <a:spcAft>
                <a:spcPct val="20000"/>
              </a:spcAft>
              <a:buClr>
                <a:srgbClr val="0B1A40"/>
              </a:buClr>
              <a:buFont typeface="Arial" pitchFamily="34" charset="0"/>
              <a:buChar char="­"/>
              <a:tabLst>
                <a:tab pos="449263" algn="l"/>
              </a:tabLst>
              <a:defRPr>
                <a:solidFill>
                  <a:srgbClr val="0B1A40"/>
                </a:solidFill>
                <a:latin typeface="Arial" pitchFamily="34" charset="0"/>
                <a:cs typeface="Arial" pitchFamily="34" charset="0"/>
              </a:defRPr>
            </a:lvl5pPr>
            <a:lvl6pPr marL="2668588" indent="-228600" eaLnBrk="0" fontAlgn="base" hangingPunct="0">
              <a:lnSpc>
                <a:spcPct val="90000"/>
              </a:lnSpc>
              <a:spcBef>
                <a:spcPct val="20000"/>
              </a:spcBef>
              <a:spcAft>
                <a:spcPct val="20000"/>
              </a:spcAft>
              <a:buClr>
                <a:srgbClr val="0B1A40"/>
              </a:buClr>
              <a:buFont typeface="Arial" pitchFamily="34" charset="0"/>
              <a:buChar char="­"/>
              <a:tabLst>
                <a:tab pos="449263" algn="l"/>
              </a:tabLst>
              <a:defRPr>
                <a:solidFill>
                  <a:srgbClr val="0B1A40"/>
                </a:solidFill>
                <a:latin typeface="Arial" pitchFamily="34" charset="0"/>
                <a:cs typeface="Arial" pitchFamily="34" charset="0"/>
              </a:defRPr>
            </a:lvl6pPr>
            <a:lvl7pPr marL="3125788" indent="-228600" eaLnBrk="0" fontAlgn="base" hangingPunct="0">
              <a:lnSpc>
                <a:spcPct val="90000"/>
              </a:lnSpc>
              <a:spcBef>
                <a:spcPct val="20000"/>
              </a:spcBef>
              <a:spcAft>
                <a:spcPct val="20000"/>
              </a:spcAft>
              <a:buClr>
                <a:srgbClr val="0B1A40"/>
              </a:buClr>
              <a:buFont typeface="Arial" pitchFamily="34" charset="0"/>
              <a:buChar char="­"/>
              <a:tabLst>
                <a:tab pos="449263" algn="l"/>
              </a:tabLst>
              <a:defRPr>
                <a:solidFill>
                  <a:srgbClr val="0B1A40"/>
                </a:solidFill>
                <a:latin typeface="Arial" pitchFamily="34" charset="0"/>
                <a:cs typeface="Arial" pitchFamily="34" charset="0"/>
              </a:defRPr>
            </a:lvl7pPr>
            <a:lvl8pPr marL="3582988" indent="-228600" eaLnBrk="0" fontAlgn="base" hangingPunct="0">
              <a:lnSpc>
                <a:spcPct val="90000"/>
              </a:lnSpc>
              <a:spcBef>
                <a:spcPct val="20000"/>
              </a:spcBef>
              <a:spcAft>
                <a:spcPct val="20000"/>
              </a:spcAft>
              <a:buClr>
                <a:srgbClr val="0B1A40"/>
              </a:buClr>
              <a:buFont typeface="Arial" pitchFamily="34" charset="0"/>
              <a:buChar char="­"/>
              <a:tabLst>
                <a:tab pos="449263" algn="l"/>
              </a:tabLst>
              <a:defRPr>
                <a:solidFill>
                  <a:srgbClr val="0B1A40"/>
                </a:solidFill>
                <a:latin typeface="Arial" pitchFamily="34" charset="0"/>
                <a:cs typeface="Arial" pitchFamily="34" charset="0"/>
              </a:defRPr>
            </a:lvl8pPr>
            <a:lvl9pPr marL="4040188" indent="-228600" eaLnBrk="0" fontAlgn="base" hangingPunct="0">
              <a:lnSpc>
                <a:spcPct val="90000"/>
              </a:lnSpc>
              <a:spcBef>
                <a:spcPct val="20000"/>
              </a:spcBef>
              <a:spcAft>
                <a:spcPct val="20000"/>
              </a:spcAft>
              <a:buClr>
                <a:srgbClr val="0B1A40"/>
              </a:buClr>
              <a:buFont typeface="Arial" pitchFamily="34" charset="0"/>
              <a:buChar char="­"/>
              <a:tabLst>
                <a:tab pos="449263" algn="l"/>
              </a:tabLst>
              <a:defRPr>
                <a:solidFill>
                  <a:srgbClr val="0B1A40"/>
                </a:solidFill>
                <a:latin typeface="Arial" pitchFamily="34" charset="0"/>
                <a:cs typeface="Arial" pitchFamily="34" charset="0"/>
              </a:defRPr>
            </a:lvl9pPr>
          </a:lstStyle>
          <a:p>
            <a:pPr eaLnBrk="1" hangingPunct="1">
              <a:lnSpc>
                <a:spcPct val="100000"/>
              </a:lnSpc>
              <a:spcBef>
                <a:spcPct val="50000"/>
              </a:spcBef>
              <a:spcAft>
                <a:spcPct val="0"/>
              </a:spcAft>
              <a:buClr>
                <a:srgbClr val="004171"/>
              </a:buClr>
              <a:buFontTx/>
              <a:buChar char="•"/>
              <a:defRPr/>
            </a:pPr>
            <a:r>
              <a:rPr lang="de-DE" altLang="en-US" sz="1800" dirty="0" smtClean="0">
                <a:solidFill>
                  <a:schemeClr val="tx1"/>
                </a:solidFill>
              </a:rPr>
              <a:t>	Personensteuer/Ertragsteuer</a:t>
            </a:r>
          </a:p>
          <a:p>
            <a:pPr eaLnBrk="1" hangingPunct="1">
              <a:lnSpc>
                <a:spcPct val="100000"/>
              </a:lnSpc>
              <a:spcBef>
                <a:spcPct val="50000"/>
              </a:spcBef>
              <a:spcAft>
                <a:spcPct val="0"/>
              </a:spcAft>
              <a:buClr>
                <a:srgbClr val="004171"/>
              </a:buClr>
              <a:buFontTx/>
              <a:buChar char="•"/>
              <a:defRPr/>
            </a:pPr>
            <a:r>
              <a:rPr lang="de-DE" altLang="en-US" sz="1800" dirty="0" smtClean="0">
                <a:solidFill>
                  <a:schemeClr val="tx1"/>
                </a:solidFill>
              </a:rPr>
              <a:t>	Einkommensteuer der natürlichen Person</a:t>
            </a:r>
          </a:p>
          <a:p>
            <a:pPr lvl="1" eaLnBrk="1" hangingPunct="1">
              <a:lnSpc>
                <a:spcPct val="100000"/>
              </a:lnSpc>
              <a:spcBef>
                <a:spcPct val="50000"/>
              </a:spcBef>
              <a:spcAft>
                <a:spcPct val="0"/>
              </a:spcAft>
              <a:buClr>
                <a:srgbClr val="004171"/>
              </a:buClr>
              <a:buFontTx/>
              <a:buChar char="•"/>
              <a:defRPr/>
            </a:pPr>
            <a:r>
              <a:rPr lang="de-DE" altLang="en-US" dirty="0" smtClean="0">
                <a:solidFill>
                  <a:schemeClr val="tx1"/>
                </a:solidFill>
              </a:rPr>
              <a:t> Körperschaftsteuer ist „ESt der juristischen Person“</a:t>
            </a:r>
          </a:p>
          <a:p>
            <a:pPr lvl="1" eaLnBrk="1" hangingPunct="1">
              <a:lnSpc>
                <a:spcPct val="100000"/>
              </a:lnSpc>
              <a:spcBef>
                <a:spcPct val="50000"/>
              </a:spcBef>
              <a:spcAft>
                <a:spcPct val="0"/>
              </a:spcAft>
              <a:buClr>
                <a:srgbClr val="004171"/>
              </a:buClr>
              <a:buFontTx/>
              <a:buChar char="•"/>
              <a:defRPr/>
            </a:pPr>
            <a:r>
              <a:rPr lang="de-DE" altLang="en-US" dirty="0" smtClean="0">
                <a:solidFill>
                  <a:schemeClr val="tx1"/>
                </a:solidFill>
              </a:rPr>
              <a:t> Personengesellschaften unterliegen weder ESt noch KSt</a:t>
            </a:r>
            <a:br>
              <a:rPr lang="de-DE" altLang="en-US" dirty="0" smtClean="0">
                <a:solidFill>
                  <a:schemeClr val="tx1"/>
                </a:solidFill>
              </a:rPr>
            </a:br>
            <a:r>
              <a:rPr lang="de-DE" altLang="en-US" dirty="0" smtClean="0">
                <a:solidFill>
                  <a:schemeClr val="tx1"/>
                </a:solidFill>
              </a:rPr>
              <a:t>    	(Gesellschafter unterliegen der ESt oder KSt, Gesellschaft</a:t>
            </a:r>
            <a:br>
              <a:rPr lang="de-DE" altLang="en-US" dirty="0" smtClean="0">
                <a:solidFill>
                  <a:schemeClr val="tx1"/>
                </a:solidFill>
              </a:rPr>
            </a:br>
            <a:r>
              <a:rPr lang="de-DE" altLang="en-US" dirty="0" smtClean="0">
                <a:solidFill>
                  <a:schemeClr val="tx1"/>
                </a:solidFill>
              </a:rPr>
              <a:t>    	selbst höchstens der GewSt): Transparenzprinzip</a:t>
            </a:r>
          </a:p>
          <a:p>
            <a:pPr eaLnBrk="1" hangingPunct="1">
              <a:lnSpc>
                <a:spcPct val="100000"/>
              </a:lnSpc>
              <a:spcBef>
                <a:spcPct val="50000"/>
              </a:spcBef>
              <a:spcAft>
                <a:spcPct val="0"/>
              </a:spcAft>
              <a:buClr>
                <a:srgbClr val="004171"/>
              </a:buClr>
              <a:buFontTx/>
              <a:buChar char="•"/>
              <a:defRPr/>
            </a:pPr>
            <a:r>
              <a:rPr lang="de-DE" altLang="en-US" sz="1800" dirty="0" smtClean="0">
                <a:solidFill>
                  <a:schemeClr val="tx1"/>
                </a:solidFill>
              </a:rPr>
              <a:t>  	</a:t>
            </a:r>
            <a:r>
              <a:rPr lang="de-DE" altLang="en-US" sz="1800" dirty="0" err="1" smtClean="0">
                <a:solidFill>
                  <a:schemeClr val="tx1"/>
                </a:solidFill>
              </a:rPr>
              <a:t>SolZ</a:t>
            </a:r>
            <a:r>
              <a:rPr lang="de-DE" altLang="en-US" sz="1800" dirty="0" smtClean="0">
                <a:solidFill>
                  <a:schemeClr val="tx1"/>
                </a:solidFill>
              </a:rPr>
              <a:t> und </a:t>
            </a:r>
            <a:r>
              <a:rPr lang="de-DE" altLang="en-US" sz="1800" dirty="0" err="1" smtClean="0">
                <a:solidFill>
                  <a:schemeClr val="tx1"/>
                </a:solidFill>
              </a:rPr>
              <a:t>KiSt</a:t>
            </a:r>
            <a:r>
              <a:rPr lang="de-DE" altLang="en-US" sz="1800" dirty="0" smtClean="0">
                <a:solidFill>
                  <a:schemeClr val="tx1"/>
                </a:solidFill>
              </a:rPr>
              <a:t> knüpfen an ESt an („Zuschlagsteuern“)</a:t>
            </a:r>
          </a:p>
          <a:p>
            <a:pPr eaLnBrk="1" hangingPunct="1">
              <a:lnSpc>
                <a:spcPct val="100000"/>
              </a:lnSpc>
              <a:spcBef>
                <a:spcPct val="50000"/>
              </a:spcBef>
              <a:spcAft>
                <a:spcPct val="0"/>
              </a:spcAft>
              <a:buClr>
                <a:srgbClr val="004171"/>
              </a:buClr>
              <a:buFontTx/>
              <a:buChar char="•"/>
              <a:defRPr/>
            </a:pPr>
            <a:r>
              <a:rPr lang="de-DE" altLang="en-US" sz="2000" dirty="0" smtClean="0">
                <a:solidFill>
                  <a:schemeClr val="tx1"/>
                </a:solidFill>
              </a:rPr>
              <a:t>	Besteuerung nach Maßgabe der wirtschaftlichen  Leistungsfähigkeit</a:t>
            </a:r>
          </a:p>
          <a:p>
            <a:pPr eaLnBrk="1" hangingPunct="1">
              <a:lnSpc>
                <a:spcPct val="100000"/>
              </a:lnSpc>
              <a:spcBef>
                <a:spcPct val="50000"/>
              </a:spcBef>
              <a:spcAft>
                <a:spcPct val="0"/>
              </a:spcAft>
              <a:buClrTx/>
              <a:defRPr/>
            </a:pPr>
            <a:endParaRPr lang="de-DE"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lIns="91440" tIns="45720" rIns="91440" bIns="45720" anchor="ctr"/>
          <a:lstStyle/>
          <a:p>
            <a:pPr eaLnBrk="1" hangingPunct="1"/>
            <a:r>
              <a:rPr lang="de-DE" altLang="en-US" smtClean="0"/>
              <a:t>Persönliche Steuerpflicht § 1 EStG	</a:t>
            </a:r>
            <a:endParaRPr lang="de-DE" altLang="en-US" smtClean="0">
              <a:solidFill>
                <a:srgbClr val="A10724"/>
              </a:solidFill>
            </a:endParaRPr>
          </a:p>
        </p:txBody>
      </p:sp>
      <p:sp>
        <p:nvSpPr>
          <p:cNvPr id="3993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2E777D5-989D-4909-8D51-1AD800D91492}" type="slidenum">
              <a:rPr lang="en-GB" altLang="en-US" sz="1000" smtClean="0">
                <a:solidFill>
                  <a:srgbClr val="0B1A40"/>
                </a:solidFill>
              </a:rPr>
              <a:pPr eaLnBrk="1" hangingPunct="1">
                <a:spcBef>
                  <a:spcPct val="0"/>
                </a:spcBef>
              </a:pPr>
              <a:t>18</a:t>
            </a:fld>
            <a:endParaRPr lang="en-GB" altLang="en-US" sz="1000" smtClean="0">
              <a:solidFill>
                <a:srgbClr val="0B1A40"/>
              </a:solidFill>
            </a:endParaRPr>
          </a:p>
        </p:txBody>
      </p:sp>
      <p:sp>
        <p:nvSpPr>
          <p:cNvPr id="39940" name="Text Box 3"/>
          <p:cNvSpPr txBox="1">
            <a:spLocks noChangeArrowheads="1"/>
          </p:cNvSpPr>
          <p:nvPr/>
        </p:nvSpPr>
        <p:spPr bwMode="auto">
          <a:xfrm>
            <a:off x="457200" y="1219200"/>
            <a:ext cx="2286000" cy="969963"/>
          </a:xfrm>
          <a:prstGeom prst="rect">
            <a:avLst/>
          </a:prstGeom>
          <a:solidFill>
            <a:schemeClr val="tx1"/>
          </a:solidFill>
          <a:ln w="9525">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000">
                <a:solidFill>
                  <a:schemeClr val="bg1"/>
                </a:solidFill>
              </a:rPr>
              <a:t>Unbeschränkte</a:t>
            </a:r>
            <a:br>
              <a:rPr lang="de-DE" altLang="en-US" sz="2000">
                <a:solidFill>
                  <a:schemeClr val="bg1"/>
                </a:solidFill>
              </a:rPr>
            </a:br>
            <a:r>
              <a:rPr lang="de-DE" altLang="en-US" sz="2000">
                <a:solidFill>
                  <a:schemeClr val="bg1"/>
                </a:solidFill>
              </a:rPr>
              <a:t>Steuerpflicht</a:t>
            </a:r>
            <a:br>
              <a:rPr lang="de-DE" altLang="en-US" sz="2000">
                <a:solidFill>
                  <a:schemeClr val="bg1"/>
                </a:solidFill>
              </a:rPr>
            </a:br>
            <a:r>
              <a:rPr lang="de-DE" altLang="en-US" sz="2000">
                <a:solidFill>
                  <a:schemeClr val="bg1"/>
                </a:solidFill>
              </a:rPr>
              <a:t>§ 1 Abs. 1 EStG</a:t>
            </a:r>
          </a:p>
        </p:txBody>
      </p:sp>
      <p:sp>
        <p:nvSpPr>
          <p:cNvPr id="39941" name="Text Box 4"/>
          <p:cNvSpPr txBox="1">
            <a:spLocks noChangeArrowheads="1"/>
          </p:cNvSpPr>
          <p:nvPr/>
        </p:nvSpPr>
        <p:spPr bwMode="auto">
          <a:xfrm>
            <a:off x="3124200" y="1219200"/>
            <a:ext cx="2667000" cy="969963"/>
          </a:xfrm>
          <a:prstGeom prst="rect">
            <a:avLst/>
          </a:prstGeom>
          <a:solidFill>
            <a:schemeClr val="tx1"/>
          </a:solidFill>
          <a:ln w="9525">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000">
                <a:solidFill>
                  <a:schemeClr val="bg1"/>
                </a:solidFill>
              </a:rPr>
              <a:t>Fiktive unbeschränkte</a:t>
            </a:r>
            <a:br>
              <a:rPr lang="de-DE" altLang="en-US" sz="2000">
                <a:solidFill>
                  <a:schemeClr val="bg1"/>
                </a:solidFill>
              </a:rPr>
            </a:br>
            <a:r>
              <a:rPr lang="de-DE" altLang="en-US" sz="2000">
                <a:solidFill>
                  <a:schemeClr val="bg1"/>
                </a:solidFill>
              </a:rPr>
              <a:t>Steuerpflicht</a:t>
            </a:r>
            <a:br>
              <a:rPr lang="de-DE" altLang="en-US" sz="2000">
                <a:solidFill>
                  <a:schemeClr val="bg1"/>
                </a:solidFill>
              </a:rPr>
            </a:br>
            <a:r>
              <a:rPr lang="de-DE" altLang="en-US" sz="2000">
                <a:solidFill>
                  <a:schemeClr val="bg1"/>
                </a:solidFill>
              </a:rPr>
              <a:t>§ 1 Abs. 3 EStG</a:t>
            </a:r>
          </a:p>
        </p:txBody>
      </p:sp>
      <p:sp>
        <p:nvSpPr>
          <p:cNvPr id="39942" name="Text Box 5"/>
          <p:cNvSpPr txBox="1">
            <a:spLocks noChangeArrowheads="1"/>
          </p:cNvSpPr>
          <p:nvPr/>
        </p:nvSpPr>
        <p:spPr bwMode="auto">
          <a:xfrm>
            <a:off x="6248400" y="1219200"/>
            <a:ext cx="2232025" cy="969963"/>
          </a:xfrm>
          <a:prstGeom prst="rect">
            <a:avLst/>
          </a:prstGeom>
          <a:solidFill>
            <a:schemeClr val="tx1"/>
          </a:solidFill>
          <a:ln w="9525">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000">
                <a:solidFill>
                  <a:schemeClr val="bg1"/>
                </a:solidFill>
              </a:rPr>
              <a:t>Beschränkte</a:t>
            </a:r>
            <a:br>
              <a:rPr lang="de-DE" altLang="en-US" sz="2000">
                <a:solidFill>
                  <a:schemeClr val="bg1"/>
                </a:solidFill>
              </a:rPr>
            </a:br>
            <a:r>
              <a:rPr lang="de-DE" altLang="en-US" sz="2000">
                <a:solidFill>
                  <a:schemeClr val="bg1"/>
                </a:solidFill>
              </a:rPr>
              <a:t>Steuerpflicht</a:t>
            </a:r>
            <a:br>
              <a:rPr lang="de-DE" altLang="en-US" sz="2000">
                <a:solidFill>
                  <a:schemeClr val="bg1"/>
                </a:solidFill>
              </a:rPr>
            </a:br>
            <a:r>
              <a:rPr lang="de-DE" altLang="en-US" sz="2000">
                <a:solidFill>
                  <a:schemeClr val="bg1"/>
                </a:solidFill>
              </a:rPr>
              <a:t>§ 1 Abs. 4 EStG</a:t>
            </a:r>
          </a:p>
        </p:txBody>
      </p:sp>
      <p:sp>
        <p:nvSpPr>
          <p:cNvPr id="39943" name="Text Box 6"/>
          <p:cNvSpPr txBox="1">
            <a:spLocks noChangeArrowheads="1"/>
          </p:cNvSpPr>
          <p:nvPr/>
        </p:nvSpPr>
        <p:spPr bwMode="auto">
          <a:xfrm>
            <a:off x="457200" y="2514600"/>
            <a:ext cx="2286000" cy="1879600"/>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600">
                <a:solidFill>
                  <a:schemeClr val="tx1"/>
                </a:solidFill>
              </a:rPr>
              <a:t>Natürliche Person</a:t>
            </a:r>
          </a:p>
          <a:p>
            <a:pPr eaLnBrk="1" hangingPunct="1">
              <a:spcBef>
                <a:spcPct val="50000"/>
              </a:spcBef>
            </a:pPr>
            <a:r>
              <a:rPr lang="de-DE" altLang="en-US" sz="1600">
                <a:solidFill>
                  <a:schemeClr val="tx1"/>
                </a:solidFill>
              </a:rPr>
              <a:t>Im Inland entweder </a:t>
            </a:r>
            <a:r>
              <a:rPr lang="de-DE" altLang="en-US" sz="1600" u="sng">
                <a:solidFill>
                  <a:schemeClr val="tx1"/>
                </a:solidFill>
              </a:rPr>
              <a:t>einen</a:t>
            </a:r>
            <a:r>
              <a:rPr lang="de-DE" altLang="en-US" sz="1600">
                <a:solidFill>
                  <a:schemeClr val="tx1"/>
                </a:solidFill>
              </a:rPr>
              <a:t> Wohnsitz</a:t>
            </a:r>
            <a:br>
              <a:rPr lang="de-DE" altLang="en-US" sz="1600">
                <a:solidFill>
                  <a:schemeClr val="tx1"/>
                </a:solidFill>
              </a:rPr>
            </a:br>
            <a:r>
              <a:rPr lang="de-DE" altLang="en-US" sz="1600">
                <a:solidFill>
                  <a:schemeClr val="tx1"/>
                </a:solidFill>
              </a:rPr>
              <a:t>(§ 8 AO) oder ihren gewöhnlichen Aufenthalt</a:t>
            </a:r>
            <a:br>
              <a:rPr lang="de-DE" altLang="en-US" sz="1600">
                <a:solidFill>
                  <a:schemeClr val="tx1"/>
                </a:solidFill>
              </a:rPr>
            </a:br>
            <a:r>
              <a:rPr lang="de-DE" altLang="en-US" sz="1600">
                <a:solidFill>
                  <a:schemeClr val="tx1"/>
                </a:solidFill>
              </a:rPr>
              <a:t>(§ 9 AO)</a:t>
            </a:r>
          </a:p>
        </p:txBody>
      </p:sp>
      <p:sp>
        <p:nvSpPr>
          <p:cNvPr id="39944" name="Text Box 7"/>
          <p:cNvSpPr txBox="1">
            <a:spLocks noChangeArrowheads="1"/>
          </p:cNvSpPr>
          <p:nvPr/>
        </p:nvSpPr>
        <p:spPr bwMode="auto">
          <a:xfrm>
            <a:off x="3124200" y="2514600"/>
            <a:ext cx="2667000" cy="2656112"/>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r>
              <a:rPr lang="de-DE" altLang="en-US" sz="1600" dirty="0">
                <a:solidFill>
                  <a:schemeClr val="tx1"/>
                </a:solidFill>
              </a:rPr>
              <a:t>Grenzpendler-Regelung</a:t>
            </a:r>
          </a:p>
          <a:p>
            <a:pPr eaLnBrk="1" hangingPunct="1"/>
            <a:r>
              <a:rPr lang="de-DE" altLang="en-US" sz="1600" dirty="0">
                <a:solidFill>
                  <a:schemeClr val="tx1"/>
                </a:solidFill>
              </a:rPr>
              <a:t>Natürliche Person auf Antrag</a:t>
            </a:r>
          </a:p>
          <a:p>
            <a:pPr eaLnBrk="1" hangingPunct="1"/>
            <a:r>
              <a:rPr lang="de-DE" altLang="en-US" sz="1600" dirty="0">
                <a:solidFill>
                  <a:schemeClr val="tx1"/>
                </a:solidFill>
              </a:rPr>
              <a:t>Mind. 90% der Einkünfte unterliegen der dt. ESt oder die nicht der dt. ESt unterliegenden Einkünfte übersteigen nicht </a:t>
            </a:r>
            <a:r>
              <a:rPr lang="de-DE" altLang="en-US" sz="1600" dirty="0" smtClean="0">
                <a:solidFill>
                  <a:schemeClr val="tx1"/>
                </a:solidFill>
              </a:rPr>
              <a:t>Grundfreibetrag  </a:t>
            </a:r>
            <a:endParaRPr lang="de-DE" altLang="en-US" sz="1600" dirty="0">
              <a:solidFill>
                <a:schemeClr val="tx1"/>
              </a:solidFill>
            </a:endParaRPr>
          </a:p>
          <a:p>
            <a:pPr eaLnBrk="1" hangingPunct="1"/>
            <a:r>
              <a:rPr lang="de-DE" altLang="en-US" sz="1600" dirty="0">
                <a:solidFill>
                  <a:schemeClr val="tx1"/>
                </a:solidFill>
              </a:rPr>
              <a:t>§ 1a EStG beachten!</a:t>
            </a:r>
          </a:p>
        </p:txBody>
      </p:sp>
      <p:sp>
        <p:nvSpPr>
          <p:cNvPr id="39945" name="Text Box 8"/>
          <p:cNvSpPr txBox="1">
            <a:spLocks noChangeArrowheads="1"/>
          </p:cNvSpPr>
          <p:nvPr/>
        </p:nvSpPr>
        <p:spPr bwMode="auto">
          <a:xfrm>
            <a:off x="6248400" y="2514600"/>
            <a:ext cx="2247900" cy="2001838"/>
          </a:xfrm>
          <a:prstGeom prst="rect">
            <a:avLst/>
          </a:prstGeom>
          <a:solidFill>
            <a:srgbClr val="C0C0C0">
              <a:alpha val="5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600">
                <a:solidFill>
                  <a:schemeClr val="tx1"/>
                </a:solidFill>
              </a:rPr>
              <a:t>Natürliche Person</a:t>
            </a:r>
          </a:p>
          <a:p>
            <a:pPr eaLnBrk="1" hangingPunct="1">
              <a:spcBef>
                <a:spcPct val="50000"/>
              </a:spcBef>
            </a:pPr>
            <a:r>
              <a:rPr lang="de-DE" altLang="en-US" sz="1600">
                <a:solidFill>
                  <a:schemeClr val="tx1"/>
                </a:solidFill>
              </a:rPr>
              <a:t>Im Inland weder Wohnsitz noch gewöhnlichen Aufenthalt</a:t>
            </a:r>
          </a:p>
          <a:p>
            <a:pPr eaLnBrk="1" hangingPunct="1">
              <a:spcBef>
                <a:spcPct val="50000"/>
              </a:spcBef>
            </a:pPr>
            <a:r>
              <a:rPr lang="de-DE" altLang="en-US" sz="1600">
                <a:solidFill>
                  <a:schemeClr val="tx1"/>
                </a:solidFill>
              </a:rPr>
              <a:t>Inländische Einkünfte nach § 49 EStG</a:t>
            </a:r>
          </a:p>
        </p:txBody>
      </p:sp>
      <p:sp>
        <p:nvSpPr>
          <p:cNvPr id="39946" name="Text Box 9"/>
          <p:cNvSpPr txBox="1">
            <a:spLocks noChangeArrowheads="1"/>
          </p:cNvSpPr>
          <p:nvPr/>
        </p:nvSpPr>
        <p:spPr bwMode="auto">
          <a:xfrm>
            <a:off x="457200" y="5562600"/>
            <a:ext cx="2971800" cy="360363"/>
          </a:xfrm>
          <a:prstGeom prst="rect">
            <a:avLst/>
          </a:prstGeom>
          <a:solidFill>
            <a:schemeClr val="tx1"/>
          </a:solidFill>
          <a:ln w="9525">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000">
                <a:solidFill>
                  <a:schemeClr val="bg1"/>
                </a:solidFill>
              </a:rPr>
              <a:t>Welteinkommensprinzip</a:t>
            </a:r>
          </a:p>
        </p:txBody>
      </p:sp>
      <p:sp>
        <p:nvSpPr>
          <p:cNvPr id="39947" name="Text Box 10"/>
          <p:cNvSpPr txBox="1">
            <a:spLocks noChangeArrowheads="1"/>
          </p:cNvSpPr>
          <p:nvPr/>
        </p:nvSpPr>
        <p:spPr bwMode="auto">
          <a:xfrm>
            <a:off x="5562600" y="5562600"/>
            <a:ext cx="2971800" cy="360363"/>
          </a:xfrm>
          <a:prstGeom prst="rect">
            <a:avLst/>
          </a:prstGeom>
          <a:solidFill>
            <a:schemeClr val="tx1"/>
          </a:solidFill>
          <a:ln w="9525">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000">
                <a:solidFill>
                  <a:schemeClr val="bg1"/>
                </a:solidFill>
              </a:rPr>
              <a:t>Territorialitätsprinzip</a:t>
            </a:r>
          </a:p>
        </p:txBody>
      </p:sp>
      <p:sp>
        <p:nvSpPr>
          <p:cNvPr id="39948" name="Line 11"/>
          <p:cNvSpPr>
            <a:spLocks noChangeShapeType="1"/>
          </p:cNvSpPr>
          <p:nvPr/>
        </p:nvSpPr>
        <p:spPr bwMode="auto">
          <a:xfrm>
            <a:off x="1600200" y="4724400"/>
            <a:ext cx="0" cy="685800"/>
          </a:xfrm>
          <a:prstGeom prst="line">
            <a:avLst/>
          </a:prstGeom>
          <a:noFill/>
          <a:ln w="76200">
            <a:solidFill>
              <a:schemeClr val="tx1"/>
            </a:solidFill>
            <a:round/>
            <a:headEnd/>
            <a:tailEnd type="triangle" w="lg" len="sm"/>
          </a:ln>
          <a:extLst>
            <a:ext uri="{909E8E84-426E-40DD-AFC4-6F175D3DCCD1}">
              <a14:hiddenFill xmlns:a14="http://schemas.microsoft.com/office/drawing/2010/main">
                <a:noFill/>
              </a14:hiddenFill>
            </a:ext>
          </a:extLst>
        </p:spPr>
        <p:txBody>
          <a:bodyPr bIns="0"/>
          <a:lstStyle/>
          <a:p>
            <a:endParaRPr lang="de-DE"/>
          </a:p>
        </p:txBody>
      </p:sp>
      <p:sp>
        <p:nvSpPr>
          <p:cNvPr id="39949" name="Line 12"/>
          <p:cNvSpPr>
            <a:spLocks noChangeShapeType="1"/>
          </p:cNvSpPr>
          <p:nvPr/>
        </p:nvSpPr>
        <p:spPr bwMode="auto">
          <a:xfrm>
            <a:off x="7391400" y="5181600"/>
            <a:ext cx="0" cy="304800"/>
          </a:xfrm>
          <a:prstGeom prst="line">
            <a:avLst/>
          </a:prstGeom>
          <a:noFill/>
          <a:ln w="76200">
            <a:solidFill>
              <a:schemeClr val="tx1"/>
            </a:solidFill>
            <a:round/>
            <a:headEnd/>
            <a:tailEnd type="triangle" w="lg" len="sm"/>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title"/>
          </p:nvPr>
        </p:nvSpPr>
        <p:spPr/>
        <p:txBody>
          <a:bodyPr lIns="91440" tIns="45720" rIns="91440" bIns="45720" anchor="ctr"/>
          <a:lstStyle/>
          <a:p>
            <a:pPr eaLnBrk="1" hangingPunct="1"/>
            <a:r>
              <a:rPr lang="de-DE" altLang="en-US" smtClean="0"/>
              <a:t>Gesamtübersicht</a:t>
            </a:r>
          </a:p>
        </p:txBody>
      </p:sp>
      <p:sp>
        <p:nvSpPr>
          <p:cNvPr id="22531" name="Content Placeholder 2"/>
          <p:cNvSpPr>
            <a:spLocks noGrp="1"/>
          </p:cNvSpPr>
          <p:nvPr>
            <p:ph idx="1"/>
          </p:nvPr>
        </p:nvSpPr>
        <p:spPr>
          <a:xfrm>
            <a:off x="358775" y="1062038"/>
            <a:ext cx="8367713" cy="5175250"/>
          </a:xfrm>
        </p:spPr>
        <p:txBody>
          <a:bodyPr/>
          <a:lstStyle/>
          <a:p>
            <a:pPr eaLnBrk="1" hangingPunct="1">
              <a:buFontTx/>
              <a:buChar char="•"/>
            </a:pPr>
            <a:r>
              <a:rPr lang="de-DE" altLang="en-US" dirty="0" smtClean="0">
                <a:solidFill>
                  <a:srgbClr val="002D5B"/>
                </a:solidFill>
              </a:rPr>
              <a:t> </a:t>
            </a:r>
            <a:r>
              <a:rPr lang="de-DE" altLang="en-US" sz="2000" b="0" dirty="0" smtClean="0">
                <a:solidFill>
                  <a:srgbClr val="002D5B"/>
                </a:solidFill>
              </a:rPr>
              <a:t>Einführung in das Steuerrecht</a:t>
            </a:r>
          </a:p>
          <a:p>
            <a:pPr eaLnBrk="1" hangingPunct="1">
              <a:buFontTx/>
              <a:buChar char="•"/>
            </a:pPr>
            <a:r>
              <a:rPr lang="de-DE" altLang="en-US" sz="2000" b="0" dirty="0" smtClean="0">
                <a:solidFill>
                  <a:srgbClr val="002D5B"/>
                </a:solidFill>
              </a:rPr>
              <a:t> Einkommensteuer</a:t>
            </a:r>
          </a:p>
          <a:p>
            <a:pPr eaLnBrk="1" hangingPunct="1">
              <a:buFontTx/>
              <a:buChar char="•"/>
            </a:pPr>
            <a:r>
              <a:rPr lang="de-DE" altLang="en-US" sz="2000" b="0" dirty="0" smtClean="0">
                <a:solidFill>
                  <a:srgbClr val="002D5B"/>
                </a:solidFill>
              </a:rPr>
              <a:t> Verfahrensrecht – AO/FGO</a:t>
            </a:r>
          </a:p>
          <a:p>
            <a:pPr eaLnBrk="1" hangingPunct="1">
              <a:buFontTx/>
              <a:buChar char="•"/>
            </a:pPr>
            <a:r>
              <a:rPr lang="de-DE" altLang="en-US" sz="2000" b="0" dirty="0" smtClean="0">
                <a:solidFill>
                  <a:srgbClr val="002D5B"/>
                </a:solidFill>
              </a:rPr>
              <a:t> Gewerbesteuer</a:t>
            </a:r>
          </a:p>
          <a:p>
            <a:pPr eaLnBrk="1" hangingPunct="1">
              <a:buFontTx/>
              <a:buChar char="•"/>
            </a:pPr>
            <a:r>
              <a:rPr lang="de-DE" altLang="en-US" sz="2000" b="0" dirty="0" smtClean="0">
                <a:solidFill>
                  <a:srgbClr val="002D5B"/>
                </a:solidFill>
              </a:rPr>
              <a:t> Körperschaftsteuer</a:t>
            </a:r>
          </a:p>
          <a:p>
            <a:pPr eaLnBrk="1" hangingPunct="1">
              <a:buFontTx/>
              <a:buChar char="•"/>
            </a:pPr>
            <a:r>
              <a:rPr lang="de-DE" altLang="en-US" sz="2000" b="0" dirty="0" smtClean="0">
                <a:solidFill>
                  <a:srgbClr val="002D5B"/>
                </a:solidFill>
              </a:rPr>
              <a:t> Umsatzsteuer</a:t>
            </a:r>
          </a:p>
          <a:p>
            <a:pPr eaLnBrk="1" hangingPunct="1">
              <a:buFontTx/>
              <a:buChar char="•"/>
            </a:pPr>
            <a:r>
              <a:rPr lang="de-DE" altLang="en-US" sz="2000" b="0" dirty="0" smtClean="0">
                <a:solidFill>
                  <a:srgbClr val="002D5B"/>
                </a:solidFill>
              </a:rPr>
              <a:t> Rechtsformwahl</a:t>
            </a:r>
          </a:p>
          <a:p>
            <a:pPr eaLnBrk="1" hangingPunct="1">
              <a:buFontTx/>
              <a:buChar char="•"/>
            </a:pPr>
            <a:r>
              <a:rPr lang="de-DE" altLang="en-US" sz="2000" b="0" dirty="0" smtClean="0">
                <a:solidFill>
                  <a:srgbClr val="002D5B"/>
                </a:solidFill>
              </a:rPr>
              <a:t> Bilanzsteuerrecht </a:t>
            </a:r>
          </a:p>
          <a:p>
            <a:pPr eaLnBrk="1" hangingPunct="1"/>
            <a:endParaRPr lang="de-DE" altLang="de-DE" dirty="0" smtClean="0"/>
          </a:p>
        </p:txBody>
      </p:sp>
      <p:sp>
        <p:nvSpPr>
          <p:cNvPr id="2253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2EF624D-AB5C-4830-A4A8-E6F71924DAF5}" type="slidenum">
              <a:rPr lang="en-GB" altLang="en-US" sz="1000" smtClean="0">
                <a:solidFill>
                  <a:srgbClr val="0B1A40"/>
                </a:solidFill>
              </a:rPr>
              <a:pPr eaLnBrk="1" hangingPunct="1">
                <a:spcBef>
                  <a:spcPct val="0"/>
                </a:spcBef>
              </a:pPr>
              <a:t>1</a:t>
            </a:fld>
            <a:endParaRPr lang="en-GB" altLang="en-US" sz="1000" smtClean="0">
              <a:solidFill>
                <a:srgbClr val="0B1A40"/>
              </a:solidFill>
            </a:endParaRPr>
          </a:p>
        </p:txBody>
      </p:sp>
      <p:sp>
        <p:nvSpPr>
          <p:cNvPr id="22533" name="Rectangle 4"/>
          <p:cNvSpPr>
            <a:spLocks/>
          </p:cNvSpPr>
          <p:nvPr/>
        </p:nvSpPr>
        <p:spPr bwMode="auto">
          <a:xfrm>
            <a:off x="304800" y="5492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altLang="en-US" smtClean="0"/>
              <a:t>Unbeschr. Steuerpflicht (§ 1 Abs. 1 EStG)</a:t>
            </a:r>
          </a:p>
        </p:txBody>
      </p:sp>
      <p:sp>
        <p:nvSpPr>
          <p:cNvPr id="25604" name="Rectangle 3"/>
          <p:cNvSpPr>
            <a:spLocks noGrp="1" noChangeArrowheads="1"/>
          </p:cNvSpPr>
          <p:nvPr>
            <p:ph idx="1"/>
          </p:nvPr>
        </p:nvSpPr>
        <p:spPr>
          <a:xfrm>
            <a:off x="358775" y="1062038"/>
            <a:ext cx="8367713" cy="5175250"/>
          </a:xfrm>
        </p:spPr>
        <p:txBody>
          <a:bodyPr/>
          <a:lstStyle/>
          <a:p>
            <a:pPr eaLnBrk="1" hangingPunct="1">
              <a:tabLst>
                <a:tab pos="449263" algn="l"/>
              </a:tabLst>
              <a:defRPr/>
            </a:pPr>
            <a:r>
              <a:rPr lang="de-DE" altLang="en-US" sz="1800" dirty="0" smtClean="0">
                <a:solidFill>
                  <a:srgbClr val="0B1A40"/>
                </a:solidFill>
              </a:rPr>
              <a:t>Subjekt der unbeschränkten Steuerpflicht ist jede </a:t>
            </a:r>
            <a:r>
              <a:rPr lang="de-DE" altLang="en-US" sz="1800" dirty="0" smtClean="0">
                <a:solidFill>
                  <a:schemeClr val="accent3"/>
                </a:solidFill>
              </a:rPr>
              <a:t>natürliche Person,</a:t>
            </a:r>
            <a:r>
              <a:rPr lang="de-DE" altLang="en-US" sz="1800" dirty="0" smtClean="0">
                <a:solidFill>
                  <a:srgbClr val="0B1A40"/>
                </a:solidFill>
              </a:rPr>
              <a:t> die einen </a:t>
            </a:r>
            <a:r>
              <a:rPr lang="de-DE" altLang="en-US" sz="1800" dirty="0" smtClean="0">
                <a:solidFill>
                  <a:schemeClr val="accent3"/>
                </a:solidFill>
              </a:rPr>
              <a:t>Wohnsitz (§ 8 AO)</a:t>
            </a:r>
            <a:r>
              <a:rPr lang="de-DE" altLang="en-US" sz="1800" dirty="0" smtClean="0">
                <a:solidFill>
                  <a:srgbClr val="0B1A40"/>
                </a:solidFill>
              </a:rPr>
              <a:t> oder ihren </a:t>
            </a:r>
            <a:r>
              <a:rPr lang="de-DE" altLang="en-US" sz="1800" dirty="0" smtClean="0">
                <a:solidFill>
                  <a:schemeClr val="accent3"/>
                </a:solidFill>
              </a:rPr>
              <a:t>gewöhnlichen Aufenthalt (§ 9 AO)</a:t>
            </a:r>
            <a:r>
              <a:rPr lang="de-DE" altLang="en-US" sz="1800" dirty="0" smtClean="0">
                <a:solidFill>
                  <a:srgbClr val="0B1A40"/>
                </a:solidFill>
              </a:rPr>
              <a:t> im </a:t>
            </a:r>
            <a:r>
              <a:rPr lang="de-DE" altLang="en-US" sz="1800" dirty="0" smtClean="0">
                <a:solidFill>
                  <a:schemeClr val="accent3"/>
                </a:solidFill>
              </a:rPr>
              <a:t>Inland</a:t>
            </a:r>
            <a:r>
              <a:rPr lang="de-DE" altLang="en-US" sz="1800" dirty="0" smtClean="0">
                <a:solidFill>
                  <a:srgbClr val="0B1A40"/>
                </a:solidFill>
              </a:rPr>
              <a:t> hat.</a:t>
            </a:r>
          </a:p>
          <a:p>
            <a:pPr lvl="1" eaLnBrk="1" hangingPunct="1">
              <a:buClr>
                <a:srgbClr val="004171"/>
              </a:buClr>
              <a:buFontTx/>
              <a:buChar char="•"/>
              <a:tabLst>
                <a:tab pos="449263" algn="l"/>
              </a:tabLst>
              <a:defRPr/>
            </a:pPr>
            <a:r>
              <a:rPr lang="de-DE" altLang="en-US" sz="1800" b="1" dirty="0" smtClean="0"/>
              <a:t>	</a:t>
            </a:r>
            <a:r>
              <a:rPr lang="de-DE" altLang="en-US" sz="1800" b="1" dirty="0" smtClean="0">
                <a:solidFill>
                  <a:srgbClr val="00A5D9"/>
                </a:solidFill>
              </a:rPr>
              <a:t>Inland:</a:t>
            </a:r>
            <a:r>
              <a:rPr lang="de-DE" altLang="en-US" sz="1800" dirty="0" smtClean="0"/>
              <a:t> </a:t>
            </a:r>
            <a:r>
              <a:rPr lang="de-DE" altLang="en-US" sz="1800" dirty="0" smtClean="0">
                <a:solidFill>
                  <a:srgbClr val="002D5B"/>
                </a:solidFill>
              </a:rPr>
              <a:t>Das gesamte Staatsgebiet der BRD (nicht </a:t>
            </a:r>
            <a:r>
              <a:rPr lang="de-DE" altLang="en-US" sz="1800" dirty="0" err="1" smtClean="0">
                <a:solidFill>
                  <a:srgbClr val="002D5B"/>
                </a:solidFill>
              </a:rPr>
              <a:t>iSd</a:t>
            </a:r>
            <a:r>
              <a:rPr lang="de-DE" altLang="en-US" sz="1800" dirty="0" smtClean="0">
                <a:solidFill>
                  <a:srgbClr val="002D5B"/>
                </a:solidFill>
              </a:rPr>
              <a:t> </a:t>
            </a:r>
            <a:r>
              <a:rPr lang="de-DE" altLang="en-US" sz="1800" dirty="0" err="1" smtClean="0">
                <a:solidFill>
                  <a:srgbClr val="002D5B"/>
                </a:solidFill>
              </a:rPr>
              <a:t>USt</a:t>
            </a:r>
            <a:r>
              <a:rPr lang="de-DE" altLang="en-US" sz="1800" dirty="0" smtClean="0">
                <a:solidFill>
                  <a:srgbClr val="002D5B"/>
                </a:solidFill>
              </a:rPr>
              <a:t>!)</a:t>
            </a:r>
            <a:endParaRPr lang="de-DE" altLang="en-US" sz="1800" b="1" dirty="0" smtClean="0">
              <a:solidFill>
                <a:srgbClr val="002D5B"/>
              </a:solidFill>
            </a:endParaRPr>
          </a:p>
          <a:p>
            <a:pPr lvl="1" eaLnBrk="1" hangingPunct="1">
              <a:buClr>
                <a:srgbClr val="004171"/>
              </a:buClr>
              <a:buFontTx/>
              <a:buChar char="•"/>
              <a:tabLst>
                <a:tab pos="449263" algn="l"/>
              </a:tabLst>
              <a:defRPr/>
            </a:pPr>
            <a:r>
              <a:rPr lang="de-DE" altLang="en-US" sz="1800" b="1" dirty="0" smtClean="0"/>
              <a:t>	</a:t>
            </a:r>
            <a:r>
              <a:rPr lang="de-DE" altLang="en-US" sz="1800" b="1" dirty="0">
                <a:solidFill>
                  <a:srgbClr val="00A5D9"/>
                </a:solidFill>
              </a:rPr>
              <a:t>Wohnsitz:</a:t>
            </a:r>
            <a:r>
              <a:rPr lang="de-DE" altLang="en-US" sz="1800" dirty="0" smtClean="0"/>
              <a:t> </a:t>
            </a:r>
            <a:r>
              <a:rPr lang="de-DE" altLang="en-US" sz="1800" dirty="0" smtClean="0">
                <a:solidFill>
                  <a:srgbClr val="002D5B"/>
                </a:solidFill>
              </a:rPr>
              <a:t>Einen Wohnsitz hat jemand dort, wo er eine</a:t>
            </a:r>
            <a:br>
              <a:rPr lang="de-DE" altLang="en-US" sz="1800" dirty="0" smtClean="0">
                <a:solidFill>
                  <a:srgbClr val="002D5B"/>
                </a:solidFill>
              </a:rPr>
            </a:br>
            <a:r>
              <a:rPr lang="de-DE" altLang="en-US" sz="1800" dirty="0" smtClean="0">
                <a:solidFill>
                  <a:srgbClr val="002D5B"/>
                </a:solidFill>
              </a:rPr>
              <a:t>	Wohnung unter Umständen inne hat, die darauf schließen</a:t>
            </a:r>
            <a:br>
              <a:rPr lang="de-DE" altLang="en-US" sz="1800" dirty="0" smtClean="0">
                <a:solidFill>
                  <a:srgbClr val="002D5B"/>
                </a:solidFill>
              </a:rPr>
            </a:br>
            <a:r>
              <a:rPr lang="de-DE" altLang="en-US" sz="1800" dirty="0" smtClean="0">
                <a:solidFill>
                  <a:srgbClr val="002D5B"/>
                </a:solidFill>
              </a:rPr>
              <a:t>	lassen, dass er sie beibehalten und benutzen wird.</a:t>
            </a:r>
          </a:p>
          <a:p>
            <a:pPr marL="906463" lvl="4" eaLnBrk="1" hangingPunct="1">
              <a:buClr>
                <a:srgbClr val="004171"/>
              </a:buClr>
              <a:buFontTx/>
              <a:buChar char="•"/>
              <a:tabLst>
                <a:tab pos="449263" algn="l"/>
              </a:tabLst>
              <a:defRPr/>
            </a:pPr>
            <a:r>
              <a:rPr lang="de-DE" altLang="en-US" sz="1800" dirty="0" smtClean="0"/>
              <a:t>Wohnung ist jeder objektiv zum Wohnen geeignete Raum;</a:t>
            </a:r>
          </a:p>
          <a:p>
            <a:pPr marL="906463" lvl="4" eaLnBrk="1" hangingPunct="1">
              <a:buClr>
                <a:srgbClr val="004171"/>
              </a:buClr>
              <a:buFontTx/>
              <a:buChar char="•"/>
              <a:tabLst>
                <a:tab pos="449263" algn="l"/>
              </a:tabLst>
              <a:defRPr/>
            </a:pPr>
            <a:r>
              <a:rPr lang="de-DE" altLang="en-US" sz="1800" dirty="0" smtClean="0"/>
              <a:t>Eine Wohnung hat inne, wer tatsächlich über sie verfügen kann und sie als Bleibe nicht nur vorübergehend benutzt;</a:t>
            </a:r>
          </a:p>
          <a:p>
            <a:pPr marL="906463" lvl="4" eaLnBrk="1" hangingPunct="1">
              <a:buClr>
                <a:srgbClr val="004171"/>
              </a:buClr>
              <a:buFontTx/>
              <a:buChar char="•"/>
              <a:tabLst>
                <a:tab pos="449263" algn="l"/>
              </a:tabLst>
              <a:defRPr/>
            </a:pPr>
            <a:r>
              <a:rPr lang="de-DE" altLang="en-US" sz="1800" dirty="0" smtClean="0"/>
              <a:t>Maßgeblich sind die objektiven Umstände;</a:t>
            </a:r>
          </a:p>
          <a:p>
            <a:pPr marL="906463" lvl="4" eaLnBrk="1" hangingPunct="1">
              <a:buClr>
                <a:srgbClr val="004171"/>
              </a:buClr>
              <a:buFontTx/>
              <a:buChar char="•"/>
              <a:tabLst>
                <a:tab pos="449263" algn="l"/>
              </a:tabLst>
              <a:defRPr/>
            </a:pPr>
            <a:r>
              <a:rPr lang="de-DE" altLang="en-US" sz="1800" dirty="0" smtClean="0"/>
              <a:t>Polizeiliche Meldung unerheblich, höchstens Indiz.</a:t>
            </a:r>
          </a:p>
        </p:txBody>
      </p:sp>
      <p:sp>
        <p:nvSpPr>
          <p:cNvPr id="40964"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857C698-1CC5-488D-B2AD-64DF9C992879}" type="slidenum">
              <a:rPr lang="en-GB" altLang="en-US" sz="1000" smtClean="0">
                <a:solidFill>
                  <a:srgbClr val="0B1A40"/>
                </a:solidFill>
              </a:rPr>
              <a:pPr eaLnBrk="1" hangingPunct="1">
                <a:spcBef>
                  <a:spcPct val="0"/>
                </a:spcBef>
              </a:pPr>
              <a:t>19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en-US" smtClean="0"/>
              <a:t>Unbeschr. Steuerpflicht (§ 1 Abs. 1 EStG)</a:t>
            </a:r>
          </a:p>
        </p:txBody>
      </p:sp>
      <p:sp>
        <p:nvSpPr>
          <p:cNvPr id="41987" name="Rectangle 3"/>
          <p:cNvSpPr>
            <a:spLocks noGrp="1" noChangeArrowheads="1"/>
          </p:cNvSpPr>
          <p:nvPr>
            <p:ph idx="1"/>
          </p:nvPr>
        </p:nvSpPr>
        <p:spPr>
          <a:xfrm>
            <a:off x="358775" y="1062038"/>
            <a:ext cx="8367713" cy="5175250"/>
          </a:xfrm>
        </p:spPr>
        <p:txBody>
          <a:bodyPr/>
          <a:lstStyle/>
          <a:p>
            <a:pPr marL="288925" lvl="2" indent="-285750" eaLnBrk="1" hangingPunct="1">
              <a:buClr>
                <a:srgbClr val="004171"/>
              </a:buClr>
              <a:buFont typeface="Arial" pitchFamily="34" charset="0"/>
              <a:buChar char="•"/>
              <a:tabLst>
                <a:tab pos="449263" algn="l"/>
              </a:tabLst>
            </a:pPr>
            <a:r>
              <a:rPr lang="de-DE" altLang="en-US" sz="1800" b="1" dirty="0" smtClean="0">
                <a:solidFill>
                  <a:srgbClr val="00A5D9"/>
                </a:solidFill>
              </a:rPr>
              <a:t>Gewöhnlicher Aufenthalt:</a:t>
            </a:r>
            <a:r>
              <a:rPr lang="de-DE" altLang="en-US" sz="1800" dirty="0" smtClean="0">
                <a:solidFill>
                  <a:srgbClr val="00A5D9"/>
                </a:solidFill>
              </a:rPr>
              <a:t> </a:t>
            </a:r>
            <a:r>
              <a:rPr lang="de-DE" altLang="en-US" sz="1800" dirty="0" smtClean="0"/>
              <a:t>Den gewöhnlichen Aufenthalt hat jemand dort, wo er sich unter Umständen aufhält, die erkennen lassen, dass er an diesem Ort nicht nur vorübergehend verweilt.</a:t>
            </a:r>
          </a:p>
          <a:p>
            <a:pPr marL="990600" lvl="3" indent="-447675" eaLnBrk="1" hangingPunct="1">
              <a:buClr>
                <a:srgbClr val="004171"/>
              </a:buClr>
              <a:buFontTx/>
              <a:buChar char="•"/>
              <a:tabLst>
                <a:tab pos="449263" algn="l"/>
              </a:tabLst>
            </a:pPr>
            <a:r>
              <a:rPr lang="de-DE" altLang="en-US" sz="1800" dirty="0" smtClean="0"/>
              <a:t>Vermutung des gewöhnlichen Aufenthalts bei zusammenhängendem Zeitraum von mehr als sechs Monaten (§ 9 S. 2 AO); Ausnahme: Aufenthalte zu Kur-, Erholungs- oder Besuchszwecken;</a:t>
            </a:r>
          </a:p>
          <a:p>
            <a:pPr marL="990600" lvl="3" indent="-447675" eaLnBrk="1" hangingPunct="1">
              <a:buClr>
                <a:srgbClr val="004171"/>
              </a:buClr>
              <a:buFontTx/>
              <a:buChar char="•"/>
              <a:tabLst>
                <a:tab pos="449263" algn="l"/>
              </a:tabLst>
            </a:pPr>
            <a:r>
              <a:rPr lang="de-DE" altLang="en-US" sz="1800" dirty="0" smtClean="0"/>
              <a:t>Kurzfristige Unterbrechungen (</a:t>
            </a:r>
            <a:r>
              <a:rPr lang="de-DE" altLang="en-US" sz="1800" dirty="0" err="1" smtClean="0"/>
              <a:t>zB</a:t>
            </a:r>
            <a:r>
              <a:rPr lang="de-DE" altLang="en-US" sz="1800" dirty="0" smtClean="0"/>
              <a:t> Familienheimfahrten) sind unschädlich;</a:t>
            </a:r>
          </a:p>
          <a:p>
            <a:pPr marL="990600" lvl="3" indent="-447675" eaLnBrk="1" hangingPunct="1">
              <a:buClr>
                <a:srgbClr val="004171"/>
              </a:buClr>
              <a:buFontTx/>
              <a:buChar char="•"/>
              <a:tabLst>
                <a:tab pos="449263" algn="l"/>
              </a:tabLst>
            </a:pPr>
            <a:r>
              <a:rPr lang="de-DE" altLang="en-US" sz="1800" dirty="0" smtClean="0"/>
              <a:t>es kommt auf die objektiven Umstände an.</a:t>
            </a:r>
          </a:p>
          <a:p>
            <a:pPr marL="990600" lvl="3" indent="-447675" eaLnBrk="1" hangingPunct="1">
              <a:buFont typeface="Wingdings" pitchFamily="2" charset="2"/>
              <a:buNone/>
              <a:tabLst>
                <a:tab pos="449263" algn="l"/>
              </a:tabLst>
            </a:pPr>
            <a:endParaRPr lang="de-DE" altLang="en-US" dirty="0" smtClean="0"/>
          </a:p>
          <a:p>
            <a:pPr eaLnBrk="1" hangingPunct="1">
              <a:tabLst>
                <a:tab pos="449263" algn="l"/>
              </a:tabLst>
            </a:pPr>
            <a:endParaRPr lang="de-DE" altLang="en-US" sz="2400" dirty="0" smtClean="0">
              <a:solidFill>
                <a:srgbClr val="0B1A40"/>
              </a:solidFill>
            </a:endParaRPr>
          </a:p>
          <a:p>
            <a:pPr eaLnBrk="1" hangingPunct="1">
              <a:tabLst>
                <a:tab pos="449263" algn="l"/>
              </a:tabLst>
            </a:pPr>
            <a:endParaRPr lang="de-DE" altLang="en-US" dirty="0" smtClean="0"/>
          </a:p>
        </p:txBody>
      </p:sp>
      <p:sp>
        <p:nvSpPr>
          <p:cNvPr id="41988"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E917351-CC13-480F-97A7-74A83EF32257}" type="slidenum">
              <a:rPr lang="en-GB" altLang="en-US" sz="1000" smtClean="0">
                <a:solidFill>
                  <a:srgbClr val="0B1A40"/>
                </a:solidFill>
              </a:rPr>
              <a:pPr eaLnBrk="1" hangingPunct="1">
                <a:spcBef>
                  <a:spcPct val="0"/>
                </a:spcBef>
              </a:pPr>
              <a:t>20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lIns="91440" tIns="45720" rIns="91440" bIns="45720" anchor="ctr"/>
          <a:lstStyle/>
          <a:p>
            <a:pPr eaLnBrk="1" hangingPunct="1"/>
            <a:r>
              <a:rPr lang="de-DE" altLang="en-US" smtClean="0"/>
              <a:t>Fiktive unbeschr. Steuerpflicht (§ 1 III)</a:t>
            </a:r>
          </a:p>
        </p:txBody>
      </p:sp>
      <p:sp>
        <p:nvSpPr>
          <p:cNvPr id="4301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BA7D9F7-0445-4CFF-B9ED-D302B6E08B57}" type="slidenum">
              <a:rPr lang="en-GB" altLang="en-US" sz="1000" smtClean="0">
                <a:solidFill>
                  <a:srgbClr val="0B1A40"/>
                </a:solidFill>
              </a:rPr>
              <a:pPr eaLnBrk="1" hangingPunct="1">
                <a:spcBef>
                  <a:spcPct val="0"/>
                </a:spcBef>
              </a:pPr>
              <a:t>21</a:t>
            </a:fld>
            <a:endParaRPr lang="en-GB" altLang="en-US" sz="1000" smtClean="0">
              <a:solidFill>
                <a:srgbClr val="0B1A40"/>
              </a:solidFill>
            </a:endParaRPr>
          </a:p>
        </p:txBody>
      </p:sp>
      <p:sp>
        <p:nvSpPr>
          <p:cNvPr id="43012" name="Rectangle 3"/>
          <p:cNvSpPr>
            <a:spLocks noChangeArrowheads="1"/>
          </p:cNvSpPr>
          <p:nvPr/>
        </p:nvSpPr>
        <p:spPr bwMode="auto">
          <a:xfrm>
            <a:off x="4594225" y="1474788"/>
            <a:ext cx="421163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marL="177800" indent="-1778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20000"/>
              </a:lnSpc>
              <a:spcBef>
                <a:spcPct val="0"/>
              </a:spcBef>
              <a:buClr>
                <a:srgbClr val="004171"/>
              </a:buClr>
              <a:buFontTx/>
              <a:buChar char="•"/>
            </a:pPr>
            <a:r>
              <a:rPr lang="de-DE" altLang="en-US" sz="1500" dirty="0">
                <a:solidFill>
                  <a:schemeClr val="tx1"/>
                </a:solidFill>
              </a:rPr>
              <a:t>Gesamteinkünfte unterliegen im KJ zu mind. 90% der deutschen ESt </a:t>
            </a:r>
            <a:r>
              <a:rPr lang="de-DE" altLang="en-US" sz="1500" b="1" dirty="0"/>
              <a:t>oder</a:t>
            </a:r>
          </a:p>
          <a:p>
            <a:pPr eaLnBrk="1" hangingPunct="1">
              <a:lnSpc>
                <a:spcPct val="120000"/>
              </a:lnSpc>
              <a:spcBef>
                <a:spcPct val="0"/>
              </a:spcBef>
              <a:buClr>
                <a:srgbClr val="004171"/>
              </a:buClr>
              <a:buFontTx/>
              <a:buChar char="•"/>
            </a:pPr>
            <a:r>
              <a:rPr lang="de-DE" altLang="en-US" sz="1500" dirty="0">
                <a:solidFill>
                  <a:schemeClr val="tx1"/>
                </a:solidFill>
              </a:rPr>
              <a:t>die nicht der deutschen ESt unterliegenden Einkünfte </a:t>
            </a:r>
            <a:r>
              <a:rPr lang="de-DE" altLang="en-US" sz="1500" dirty="0" smtClean="0">
                <a:solidFill>
                  <a:schemeClr val="tx1"/>
                </a:solidFill>
              </a:rPr>
              <a:t>übersteigen nicht Grundfreibetrag </a:t>
            </a:r>
            <a:endParaRPr lang="de-DE" altLang="en-US" sz="1500" dirty="0">
              <a:solidFill>
                <a:schemeClr val="tx1"/>
              </a:solidFill>
            </a:endParaRPr>
          </a:p>
          <a:p>
            <a:pPr eaLnBrk="1" hangingPunct="1">
              <a:lnSpc>
                <a:spcPct val="120000"/>
              </a:lnSpc>
              <a:spcBef>
                <a:spcPct val="0"/>
              </a:spcBef>
              <a:buClr>
                <a:srgbClr val="004171"/>
              </a:buClr>
              <a:buFontTx/>
              <a:buChar char="•"/>
            </a:pPr>
            <a:r>
              <a:rPr lang="de-DE" altLang="en-US" sz="1500" dirty="0">
                <a:solidFill>
                  <a:schemeClr val="tx1"/>
                </a:solidFill>
              </a:rPr>
              <a:t>Nachweis der nicht der deutschen ESt-Pflicht unterliegenden Einkünfte durch</a:t>
            </a:r>
            <a:br>
              <a:rPr lang="de-DE" altLang="en-US" sz="1500" dirty="0">
                <a:solidFill>
                  <a:schemeClr val="tx1"/>
                </a:solidFill>
              </a:rPr>
            </a:br>
            <a:r>
              <a:rPr lang="de-DE" altLang="en-US" sz="1500" dirty="0">
                <a:solidFill>
                  <a:schemeClr val="tx1"/>
                </a:solidFill>
              </a:rPr>
              <a:t>Bescheinigung der ausländischen Steuerbehörden</a:t>
            </a:r>
          </a:p>
          <a:p>
            <a:pPr eaLnBrk="1" hangingPunct="1">
              <a:lnSpc>
                <a:spcPct val="120000"/>
              </a:lnSpc>
              <a:spcBef>
                <a:spcPct val="0"/>
              </a:spcBef>
              <a:buClr>
                <a:srgbClr val="004171"/>
              </a:buClr>
            </a:pPr>
            <a:endParaRPr lang="de-DE" altLang="en-US" sz="1500" dirty="0">
              <a:solidFill>
                <a:schemeClr val="tx1"/>
              </a:solidFill>
            </a:endParaRPr>
          </a:p>
        </p:txBody>
      </p:sp>
      <p:sp>
        <p:nvSpPr>
          <p:cNvPr id="43013" name="Rectangle 4"/>
          <p:cNvSpPr>
            <a:spLocks noChangeArrowheads="1"/>
          </p:cNvSpPr>
          <p:nvPr/>
        </p:nvSpPr>
        <p:spPr bwMode="auto">
          <a:xfrm>
            <a:off x="381000" y="1474788"/>
            <a:ext cx="42132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marL="177800" indent="-1778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20000"/>
              </a:lnSpc>
              <a:spcBef>
                <a:spcPct val="0"/>
              </a:spcBef>
              <a:buClr>
                <a:srgbClr val="004171"/>
              </a:buClr>
              <a:buFontTx/>
              <a:buChar char="•"/>
            </a:pPr>
            <a:r>
              <a:rPr lang="de-DE" altLang="en-US" sz="1500">
                <a:solidFill>
                  <a:schemeClr val="tx1"/>
                </a:solidFill>
              </a:rPr>
              <a:t>Natürliche Personen unabhängig von deren Staatsbürgerschaft </a:t>
            </a:r>
          </a:p>
          <a:p>
            <a:pPr eaLnBrk="1" hangingPunct="1">
              <a:lnSpc>
                <a:spcPct val="120000"/>
              </a:lnSpc>
              <a:spcBef>
                <a:spcPct val="0"/>
              </a:spcBef>
              <a:buClr>
                <a:srgbClr val="004171"/>
              </a:buClr>
              <a:buFontTx/>
              <a:buChar char="•"/>
            </a:pPr>
            <a:r>
              <a:rPr lang="de-DE" altLang="en-US" sz="1500">
                <a:solidFill>
                  <a:schemeClr val="tx1"/>
                </a:solidFill>
              </a:rPr>
              <a:t>ohne Wohnsitz oder gewöhnlichen Aufenthalt im Inland</a:t>
            </a:r>
          </a:p>
          <a:p>
            <a:pPr eaLnBrk="1" hangingPunct="1">
              <a:lnSpc>
                <a:spcPct val="120000"/>
              </a:lnSpc>
              <a:spcBef>
                <a:spcPct val="0"/>
              </a:spcBef>
              <a:buClr>
                <a:srgbClr val="004171"/>
              </a:buClr>
              <a:buFontTx/>
              <a:buChar char="•"/>
            </a:pPr>
            <a:r>
              <a:rPr lang="de-DE" altLang="en-US" sz="1500">
                <a:solidFill>
                  <a:schemeClr val="tx1"/>
                </a:solidFill>
              </a:rPr>
              <a:t>die ihr Einkommen ganz oder fast ausschließlich im Inland beziehen </a:t>
            </a:r>
            <a:endParaRPr lang="de-DE" altLang="en-US" sz="1500" b="1">
              <a:solidFill>
                <a:schemeClr val="tx1"/>
              </a:solidFill>
            </a:endParaRPr>
          </a:p>
          <a:p>
            <a:pPr eaLnBrk="1" hangingPunct="1">
              <a:lnSpc>
                <a:spcPct val="120000"/>
              </a:lnSpc>
              <a:spcBef>
                <a:spcPct val="0"/>
              </a:spcBef>
              <a:buClr>
                <a:srgbClr val="004171"/>
              </a:buClr>
              <a:buFontTx/>
              <a:buChar char="•"/>
            </a:pPr>
            <a:r>
              <a:rPr lang="de-DE" altLang="en-US" sz="1500">
                <a:solidFill>
                  <a:schemeClr val="tx1"/>
                </a:solidFill>
              </a:rPr>
              <a:t>die Einkünfte nach § 49 EStG erzielen </a:t>
            </a:r>
          </a:p>
          <a:p>
            <a:pPr eaLnBrk="1" hangingPunct="1">
              <a:lnSpc>
                <a:spcPct val="120000"/>
              </a:lnSpc>
              <a:spcBef>
                <a:spcPct val="0"/>
              </a:spcBef>
              <a:buClr>
                <a:srgbClr val="004171"/>
              </a:buClr>
              <a:buFontTx/>
              <a:buChar char="•"/>
            </a:pPr>
            <a:r>
              <a:rPr lang="de-DE" altLang="en-US" sz="1500">
                <a:solidFill>
                  <a:schemeClr val="tx1"/>
                </a:solidFill>
              </a:rPr>
              <a:t>die jährlich einen Antrag stellen</a:t>
            </a:r>
          </a:p>
          <a:p>
            <a:pPr eaLnBrk="1" hangingPunct="1">
              <a:lnSpc>
                <a:spcPct val="120000"/>
              </a:lnSpc>
              <a:spcBef>
                <a:spcPct val="0"/>
              </a:spcBef>
              <a:buClr>
                <a:srgbClr val="004171"/>
              </a:buClr>
              <a:buFontTx/>
              <a:buChar char="•"/>
            </a:pPr>
            <a:endParaRPr lang="de-DE" altLang="en-US" sz="1500">
              <a:solidFill>
                <a:schemeClr val="tx1"/>
              </a:solidFill>
            </a:endParaRPr>
          </a:p>
        </p:txBody>
      </p:sp>
      <p:sp>
        <p:nvSpPr>
          <p:cNvPr id="43014" name="Rectangle 5"/>
          <p:cNvSpPr>
            <a:spLocks noChangeArrowheads="1"/>
          </p:cNvSpPr>
          <p:nvPr/>
        </p:nvSpPr>
        <p:spPr bwMode="auto">
          <a:xfrm>
            <a:off x="4594225" y="1066800"/>
            <a:ext cx="4211638" cy="319088"/>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1800" b="1">
                <a:solidFill>
                  <a:schemeClr val="tx1"/>
                </a:solidFill>
              </a:rPr>
              <a:t>Quantitative Voraussetzungen</a:t>
            </a:r>
          </a:p>
        </p:txBody>
      </p:sp>
      <p:sp>
        <p:nvSpPr>
          <p:cNvPr id="43015" name="Rectangle 6"/>
          <p:cNvSpPr>
            <a:spLocks noChangeArrowheads="1"/>
          </p:cNvSpPr>
          <p:nvPr/>
        </p:nvSpPr>
        <p:spPr bwMode="auto">
          <a:xfrm>
            <a:off x="381000" y="1066800"/>
            <a:ext cx="4213225" cy="3190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1800" b="1">
                <a:solidFill>
                  <a:schemeClr val="tx1"/>
                </a:solidFill>
              </a:rPr>
              <a:t>Qualitative Voraussetzungen</a:t>
            </a:r>
          </a:p>
        </p:txBody>
      </p:sp>
      <p:sp>
        <p:nvSpPr>
          <p:cNvPr id="43016" name="Line 7"/>
          <p:cNvSpPr>
            <a:spLocks noChangeShapeType="1"/>
          </p:cNvSpPr>
          <p:nvPr/>
        </p:nvSpPr>
        <p:spPr bwMode="auto">
          <a:xfrm>
            <a:off x="381000" y="1066800"/>
            <a:ext cx="8424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43017" name="Line 8"/>
          <p:cNvSpPr>
            <a:spLocks noChangeShapeType="1"/>
          </p:cNvSpPr>
          <p:nvPr/>
        </p:nvSpPr>
        <p:spPr bwMode="auto">
          <a:xfrm>
            <a:off x="381000" y="1385888"/>
            <a:ext cx="84248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43018" name="Line 9"/>
          <p:cNvSpPr>
            <a:spLocks noChangeShapeType="1"/>
          </p:cNvSpPr>
          <p:nvPr/>
        </p:nvSpPr>
        <p:spPr bwMode="auto">
          <a:xfrm>
            <a:off x="381000" y="3771900"/>
            <a:ext cx="84248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43019" name="Line 10"/>
          <p:cNvSpPr>
            <a:spLocks noChangeShapeType="1"/>
          </p:cNvSpPr>
          <p:nvPr/>
        </p:nvSpPr>
        <p:spPr bwMode="auto">
          <a:xfrm>
            <a:off x="381000" y="1066800"/>
            <a:ext cx="0" cy="27051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43020" name="Line 11"/>
          <p:cNvSpPr>
            <a:spLocks noChangeShapeType="1"/>
          </p:cNvSpPr>
          <p:nvPr/>
        </p:nvSpPr>
        <p:spPr bwMode="auto">
          <a:xfrm>
            <a:off x="4594225" y="1066800"/>
            <a:ext cx="0" cy="2705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43021" name="Line 12"/>
          <p:cNvSpPr>
            <a:spLocks noChangeShapeType="1"/>
          </p:cNvSpPr>
          <p:nvPr/>
        </p:nvSpPr>
        <p:spPr bwMode="auto">
          <a:xfrm>
            <a:off x="8805863" y="1066800"/>
            <a:ext cx="0" cy="27051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27662" name="Text Box 14"/>
          <p:cNvSpPr txBox="1">
            <a:spLocks noChangeArrowheads="1"/>
          </p:cNvSpPr>
          <p:nvPr/>
        </p:nvSpPr>
        <p:spPr bwMode="auto">
          <a:xfrm>
            <a:off x="381000" y="4292600"/>
            <a:ext cx="84978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bIns="0">
            <a:spAutoFit/>
          </a:bodyPr>
          <a:lstStyle>
            <a:lvl1pPr marL="342900" indent="-342900" eaLnBrk="0" hangingPunct="0">
              <a:lnSpc>
                <a:spcPct val="90000"/>
              </a:lnSpc>
              <a:spcBef>
                <a:spcPct val="20000"/>
              </a:spcBef>
              <a:spcAft>
                <a:spcPct val="20000"/>
              </a:spcAft>
              <a:buClr>
                <a:schemeClr val="accent2"/>
              </a:buClr>
              <a:defRPr sz="2000">
                <a:solidFill>
                  <a:schemeClr val="accent2"/>
                </a:solidFill>
                <a:latin typeface="Arial" pitchFamily="34" charset="0"/>
                <a:cs typeface="Arial" pitchFamily="34" charset="0"/>
              </a:defRPr>
            </a:lvl1pPr>
            <a:lvl2pPr marL="742950" indent="-285750" eaLnBrk="0" hangingPunct="0">
              <a:lnSpc>
                <a:spcPct val="90000"/>
              </a:lnSpc>
              <a:spcBef>
                <a:spcPct val="20000"/>
              </a:spcBef>
              <a:spcAft>
                <a:spcPct val="20000"/>
              </a:spcAft>
              <a:buClr>
                <a:srgbClr val="0B1A40"/>
              </a:buClr>
              <a:defRPr>
                <a:solidFill>
                  <a:srgbClr val="0B1A40"/>
                </a:solidFill>
                <a:latin typeface="Arial" pitchFamily="34" charset="0"/>
                <a:cs typeface="Arial" pitchFamily="34" charset="0"/>
              </a:defRPr>
            </a:lvl2pPr>
            <a:lvl3pPr marL="1143000" indent="-228600" eaLnBrk="0" hangingPunct="0">
              <a:lnSpc>
                <a:spcPct val="90000"/>
              </a:lnSpc>
              <a:spcBef>
                <a:spcPct val="20000"/>
              </a:spcBef>
              <a:spcAft>
                <a:spcPct val="20000"/>
              </a:spcAft>
              <a:buClr>
                <a:srgbClr val="0B1A40"/>
              </a:buClr>
              <a:buChar char="•"/>
              <a:defRPr>
                <a:solidFill>
                  <a:srgbClr val="0B1A40"/>
                </a:solidFill>
                <a:latin typeface="Arial" pitchFamily="34" charset="0"/>
                <a:cs typeface="Arial" pitchFamily="34" charset="0"/>
              </a:defRPr>
            </a:lvl3pPr>
            <a:lvl4pPr marL="16002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4pPr>
            <a:lvl5pPr marL="20574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5pPr>
            <a:lvl6pPr marL="25146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6pPr>
            <a:lvl7pPr marL="29718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7pPr>
            <a:lvl8pPr marL="34290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8pPr>
            <a:lvl9pPr marL="38862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9pPr>
          </a:lstStyle>
          <a:p>
            <a:pPr eaLnBrk="1" hangingPunct="1">
              <a:lnSpc>
                <a:spcPct val="100000"/>
              </a:lnSpc>
              <a:spcBef>
                <a:spcPct val="50000"/>
              </a:spcBef>
              <a:spcAft>
                <a:spcPct val="0"/>
              </a:spcAft>
              <a:buClrTx/>
              <a:defRPr/>
            </a:pPr>
            <a:r>
              <a:rPr lang="de-DE" altLang="en-US" sz="1600" b="1" dirty="0" smtClean="0">
                <a:solidFill>
                  <a:srgbClr val="00A5D9"/>
                </a:solidFill>
              </a:rPr>
              <a:t>Rechtsfolge:</a:t>
            </a:r>
          </a:p>
          <a:p>
            <a:pPr eaLnBrk="1" hangingPunct="1">
              <a:lnSpc>
                <a:spcPct val="70000"/>
              </a:lnSpc>
              <a:spcBef>
                <a:spcPct val="50000"/>
              </a:spcBef>
              <a:spcAft>
                <a:spcPct val="0"/>
              </a:spcAft>
              <a:buClr>
                <a:srgbClr val="004171"/>
              </a:buClr>
              <a:buFontTx/>
              <a:buChar char="•"/>
              <a:defRPr/>
            </a:pPr>
            <a:r>
              <a:rPr lang="de-DE" altLang="en-US" sz="1600" dirty="0" smtClean="0">
                <a:solidFill>
                  <a:schemeClr val="tx1"/>
                </a:solidFill>
                <a:latin typeface="+mn-lt"/>
              </a:rPr>
              <a:t>Natürliche Person wird als unbeschränkt steuerpflichtig behandelt</a:t>
            </a:r>
          </a:p>
          <a:p>
            <a:pPr eaLnBrk="1" hangingPunct="1">
              <a:lnSpc>
                <a:spcPct val="95000"/>
              </a:lnSpc>
              <a:spcBef>
                <a:spcPct val="50000"/>
              </a:spcBef>
              <a:spcAft>
                <a:spcPct val="0"/>
              </a:spcAft>
              <a:buClr>
                <a:srgbClr val="004171"/>
              </a:buClr>
              <a:buFontTx/>
              <a:buChar char="•"/>
              <a:defRPr/>
            </a:pPr>
            <a:r>
              <a:rPr lang="de-DE" altLang="en-US" sz="1600" dirty="0" smtClean="0">
                <a:solidFill>
                  <a:schemeClr val="tx1"/>
                </a:solidFill>
                <a:latin typeface="+mn-lt"/>
              </a:rPr>
              <a:t>Wirkung der fiktiven unbeschränkten Steuerpflicht sind auf die inländischen Einkünfte nach § 49 EStG beschränkt (</a:t>
            </a:r>
            <a:r>
              <a:rPr lang="de-DE" altLang="en-US" sz="1600" b="1" u="sng" dirty="0" smtClean="0">
                <a:solidFill>
                  <a:srgbClr val="00A5D9"/>
                </a:solidFill>
                <a:latin typeface="+mn-lt"/>
              </a:rPr>
              <a:t>kein</a:t>
            </a:r>
            <a:r>
              <a:rPr lang="de-DE" altLang="en-US" sz="1600" dirty="0" smtClean="0">
                <a:solidFill>
                  <a:schemeClr val="tx1"/>
                </a:solidFill>
                <a:latin typeface="+mn-lt"/>
              </a:rPr>
              <a:t> Welteinkommensprinzip)</a:t>
            </a:r>
          </a:p>
          <a:p>
            <a:pPr eaLnBrk="1" hangingPunct="1">
              <a:lnSpc>
                <a:spcPct val="95000"/>
              </a:lnSpc>
              <a:spcBef>
                <a:spcPct val="50000"/>
              </a:spcBef>
              <a:spcAft>
                <a:spcPct val="0"/>
              </a:spcAft>
              <a:buClr>
                <a:srgbClr val="004171"/>
              </a:buClr>
              <a:buFontTx/>
              <a:buChar char="•"/>
              <a:defRPr/>
            </a:pPr>
            <a:r>
              <a:rPr lang="de-DE" altLang="en-US" sz="1600" dirty="0" smtClean="0">
                <a:solidFill>
                  <a:schemeClr val="tx1"/>
                </a:solidFill>
                <a:latin typeface="+mn-lt"/>
              </a:rPr>
              <a:t>Keine Zusammenveranlagung gem. § 26 Abs. 1 EStG (Ehegattensplitting), aber</a:t>
            </a:r>
            <a:br>
              <a:rPr lang="de-DE" altLang="en-US" sz="1600" dirty="0" smtClean="0">
                <a:solidFill>
                  <a:schemeClr val="tx1"/>
                </a:solidFill>
                <a:latin typeface="+mn-lt"/>
              </a:rPr>
            </a:br>
            <a:r>
              <a:rPr lang="de-DE" altLang="en-US" sz="1600" dirty="0" smtClean="0">
                <a:solidFill>
                  <a:schemeClr val="tx1"/>
                </a:solidFill>
                <a:latin typeface="+mn-lt"/>
              </a:rPr>
              <a:t>§ 1a EStG beachten!</a:t>
            </a:r>
          </a:p>
        </p:txBody>
      </p:sp>
      <p:grpSp>
        <p:nvGrpSpPr>
          <p:cNvPr id="43023" name="Group 19"/>
          <p:cNvGrpSpPr>
            <a:grpSpLocks/>
          </p:cNvGrpSpPr>
          <p:nvPr/>
        </p:nvGrpSpPr>
        <p:grpSpPr bwMode="auto">
          <a:xfrm>
            <a:off x="381000" y="3789363"/>
            <a:ext cx="8367713" cy="287337"/>
            <a:chOff x="240" y="2496"/>
            <a:chExt cx="5271" cy="181"/>
          </a:xfrm>
        </p:grpSpPr>
        <p:sp>
          <p:nvSpPr>
            <p:cNvPr id="43025" name="Line 15"/>
            <p:cNvSpPr>
              <a:spLocks noChangeShapeType="1"/>
            </p:cNvSpPr>
            <p:nvPr/>
          </p:nvSpPr>
          <p:spPr bwMode="auto">
            <a:xfrm>
              <a:off x="240" y="2496"/>
              <a:ext cx="2676" cy="1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43026" name="Line 16"/>
            <p:cNvSpPr>
              <a:spLocks noChangeShapeType="1"/>
            </p:cNvSpPr>
            <p:nvPr/>
          </p:nvSpPr>
          <p:spPr bwMode="auto">
            <a:xfrm flipH="1">
              <a:off x="2880" y="2496"/>
              <a:ext cx="2631" cy="1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grpSp>
      <p:sp>
        <p:nvSpPr>
          <p:cNvPr id="43024" name="Line 17"/>
          <p:cNvSpPr>
            <a:spLocks noChangeShapeType="1"/>
          </p:cNvSpPr>
          <p:nvPr/>
        </p:nvSpPr>
        <p:spPr bwMode="auto">
          <a:xfrm>
            <a:off x="395288" y="1052513"/>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lIns="91440" tIns="45720" rIns="91440" bIns="45720" anchor="ctr"/>
          <a:lstStyle/>
          <a:p>
            <a:pPr eaLnBrk="1" hangingPunct="1"/>
            <a:r>
              <a:rPr lang="de-DE" altLang="en-US" smtClean="0"/>
              <a:t>EU-Familienangehörige (§ 1a EStG)</a:t>
            </a:r>
          </a:p>
        </p:txBody>
      </p:sp>
      <p:sp>
        <p:nvSpPr>
          <p:cNvPr id="28676" name="Rectangle 3"/>
          <p:cNvSpPr>
            <a:spLocks noGrp="1"/>
          </p:cNvSpPr>
          <p:nvPr>
            <p:ph idx="1"/>
          </p:nvPr>
        </p:nvSpPr>
        <p:spPr>
          <a:xfrm>
            <a:off x="358775" y="1062038"/>
            <a:ext cx="8367713" cy="5175250"/>
          </a:xfrm>
        </p:spPr>
        <p:txBody>
          <a:bodyPr lIns="91440" tIns="45720" rIns="91440" bIns="45720"/>
          <a:lstStyle/>
          <a:p>
            <a:pPr eaLnBrk="1" hangingPunct="1">
              <a:defRPr/>
            </a:pPr>
            <a:r>
              <a:rPr lang="de-DE" altLang="en-US" sz="2000" dirty="0" smtClean="0">
                <a:solidFill>
                  <a:schemeClr val="accent3"/>
                </a:solidFill>
              </a:rPr>
              <a:t>Anforderungen an die Person des Steuerpflichtigen:</a:t>
            </a:r>
          </a:p>
          <a:p>
            <a:pPr marL="285750" lvl="2" indent="-285750" eaLnBrk="1" hangingPunct="1">
              <a:buClr>
                <a:srgbClr val="004171"/>
              </a:buClr>
              <a:buFont typeface="Arial" pitchFamily="34" charset="0"/>
              <a:buChar char="•"/>
              <a:defRPr/>
            </a:pPr>
            <a:endParaRPr lang="de-DE" altLang="en-US" sz="1800" dirty="0" smtClean="0"/>
          </a:p>
          <a:p>
            <a:pPr marL="285750" lvl="2" indent="-285750" eaLnBrk="1" hangingPunct="1">
              <a:buClr>
                <a:srgbClr val="004171"/>
              </a:buClr>
              <a:buFont typeface="Arial" pitchFamily="34" charset="0"/>
              <a:buChar char="•"/>
              <a:defRPr/>
            </a:pPr>
            <a:r>
              <a:rPr lang="de-DE" altLang="en-US" sz="1800" dirty="0" smtClean="0"/>
              <a:t>Staatsangehörigkeit eines EU- oder EWR-Staates</a:t>
            </a:r>
            <a:br>
              <a:rPr lang="de-DE" altLang="en-US" sz="1800" dirty="0" smtClean="0"/>
            </a:br>
            <a:r>
              <a:rPr lang="de-DE" altLang="en-US" sz="1800" dirty="0" smtClean="0"/>
              <a:t>(= EU + Norwegen, Island, Liechtenstein)</a:t>
            </a:r>
          </a:p>
          <a:p>
            <a:pPr lvl="2" eaLnBrk="1" hangingPunct="1">
              <a:buClr>
                <a:srgbClr val="004171"/>
              </a:buClr>
              <a:defRPr/>
            </a:pPr>
            <a:endParaRPr lang="de-DE" altLang="en-US" sz="1800" dirty="0" smtClean="0"/>
          </a:p>
          <a:p>
            <a:pPr marL="285750" lvl="2" indent="-285750" eaLnBrk="1" hangingPunct="1">
              <a:buClr>
                <a:srgbClr val="004171"/>
              </a:buClr>
              <a:buFont typeface="Arial" pitchFamily="34" charset="0"/>
              <a:buChar char="•"/>
              <a:defRPr/>
            </a:pPr>
            <a:r>
              <a:rPr lang="de-DE" altLang="en-US" sz="1800" dirty="0" smtClean="0"/>
              <a:t>Unbeschränkte Steuerpflicht nach § 1 Abs. 1 EStG </a:t>
            </a:r>
            <a:r>
              <a:rPr lang="de-DE" altLang="en-US" sz="1800" b="1" dirty="0" smtClean="0">
                <a:solidFill>
                  <a:srgbClr val="00A5D9"/>
                </a:solidFill>
              </a:rPr>
              <a:t>und </a:t>
            </a:r>
            <a:r>
              <a:rPr lang="de-DE" altLang="en-US" sz="1800" dirty="0" smtClean="0"/>
              <a:t>Erfüllung der quantitativen Voraussetzungen des § 1 Abs. 3 S. 2-4 EStG </a:t>
            </a:r>
          </a:p>
          <a:p>
            <a:pPr lvl="2" eaLnBrk="1" hangingPunct="1">
              <a:buClr>
                <a:srgbClr val="004171"/>
              </a:buClr>
              <a:defRPr/>
            </a:pPr>
            <a:endParaRPr lang="de-DE" altLang="en-US" sz="1800" b="1" dirty="0" smtClean="0"/>
          </a:p>
          <a:p>
            <a:pPr marL="285750" lvl="2" indent="-285750" eaLnBrk="1" hangingPunct="1">
              <a:buClr>
                <a:srgbClr val="004171"/>
              </a:buClr>
              <a:buFont typeface="Arial" pitchFamily="34" charset="0"/>
              <a:buChar char="•"/>
              <a:defRPr/>
            </a:pPr>
            <a:r>
              <a:rPr lang="de-DE" altLang="en-US" sz="1800" b="1" dirty="0" smtClean="0">
                <a:solidFill>
                  <a:srgbClr val="00A5D9"/>
                </a:solidFill>
              </a:rPr>
              <a:t>oder </a:t>
            </a:r>
            <a:r>
              <a:rPr lang="de-DE" altLang="en-US" sz="1800" dirty="0" smtClean="0"/>
              <a:t>unbeschränkte Steuerpflicht nach § 1 Abs. 3 EStG</a:t>
            </a:r>
          </a:p>
          <a:p>
            <a:pPr lvl="2" eaLnBrk="1" hangingPunct="1">
              <a:buClr>
                <a:schemeClr val="accent3"/>
              </a:buClr>
              <a:buFontTx/>
              <a:buNone/>
              <a:defRPr/>
            </a:pPr>
            <a:endParaRPr lang="de-DE" altLang="en-US" dirty="0" smtClean="0"/>
          </a:p>
        </p:txBody>
      </p:sp>
      <p:sp>
        <p:nvSpPr>
          <p:cNvPr id="4403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C9164DB-6763-4CF3-AB13-F29F58CF4BA4}" type="slidenum">
              <a:rPr lang="en-GB" altLang="en-US" sz="1000" smtClean="0">
                <a:solidFill>
                  <a:srgbClr val="0B1A40"/>
                </a:solidFill>
              </a:rPr>
              <a:pPr eaLnBrk="1" hangingPunct="1">
                <a:spcBef>
                  <a:spcPct val="0"/>
                </a:spcBef>
              </a:pPr>
              <a:t>22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lIns="91440" tIns="45720" rIns="91440" bIns="45720" anchor="ctr"/>
          <a:lstStyle/>
          <a:p>
            <a:pPr eaLnBrk="1" hangingPunct="1"/>
            <a:r>
              <a:rPr lang="de-DE" altLang="en-US" smtClean="0"/>
              <a:t>Vorteile §§ 1 Abs. 3 bzw. 1a EStG</a:t>
            </a:r>
          </a:p>
        </p:txBody>
      </p:sp>
      <p:graphicFrame>
        <p:nvGraphicFramePr>
          <p:cNvPr id="1803285" name="Group 21"/>
          <p:cNvGraphicFramePr>
            <a:graphicFrameLocks noGrp="1"/>
          </p:cNvGraphicFramePr>
          <p:nvPr>
            <p:ph idx="1"/>
          </p:nvPr>
        </p:nvGraphicFramePr>
        <p:xfrm>
          <a:off x="358775" y="1062038"/>
          <a:ext cx="8367713" cy="2752725"/>
        </p:xfrm>
        <a:graphic>
          <a:graphicData uri="http://schemas.openxmlformats.org/drawingml/2006/table">
            <a:tbl>
              <a:tblPr/>
              <a:tblGrid>
                <a:gridCol w="4141579"/>
                <a:gridCol w="4226134"/>
              </a:tblGrid>
              <a:tr h="896236">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smtClean="0">
                          <a:ln>
                            <a:noFill/>
                          </a:ln>
                          <a:solidFill>
                            <a:schemeClr val="bg1"/>
                          </a:solidFill>
                          <a:effectLst/>
                          <a:latin typeface="Arial" charset="0"/>
                          <a:cs typeface="Arial" charset="0"/>
                        </a:rPr>
                        <a:t>Besteuerung der Grenzpendler </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smtClean="0">
                          <a:ln>
                            <a:noFill/>
                          </a:ln>
                          <a:solidFill>
                            <a:schemeClr val="bg1"/>
                          </a:solidFill>
                          <a:effectLst/>
                          <a:latin typeface="Arial" charset="0"/>
                          <a:cs typeface="Arial" charset="0"/>
                        </a:rPr>
                        <a:t>(§ 1 Abs. 3 EStG)</a:t>
                      </a:r>
                    </a:p>
                  </a:txBody>
                  <a:tcPr marL="93661" marR="93661" marT="45726"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smtClean="0">
                          <a:ln>
                            <a:noFill/>
                          </a:ln>
                          <a:solidFill>
                            <a:schemeClr val="bg1"/>
                          </a:solidFill>
                          <a:effectLst/>
                          <a:latin typeface="Arial" charset="0"/>
                          <a:cs typeface="Arial" charset="0"/>
                        </a:rPr>
                        <a:t>Zusätzliche Privilegien für EU/EWR-Bürger</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smtClean="0">
                          <a:ln>
                            <a:noFill/>
                          </a:ln>
                          <a:solidFill>
                            <a:schemeClr val="bg1"/>
                          </a:solidFill>
                          <a:effectLst/>
                          <a:latin typeface="Arial" charset="0"/>
                          <a:cs typeface="Arial" charset="0"/>
                        </a:rPr>
                        <a:t>(§ 1a EStG)</a:t>
                      </a:r>
                    </a:p>
                  </a:txBody>
                  <a:tcPr marL="93661" marR="93661" marT="45726"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856489">
                <a:tc>
                  <a:txBody>
                    <a:bodyPr/>
                    <a:lstStyle>
                      <a:lvl1pPr>
                        <a:lnSpc>
                          <a:spcPct val="90000"/>
                        </a:lnSpc>
                        <a:spcBef>
                          <a:spcPct val="20000"/>
                        </a:spcBef>
                        <a:spcAft>
                          <a:spcPct val="20000"/>
                        </a:spcAft>
                        <a:buClr>
                          <a:schemeClr val="accent2"/>
                        </a:buClr>
                        <a:tabLst>
                          <a:tab pos="180975" algn="l"/>
                        </a:tabLst>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tabLst>
                          <a:tab pos="180975" algn="l"/>
                        </a:tabLst>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tabLst>
                          <a:tab pos="180975" algn="l"/>
                        </a:tabLst>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tabLst>
                          <a:tab pos="180975" algn="l"/>
                        </a:tabLst>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tabLst>
                          <a:tab pos="180975" algn="l"/>
                        </a:tabLst>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tabLst>
                          <a:tab pos="180975" algn="l"/>
                        </a:tabLst>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tabLst>
                          <a:tab pos="180975" algn="l"/>
                        </a:tabLst>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tabLst>
                          <a:tab pos="180975" algn="l"/>
                        </a:tabLst>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tabLst>
                          <a:tab pos="180975" algn="l"/>
                        </a:tabLst>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004171"/>
                        </a:buClr>
                        <a:buSzTx/>
                        <a:buFontTx/>
                        <a:buChar char="•"/>
                        <a:tabLst>
                          <a:tab pos="180975" algn="l"/>
                        </a:tabLst>
                      </a:pPr>
                      <a:r>
                        <a:rPr kumimoji="0" lang="de-DE" altLang="en-US" sz="1800" b="0" i="0" u="none" strike="noStrike" cap="none" normalizeH="0" baseline="0" smtClean="0">
                          <a:ln>
                            <a:noFill/>
                          </a:ln>
                          <a:solidFill>
                            <a:srgbClr val="0B1A40"/>
                          </a:solidFill>
                          <a:effectLst/>
                          <a:latin typeface="Arial" charset="0"/>
                          <a:cs typeface="Arial" charset="0"/>
                        </a:rPr>
                        <a:t>  Sonderausgaben</a:t>
                      </a:r>
                    </a:p>
                    <a:p>
                      <a:pPr marL="0" marR="0" lvl="0" indent="0" algn="l" defTabSz="914400" rtl="0" eaLnBrk="1" fontAlgn="base" latinLnBrk="0" hangingPunct="1">
                        <a:lnSpc>
                          <a:spcPct val="90000"/>
                        </a:lnSpc>
                        <a:spcBef>
                          <a:spcPct val="20000"/>
                        </a:spcBef>
                        <a:spcAft>
                          <a:spcPct val="20000"/>
                        </a:spcAft>
                        <a:buClr>
                          <a:srgbClr val="004171"/>
                        </a:buClr>
                        <a:buSzTx/>
                        <a:buFontTx/>
                        <a:buChar char="•"/>
                        <a:tabLst>
                          <a:tab pos="180975" algn="l"/>
                        </a:tabLst>
                      </a:pPr>
                      <a:r>
                        <a:rPr kumimoji="0" lang="de-DE" altLang="en-US" sz="1800" b="0" i="0" u="none" strike="noStrike" cap="none" normalizeH="0" baseline="0" smtClean="0">
                          <a:ln>
                            <a:noFill/>
                          </a:ln>
                          <a:solidFill>
                            <a:srgbClr val="0B1A40"/>
                          </a:solidFill>
                          <a:effectLst/>
                          <a:latin typeface="Arial" charset="0"/>
                          <a:cs typeface="Arial" charset="0"/>
                        </a:rPr>
                        <a:t>  Außergewöhnliche </a:t>
                      </a:r>
                    </a:p>
                    <a:p>
                      <a:pPr marL="0" marR="0" lvl="0" indent="0" algn="l" defTabSz="914400" rtl="0" eaLnBrk="1" fontAlgn="base" latinLnBrk="0" hangingPunct="1">
                        <a:lnSpc>
                          <a:spcPct val="90000"/>
                        </a:lnSpc>
                        <a:spcBef>
                          <a:spcPct val="20000"/>
                        </a:spcBef>
                        <a:spcAft>
                          <a:spcPct val="20000"/>
                        </a:spcAft>
                        <a:buClr>
                          <a:srgbClr val="004171"/>
                        </a:buClr>
                        <a:buSzTx/>
                        <a:buFontTx/>
                        <a:buNone/>
                        <a:tabLst>
                          <a:tab pos="180975" algn="l"/>
                        </a:tabLst>
                      </a:pPr>
                      <a:r>
                        <a:rPr kumimoji="0" lang="de-DE" altLang="en-US" sz="1800" b="0" i="0" u="none" strike="noStrike" cap="none" normalizeH="0" baseline="0" smtClean="0">
                          <a:ln>
                            <a:noFill/>
                          </a:ln>
                          <a:solidFill>
                            <a:srgbClr val="0B1A40"/>
                          </a:solidFill>
                          <a:effectLst/>
                          <a:latin typeface="Arial" charset="0"/>
                          <a:cs typeface="Arial" charset="0"/>
                        </a:rPr>
                        <a:t>    Belastungen</a:t>
                      </a:r>
                    </a:p>
                    <a:p>
                      <a:pPr marL="0" marR="0" lvl="0" indent="0" algn="l" defTabSz="914400" rtl="0" eaLnBrk="1" fontAlgn="base" latinLnBrk="0" hangingPunct="1">
                        <a:lnSpc>
                          <a:spcPct val="90000"/>
                        </a:lnSpc>
                        <a:spcBef>
                          <a:spcPct val="20000"/>
                        </a:spcBef>
                        <a:spcAft>
                          <a:spcPct val="20000"/>
                        </a:spcAft>
                        <a:buClr>
                          <a:srgbClr val="004171"/>
                        </a:buClr>
                        <a:buSzTx/>
                        <a:buFontTx/>
                        <a:buChar char="•"/>
                        <a:tabLst>
                          <a:tab pos="180975" algn="l"/>
                        </a:tabLst>
                      </a:pPr>
                      <a:r>
                        <a:rPr kumimoji="0" lang="de-DE" altLang="en-US" sz="1800" b="0" i="0" u="none" strike="noStrike" cap="none" normalizeH="0" baseline="0" smtClean="0">
                          <a:ln>
                            <a:noFill/>
                          </a:ln>
                          <a:solidFill>
                            <a:srgbClr val="0B1A40"/>
                          </a:solidFill>
                          <a:effectLst/>
                          <a:latin typeface="Arial" charset="0"/>
                          <a:cs typeface="Arial" charset="0"/>
                        </a:rPr>
                        <a:t>  … alle Vergünstigungen, die an die 	unbeschränkte Steuerpflicht 	anknüpfen</a:t>
                      </a:r>
                    </a:p>
                  </a:txBody>
                  <a:tcPr marL="93661" marR="93661" marT="45726"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rgbClr val="004171"/>
                        </a:buClr>
                        <a:buSzTx/>
                        <a:buFontTx/>
                        <a:buChar char="•"/>
                        <a:tabLst/>
                      </a:pPr>
                      <a:r>
                        <a:rPr kumimoji="0" lang="de-DE" altLang="en-US" sz="1800" b="0" i="0" u="none" strike="noStrike" cap="none" normalizeH="0" baseline="0" smtClean="0">
                          <a:ln>
                            <a:noFill/>
                          </a:ln>
                          <a:solidFill>
                            <a:srgbClr val="0B1A40"/>
                          </a:solidFill>
                          <a:effectLst/>
                          <a:latin typeface="Arial" charset="0"/>
                          <a:cs typeface="Arial" charset="0"/>
                        </a:rPr>
                        <a:t> Zusammenveranlagung</a:t>
                      </a:r>
                    </a:p>
                    <a:p>
                      <a:pPr marL="0" marR="0" lvl="0" indent="0" algn="l" defTabSz="914400" rtl="0" eaLnBrk="1" fontAlgn="base" latinLnBrk="0" hangingPunct="1">
                        <a:lnSpc>
                          <a:spcPct val="90000"/>
                        </a:lnSpc>
                        <a:spcBef>
                          <a:spcPct val="20000"/>
                        </a:spcBef>
                        <a:spcAft>
                          <a:spcPct val="20000"/>
                        </a:spcAft>
                        <a:buClr>
                          <a:srgbClr val="004171"/>
                        </a:buClr>
                        <a:buSzTx/>
                        <a:buFontTx/>
                        <a:buNone/>
                        <a:tabLst/>
                      </a:pPr>
                      <a:r>
                        <a:rPr kumimoji="0" lang="de-DE" altLang="en-US" sz="1800" b="0" i="0" u="none" strike="noStrike" cap="none" normalizeH="0" baseline="0" smtClean="0">
                          <a:ln>
                            <a:noFill/>
                          </a:ln>
                          <a:solidFill>
                            <a:srgbClr val="0B1A40"/>
                          </a:solidFill>
                          <a:effectLst/>
                          <a:latin typeface="Arial" charset="0"/>
                          <a:cs typeface="Arial" charset="0"/>
                        </a:rPr>
                        <a:t>   mit Splittingtarif </a:t>
                      </a:r>
                    </a:p>
                    <a:p>
                      <a:pPr marL="0" marR="0" lvl="0" indent="0" algn="l" defTabSz="914400" rtl="0" eaLnBrk="1" fontAlgn="base" latinLnBrk="0" hangingPunct="1">
                        <a:lnSpc>
                          <a:spcPct val="90000"/>
                        </a:lnSpc>
                        <a:spcBef>
                          <a:spcPct val="20000"/>
                        </a:spcBef>
                        <a:spcAft>
                          <a:spcPct val="20000"/>
                        </a:spcAft>
                        <a:buClr>
                          <a:srgbClr val="004171"/>
                        </a:buClr>
                        <a:buSzTx/>
                        <a:buFontTx/>
                        <a:buNone/>
                        <a:tabLst/>
                      </a:pPr>
                      <a:r>
                        <a:rPr kumimoji="0" lang="de-DE" altLang="en-US" sz="1800" b="0" i="0" u="none" strike="noStrike" cap="none" normalizeH="0" baseline="0" smtClean="0">
                          <a:ln>
                            <a:noFill/>
                          </a:ln>
                          <a:solidFill>
                            <a:srgbClr val="0B1A40"/>
                          </a:solidFill>
                          <a:effectLst/>
                          <a:latin typeface="Arial" charset="0"/>
                          <a:cs typeface="Arial" charset="0"/>
                        </a:rPr>
                        <a:t>   (§ 26 Abs. 1 EStG)</a:t>
                      </a:r>
                    </a:p>
                    <a:p>
                      <a:pPr marL="0" marR="0" lvl="0" indent="0" algn="l" defTabSz="914400" rtl="0" eaLnBrk="1" fontAlgn="base" latinLnBrk="0" hangingPunct="1">
                        <a:lnSpc>
                          <a:spcPct val="90000"/>
                        </a:lnSpc>
                        <a:spcBef>
                          <a:spcPct val="20000"/>
                        </a:spcBef>
                        <a:spcAft>
                          <a:spcPct val="20000"/>
                        </a:spcAft>
                        <a:buClr>
                          <a:srgbClr val="004171"/>
                        </a:buClr>
                        <a:buSzTx/>
                        <a:buFontTx/>
                        <a:buChar char="•"/>
                        <a:tabLst/>
                      </a:pPr>
                      <a:r>
                        <a:rPr kumimoji="0" lang="de-DE" altLang="en-US" sz="1800" b="0" i="0" u="none" strike="noStrike" cap="none" normalizeH="0" baseline="0" smtClean="0">
                          <a:ln>
                            <a:noFill/>
                          </a:ln>
                          <a:solidFill>
                            <a:srgbClr val="0B1A40"/>
                          </a:solidFill>
                          <a:effectLst/>
                          <a:latin typeface="Arial" charset="0"/>
                          <a:cs typeface="Arial" charset="0"/>
                        </a:rPr>
                        <a:t> Realsplitting </a:t>
                      </a:r>
                    </a:p>
                    <a:p>
                      <a:pPr marL="0" marR="0" lvl="0" indent="0" algn="l" defTabSz="914400" rtl="0" eaLnBrk="1" fontAlgn="base" latinLnBrk="0" hangingPunct="1">
                        <a:lnSpc>
                          <a:spcPct val="90000"/>
                        </a:lnSpc>
                        <a:spcBef>
                          <a:spcPct val="20000"/>
                        </a:spcBef>
                        <a:spcAft>
                          <a:spcPct val="20000"/>
                        </a:spcAft>
                        <a:buClr>
                          <a:srgbClr val="004171"/>
                        </a:buClr>
                        <a:buSzTx/>
                        <a:buFontTx/>
                        <a:buNone/>
                        <a:tabLst/>
                      </a:pPr>
                      <a:r>
                        <a:rPr kumimoji="0" lang="de-DE" altLang="en-US" sz="1800" b="0" i="0" u="none" strike="noStrike" cap="none" normalizeH="0" baseline="0" smtClean="0">
                          <a:ln>
                            <a:noFill/>
                          </a:ln>
                          <a:solidFill>
                            <a:srgbClr val="0B1A40"/>
                          </a:solidFill>
                          <a:effectLst/>
                          <a:latin typeface="Arial" charset="0"/>
                          <a:cs typeface="Arial" charset="0"/>
                        </a:rPr>
                        <a:t>   (§ 10 Abs. 1 Nr. 1EStG)</a:t>
                      </a:r>
                    </a:p>
                  </a:txBody>
                  <a:tcPr marL="93661" marR="93661" marT="45726"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837A4E9-4595-49F7-801F-B83B7F66F0BC}" type="slidenum">
              <a:rPr lang="en-GB" altLang="en-US" sz="1000" smtClean="0">
                <a:solidFill>
                  <a:srgbClr val="0B1A40"/>
                </a:solidFill>
              </a:rPr>
              <a:pPr eaLnBrk="1" hangingPunct="1">
                <a:spcBef>
                  <a:spcPct val="0"/>
                </a:spcBef>
              </a:pPr>
              <a:t>23</a:t>
            </a:fld>
            <a:endParaRPr lang="en-GB" altLang="en-US" sz="1000" smtClean="0">
              <a:solidFill>
                <a:srgbClr val="0B1A40"/>
              </a:solidFill>
            </a:endParaRPr>
          </a:p>
        </p:txBody>
      </p:sp>
      <p:sp>
        <p:nvSpPr>
          <p:cNvPr id="45071" name="Line 14"/>
          <p:cNvSpPr>
            <a:spLocks noChangeShapeType="1"/>
          </p:cNvSpPr>
          <p:nvPr/>
        </p:nvSpPr>
        <p:spPr bwMode="auto">
          <a:xfrm>
            <a:off x="4427538" y="1536700"/>
            <a:ext cx="0" cy="18002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8870303-F88D-409E-AE50-C4A887F8B449}" type="slidenum">
              <a:rPr lang="en-GB" altLang="en-US" sz="1000" smtClean="0">
                <a:solidFill>
                  <a:srgbClr val="0B1A40"/>
                </a:solidFill>
              </a:rPr>
              <a:pPr eaLnBrk="1" hangingPunct="1">
                <a:spcBef>
                  <a:spcPct val="0"/>
                </a:spcBef>
              </a:pPr>
              <a:t>24</a:t>
            </a:fld>
            <a:endParaRPr lang="en-GB" altLang="en-US" sz="1000" smtClean="0">
              <a:solidFill>
                <a:srgbClr val="0B1A40"/>
              </a:solidFill>
            </a:endParaRPr>
          </a:p>
        </p:txBody>
      </p:sp>
      <p:sp>
        <p:nvSpPr>
          <p:cNvPr id="46083" name="Text Box 2"/>
          <p:cNvSpPr txBox="1">
            <a:spLocks noChangeArrowheads="1"/>
          </p:cNvSpPr>
          <p:nvPr/>
        </p:nvSpPr>
        <p:spPr bwMode="auto">
          <a:xfrm>
            <a:off x="323850" y="1052513"/>
            <a:ext cx="792162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2000" b="1" dirty="0">
                <a:cs typeface="Times New Roman" pitchFamily="18" charset="0"/>
              </a:rPr>
              <a:t>Fall: Zusammenveranlagung im EU/EWR-Fall</a:t>
            </a:r>
          </a:p>
          <a:p>
            <a:pPr algn="just">
              <a:spcBef>
                <a:spcPct val="50000"/>
              </a:spcBef>
            </a:pPr>
            <a:r>
              <a:rPr lang="de-DE" altLang="en-US" sz="1800" dirty="0">
                <a:solidFill>
                  <a:schemeClr val="tx1"/>
                </a:solidFill>
                <a:cs typeface="Times New Roman" pitchFamily="18" charset="0"/>
              </a:rPr>
              <a:t>Ein Ehepaar lebt nicht getrennt: Der Ehemann Ö, österreichischer Staatsbürger mit Familienwohnsitz in Wien, erzielte 01 ausschließlich Einkünfte aus der Beteiligung an einer deutschen KG. Seine Ehefrau (Schweizerin) erzielt in Österreich Einkünfte aus Kapitalvermögen von  </a:t>
            </a:r>
            <a:br>
              <a:rPr lang="de-DE" altLang="en-US" sz="1800" dirty="0">
                <a:solidFill>
                  <a:schemeClr val="tx1"/>
                </a:solidFill>
                <a:cs typeface="Times New Roman" pitchFamily="18" charset="0"/>
              </a:rPr>
            </a:br>
            <a:r>
              <a:rPr lang="de-DE" altLang="en-US" sz="1800" dirty="0">
                <a:solidFill>
                  <a:schemeClr val="tx1"/>
                </a:solidFill>
                <a:cs typeface="Times New Roman" pitchFamily="18" charset="0"/>
              </a:rPr>
              <a:t>€ </a:t>
            </a:r>
            <a:r>
              <a:rPr lang="de-DE" altLang="en-US" sz="1800" dirty="0" smtClean="0">
                <a:solidFill>
                  <a:schemeClr val="tx1"/>
                </a:solidFill>
                <a:cs typeface="Times New Roman" pitchFamily="18" charset="0"/>
              </a:rPr>
              <a:t>8.900</a:t>
            </a:r>
            <a:r>
              <a:rPr lang="de-DE" altLang="en-US" sz="1800" dirty="0">
                <a:solidFill>
                  <a:schemeClr val="tx1"/>
                </a:solidFill>
                <a:cs typeface="Times New Roman" pitchFamily="18" charset="0"/>
              </a:rPr>
              <a:t>. </a:t>
            </a:r>
          </a:p>
          <a:p>
            <a:pPr algn="just">
              <a:spcBef>
                <a:spcPct val="50000"/>
              </a:spcBef>
            </a:pPr>
            <a:endParaRPr lang="de-DE" altLang="en-US" sz="1800" dirty="0">
              <a:solidFill>
                <a:schemeClr val="tx1"/>
              </a:solidFill>
              <a:cs typeface="Times New Roman" pitchFamily="18" charset="0"/>
            </a:endParaRPr>
          </a:p>
          <a:p>
            <a:pPr algn="just">
              <a:spcBef>
                <a:spcPct val="50000"/>
              </a:spcBef>
            </a:pPr>
            <a:r>
              <a:rPr lang="de-DE" altLang="en-US" sz="2000" b="1" dirty="0">
                <a:cs typeface="Times New Roman" pitchFamily="18" charset="0"/>
              </a:rPr>
              <a:t>Fallvariante</a:t>
            </a:r>
            <a:r>
              <a:rPr lang="de-DE" altLang="en-US" sz="2000" dirty="0">
                <a:cs typeface="Times New Roman" pitchFamily="18" charset="0"/>
              </a:rPr>
              <a:t>:</a:t>
            </a:r>
            <a:r>
              <a:rPr lang="de-DE" altLang="en-US" sz="2000" dirty="0">
                <a:solidFill>
                  <a:schemeClr val="tx1"/>
                </a:solidFill>
                <a:cs typeface="Times New Roman" pitchFamily="18" charset="0"/>
              </a:rPr>
              <a:t> </a:t>
            </a:r>
            <a:r>
              <a:rPr lang="de-DE" altLang="en-US" sz="1800" dirty="0">
                <a:solidFill>
                  <a:schemeClr val="tx1"/>
                </a:solidFill>
                <a:cs typeface="Times New Roman" pitchFamily="18" charset="0"/>
              </a:rPr>
              <a:t>Die deutsche Beteiligung an der KG wird nicht von Herrn Ö, sondern von der Ehefrau gehalten, während Herr Ö die Einkünfte aus Kapitalvermögen in Österreich bezieht.</a:t>
            </a:r>
            <a:r>
              <a:rPr lang="en-US" altLang="en-US" sz="1800" dirty="0">
                <a:solidFill>
                  <a:schemeClr val="tx1"/>
                </a:solidFill>
                <a:cs typeface="Times New Roman" pitchFamily="18" charset="0"/>
              </a:rPr>
              <a:t> </a:t>
            </a:r>
            <a:endParaRPr lang="de-DE" altLang="en-US" sz="1800" dirty="0">
              <a:solidFill>
                <a:schemeClr val="tx1"/>
              </a:solidFill>
              <a:cs typeface="Times New Roman" pitchFamily="18" charset="0"/>
            </a:endParaRPr>
          </a:p>
        </p:txBody>
      </p:sp>
      <p:sp>
        <p:nvSpPr>
          <p:cNvPr id="46084" name="Rectangle 3"/>
          <p:cNvSpPr>
            <a:spLocks noChangeArrowheads="1"/>
          </p:cNvSpPr>
          <p:nvPr/>
        </p:nvSpPr>
        <p:spPr bwMode="auto">
          <a:xfrm>
            <a:off x="250825" y="333375"/>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chemeClr val="tx1"/>
                </a:solidFill>
                <a:latin typeface="Georgia" pitchFamily="18" charset="0"/>
              </a:rPr>
              <a:t>Beispiel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7EE48FE-0136-4DB9-A16E-5866D363938B}" type="slidenum">
              <a:rPr lang="en-GB" altLang="en-US" sz="1000" smtClean="0">
                <a:solidFill>
                  <a:srgbClr val="0B1A40"/>
                </a:solidFill>
              </a:rPr>
              <a:pPr eaLnBrk="1" hangingPunct="1">
                <a:spcBef>
                  <a:spcPct val="0"/>
                </a:spcBef>
              </a:pPr>
              <a:t>25</a:t>
            </a:fld>
            <a:endParaRPr lang="en-GB" altLang="en-US" sz="1000" smtClean="0">
              <a:solidFill>
                <a:srgbClr val="0B1A40"/>
              </a:solidFill>
            </a:endParaRPr>
          </a:p>
        </p:txBody>
      </p:sp>
      <p:sp>
        <p:nvSpPr>
          <p:cNvPr id="47107" name="Text Box 2"/>
          <p:cNvSpPr txBox="1">
            <a:spLocks noChangeArrowheads="1"/>
          </p:cNvSpPr>
          <p:nvPr/>
        </p:nvSpPr>
        <p:spPr bwMode="auto">
          <a:xfrm>
            <a:off x="323850" y="1174750"/>
            <a:ext cx="82423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just">
              <a:spcBef>
                <a:spcPct val="50000"/>
              </a:spcBef>
            </a:pPr>
            <a:r>
              <a:rPr lang="de-DE" altLang="en-US" sz="1800" u="sng" dirty="0" smtClean="0">
                <a:solidFill>
                  <a:schemeClr val="tx1"/>
                </a:solidFill>
                <a:cs typeface="Times New Roman" pitchFamily="18" charset="0"/>
              </a:rPr>
              <a:t>Grundfall:</a:t>
            </a:r>
          </a:p>
          <a:p>
            <a:pPr algn="just">
              <a:spcBef>
                <a:spcPct val="50000"/>
              </a:spcBef>
            </a:pPr>
            <a:r>
              <a:rPr lang="de-DE" altLang="en-US" sz="1800" dirty="0" smtClean="0">
                <a:solidFill>
                  <a:schemeClr val="tx1"/>
                </a:solidFill>
                <a:cs typeface="Times New Roman" pitchFamily="18" charset="0"/>
              </a:rPr>
              <a:t>Die </a:t>
            </a:r>
            <a:r>
              <a:rPr lang="de-DE" altLang="en-US" sz="1800" dirty="0">
                <a:solidFill>
                  <a:schemeClr val="tx1"/>
                </a:solidFill>
                <a:cs typeface="Times New Roman" pitchFamily="18" charset="0"/>
              </a:rPr>
              <a:t>Eheleute Ö sind nicht unbeschränkt steuerpflichtig gem. </a:t>
            </a:r>
            <a:r>
              <a:rPr lang="de-DE" altLang="en-US" sz="1800" dirty="0">
                <a:solidFill>
                  <a:schemeClr val="tx1"/>
                </a:solidFill>
              </a:rPr>
              <a:t>§</a:t>
            </a:r>
            <a:r>
              <a:rPr lang="de-DE" altLang="en-US" sz="1800" dirty="0">
                <a:solidFill>
                  <a:schemeClr val="tx1"/>
                </a:solidFill>
                <a:cs typeface="Times New Roman" pitchFamily="18" charset="0"/>
              </a:rPr>
              <a:t> 1 Abs. 1 Satz 1 EStG, da sie weder ihren Wohnsitz noch ihren gewöhnlichen Aufenthalt im Inland haben. Ö kann aber gemäß </a:t>
            </a:r>
            <a:r>
              <a:rPr lang="de-DE" altLang="en-US" sz="1800" dirty="0">
                <a:solidFill>
                  <a:schemeClr val="tx1"/>
                </a:solidFill>
              </a:rPr>
              <a:t>§ </a:t>
            </a:r>
            <a:r>
              <a:rPr lang="de-DE" altLang="en-US" sz="1800" dirty="0">
                <a:solidFill>
                  <a:schemeClr val="tx1"/>
                </a:solidFill>
                <a:cs typeface="Times New Roman" pitchFamily="18" charset="0"/>
              </a:rPr>
              <a:t>1 Abs. 3 EStG auf Antrag als unbeschränkt steuerpflichtig gelten, da die inländischen Einkünfte im Kalenderjahr 01 zu 100% der deutschen Einkommensteuer unterliegen. Frau Ö hingegen kann in Deutschland nicht auf Antrag als unbeschränkt steuerpflichtig gelten, da ihre ausländischen Einkünfte sowohl die absolute Grenze von € </a:t>
            </a:r>
            <a:r>
              <a:rPr lang="de-DE" altLang="en-US" sz="1800" dirty="0" smtClean="0">
                <a:solidFill>
                  <a:schemeClr val="tx1"/>
                </a:solidFill>
                <a:cs typeface="Times New Roman" pitchFamily="18" charset="0"/>
              </a:rPr>
              <a:t>8.652 </a:t>
            </a:r>
            <a:r>
              <a:rPr lang="de-DE" altLang="en-US" sz="1800" dirty="0">
                <a:solidFill>
                  <a:schemeClr val="tx1"/>
                </a:solidFill>
                <a:cs typeface="Times New Roman" pitchFamily="18" charset="0"/>
              </a:rPr>
              <a:t>als auch die relative Grenze (10%) überschreiten. Nun ist</a:t>
            </a:r>
            <a:br>
              <a:rPr lang="de-DE" altLang="en-US" sz="1800" dirty="0">
                <a:solidFill>
                  <a:schemeClr val="tx1"/>
                </a:solidFill>
                <a:cs typeface="Times New Roman" pitchFamily="18" charset="0"/>
              </a:rPr>
            </a:br>
            <a:r>
              <a:rPr lang="de-DE" altLang="en-US" sz="1800" dirty="0">
                <a:solidFill>
                  <a:schemeClr val="tx1"/>
                </a:solidFill>
              </a:rPr>
              <a:t>§ </a:t>
            </a:r>
            <a:r>
              <a:rPr lang="de-DE" altLang="en-US" sz="1800" dirty="0">
                <a:solidFill>
                  <a:schemeClr val="tx1"/>
                </a:solidFill>
                <a:cs typeface="Times New Roman" pitchFamily="18" charset="0"/>
              </a:rPr>
              <a:t>1a Nr. 2 EStG zu prüfen, da unter Vorliegen bestimmter Bedingungen das Ehegattensplitting möglich wird. Herr Ö ist EU/EWR-Bürger und ist auf Antrag unbeschränkt steuerpflichtig im Inland. Da das Ehepaar in 01 nicht getrennt lebt und Frau Ö weder ihren Wohnsitz noch ihren gewöhnlichen Aufenthalt im Inland hat, sondern in einem EU/EWR-Staat ansässig ist und die </a:t>
            </a:r>
            <a:r>
              <a:rPr lang="de-DE" altLang="en-US" sz="1800" dirty="0" err="1">
                <a:solidFill>
                  <a:schemeClr val="tx1"/>
                </a:solidFill>
                <a:cs typeface="Times New Roman" pitchFamily="18" charset="0"/>
              </a:rPr>
              <a:t>Einkunftsgrenzen</a:t>
            </a:r>
            <a:r>
              <a:rPr lang="de-DE" altLang="en-US" sz="1800" dirty="0">
                <a:solidFill>
                  <a:schemeClr val="tx1"/>
                </a:solidFill>
                <a:cs typeface="Times New Roman" pitchFamily="18" charset="0"/>
              </a:rPr>
              <a:t> nicht überschritten werden, kann das Ehepaar gem. § 1a Abs. 1 Nr. 2 </a:t>
            </a:r>
            <a:r>
              <a:rPr lang="de-DE" altLang="en-US" sz="1800" dirty="0" err="1">
                <a:solidFill>
                  <a:schemeClr val="tx1"/>
                </a:solidFill>
                <a:cs typeface="Times New Roman" pitchFamily="18" charset="0"/>
              </a:rPr>
              <a:t>i.V.m</a:t>
            </a:r>
            <a:r>
              <a:rPr lang="de-DE" altLang="en-US" sz="1800" dirty="0">
                <a:solidFill>
                  <a:schemeClr val="tx1"/>
                </a:solidFill>
                <a:cs typeface="Times New Roman" pitchFamily="18" charset="0"/>
              </a:rPr>
              <a:t>. § 26 Abs. 1 Satz 1, § 26b EStG in 01 zusammen veranlagt werden. Die Staatsangehörigkeit der Frau Ö spielt keine Rolle.</a:t>
            </a:r>
            <a:r>
              <a:rPr lang="en-US" altLang="en-US" sz="1800" dirty="0">
                <a:solidFill>
                  <a:schemeClr val="tx1"/>
                </a:solidFill>
                <a:cs typeface="Times New Roman" pitchFamily="18" charset="0"/>
              </a:rPr>
              <a:t> </a:t>
            </a:r>
            <a:endParaRPr lang="de-DE" altLang="en-US" sz="1800" dirty="0">
              <a:solidFill>
                <a:schemeClr val="tx1"/>
              </a:solidFill>
              <a:cs typeface="Times New Roman" pitchFamily="18" charset="0"/>
            </a:endParaRPr>
          </a:p>
        </p:txBody>
      </p:sp>
      <p:sp>
        <p:nvSpPr>
          <p:cNvPr id="47108" name="Rectangle 3"/>
          <p:cNvSpPr>
            <a:spLocks noChangeArrowheads="1"/>
          </p:cNvSpPr>
          <p:nvPr/>
        </p:nvSpPr>
        <p:spPr bwMode="auto">
          <a:xfrm>
            <a:off x="250825" y="333375"/>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dirty="0">
                <a:solidFill>
                  <a:srgbClr val="0B1A40"/>
                </a:solidFill>
                <a:latin typeface="Georgia" pitchFamily="18" charset="0"/>
              </a:rPr>
              <a:t>Lösungshinweise </a:t>
            </a:r>
            <a:r>
              <a:rPr lang="de-DE" altLang="en-US" sz="2600" dirty="0" smtClean="0">
                <a:solidFill>
                  <a:srgbClr val="0B1A40"/>
                </a:solidFill>
                <a:latin typeface="Georgia" pitchFamily="18" charset="0"/>
              </a:rPr>
              <a:t>– (1)</a:t>
            </a:r>
            <a:endParaRPr lang="de-DE" altLang="en-US" sz="2600" dirty="0">
              <a:solidFill>
                <a:srgbClr val="0B1A40"/>
              </a:solidFill>
              <a:latin typeface="Georgia"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358775" y="1062038"/>
            <a:ext cx="8367713" cy="5175250"/>
          </a:xfrm>
        </p:spPr>
        <p:txBody>
          <a:bodyPr lIns="91440" tIns="45720" rIns="91440" bIns="45720"/>
          <a:lstStyle/>
          <a:p>
            <a:pPr eaLnBrk="1" hangingPunct="1"/>
            <a:r>
              <a:rPr lang="de-DE" altLang="en-US" sz="1800" b="0" u="sng" dirty="0" smtClean="0">
                <a:solidFill>
                  <a:srgbClr val="0B1A40"/>
                </a:solidFill>
              </a:rPr>
              <a:t>Fallvariante:</a:t>
            </a:r>
          </a:p>
          <a:p>
            <a:pPr eaLnBrk="1" hangingPunct="1"/>
            <a:r>
              <a:rPr lang="de-DE" altLang="en-US" sz="1800" b="0" dirty="0" smtClean="0">
                <a:solidFill>
                  <a:srgbClr val="0B1A40"/>
                </a:solidFill>
              </a:rPr>
              <a:t>Frau Ö kann sich zwar nach § 1 Abs. 3 EStG auf Antrag als unbeschränkt steuerpflichtig veranlagen lassen. Eine Zusammenveranlagung nach § 1a Abs. 1 Nr. 2 EStG scheidet jedoch aus, weil Frau Ö als Schweizerin nicht EU/EWR-Bürgerin ist; die Schweiz zählt nicht zur EU bzw. EWR.</a:t>
            </a:r>
          </a:p>
        </p:txBody>
      </p:sp>
      <p:sp>
        <p:nvSpPr>
          <p:cNvPr id="4813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02EE230-00FC-46AB-9C1A-4EA92443C50A}" type="slidenum">
              <a:rPr lang="en-GB" altLang="en-US" sz="1000" smtClean="0">
                <a:solidFill>
                  <a:srgbClr val="0B1A40"/>
                </a:solidFill>
              </a:rPr>
              <a:pPr eaLnBrk="1" hangingPunct="1">
                <a:spcBef>
                  <a:spcPct val="0"/>
                </a:spcBef>
              </a:pPr>
              <a:t>26</a:t>
            </a:fld>
            <a:endParaRPr lang="en-GB" altLang="en-US" sz="1000" smtClean="0">
              <a:solidFill>
                <a:srgbClr val="0B1A40"/>
              </a:solidFill>
            </a:endParaRPr>
          </a:p>
        </p:txBody>
      </p:sp>
      <p:sp>
        <p:nvSpPr>
          <p:cNvPr id="48132" name="Rectangle 3"/>
          <p:cNvSpPr>
            <a:spLocks noChangeArrowheads="1"/>
          </p:cNvSpPr>
          <p:nvPr/>
        </p:nvSpPr>
        <p:spPr bwMode="auto">
          <a:xfrm>
            <a:off x="250825" y="333375"/>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dirty="0">
                <a:solidFill>
                  <a:srgbClr val="0B1A40"/>
                </a:solidFill>
                <a:latin typeface="Georgia" pitchFamily="18" charset="0"/>
              </a:rPr>
              <a:t>Lösungshinweise </a:t>
            </a:r>
            <a:r>
              <a:rPr lang="de-DE" altLang="en-US" sz="2600" dirty="0" smtClean="0">
                <a:solidFill>
                  <a:srgbClr val="0B1A40"/>
                </a:solidFill>
                <a:latin typeface="Georgia" pitchFamily="18" charset="0"/>
              </a:rPr>
              <a:t>(2)</a:t>
            </a:r>
            <a:endParaRPr lang="de-DE" altLang="en-US" sz="2600" dirty="0">
              <a:solidFill>
                <a:srgbClr val="0B1A40"/>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lIns="91440" tIns="45720" rIns="91440" bIns="45720" anchor="ctr"/>
          <a:lstStyle/>
          <a:p>
            <a:pPr eaLnBrk="1" hangingPunct="1"/>
            <a:r>
              <a:rPr lang="de-DE" altLang="en-US" smtClean="0"/>
              <a:t>Beschr. Steuerpflicht (§ 1 Abs. 4  EStG)</a:t>
            </a:r>
          </a:p>
        </p:txBody>
      </p:sp>
      <p:sp>
        <p:nvSpPr>
          <p:cNvPr id="33796" name="Rectangle 3"/>
          <p:cNvSpPr>
            <a:spLocks noGrp="1"/>
          </p:cNvSpPr>
          <p:nvPr>
            <p:ph idx="1"/>
          </p:nvPr>
        </p:nvSpPr>
        <p:spPr>
          <a:xfrm>
            <a:off x="358775" y="1062038"/>
            <a:ext cx="8367713" cy="5175250"/>
          </a:xfrm>
        </p:spPr>
        <p:txBody>
          <a:bodyPr lIns="91440" tIns="45720" rIns="91440" bIns="45720"/>
          <a:lstStyle/>
          <a:p>
            <a:pPr eaLnBrk="1" hangingPunct="1">
              <a:lnSpc>
                <a:spcPct val="80000"/>
              </a:lnSpc>
              <a:tabLst>
                <a:tab pos="536575" algn="l"/>
              </a:tabLst>
              <a:defRPr/>
            </a:pPr>
            <a:r>
              <a:rPr lang="de-DE" altLang="en-US" sz="1800" dirty="0" smtClean="0">
                <a:solidFill>
                  <a:schemeClr val="accent3"/>
                </a:solidFill>
              </a:rPr>
              <a:t>Steuersubjekt:</a:t>
            </a:r>
          </a:p>
          <a:p>
            <a:pPr lvl="3" eaLnBrk="1" hangingPunct="1">
              <a:lnSpc>
                <a:spcPct val="80000"/>
              </a:lnSpc>
              <a:buClr>
                <a:schemeClr val="accent3"/>
              </a:buClr>
              <a:buFont typeface="Arial" pitchFamily="34" charset="0"/>
              <a:buNone/>
              <a:tabLst>
                <a:tab pos="536575" algn="l"/>
              </a:tabLst>
              <a:defRPr/>
            </a:pPr>
            <a:r>
              <a:rPr lang="de-DE" altLang="en-US" dirty="0" smtClean="0"/>
              <a:t>		</a:t>
            </a:r>
            <a:r>
              <a:rPr lang="de-DE" altLang="en-US" sz="1800" dirty="0" smtClean="0"/>
              <a:t>Subjekt der beschränkten Steuerpflicht ist jede </a:t>
            </a:r>
            <a:r>
              <a:rPr lang="de-DE" altLang="en-US" sz="1800" b="1" dirty="0" smtClean="0">
                <a:solidFill>
                  <a:srgbClr val="00A5D9"/>
                </a:solidFill>
              </a:rPr>
              <a:t>natürliche Person</a:t>
            </a:r>
            <a:r>
              <a:rPr lang="de-DE" altLang="en-US" sz="1800" dirty="0" smtClean="0">
                <a:solidFill>
                  <a:srgbClr val="00A5D9"/>
                </a:solidFill>
              </a:rPr>
              <a:t>,</a:t>
            </a:r>
            <a:r>
              <a:rPr lang="de-DE" altLang="en-US" sz="1800" dirty="0" smtClean="0">
                <a:solidFill>
                  <a:schemeClr val="accent2"/>
                </a:solidFill>
              </a:rPr>
              <a:t/>
            </a:r>
            <a:br>
              <a:rPr lang="de-DE" altLang="en-US" sz="1800" dirty="0" smtClean="0">
                <a:solidFill>
                  <a:schemeClr val="accent2"/>
                </a:solidFill>
              </a:rPr>
            </a:br>
            <a:r>
              <a:rPr lang="de-DE" altLang="en-US" sz="1800" dirty="0" smtClean="0">
                <a:solidFill>
                  <a:schemeClr val="accent2"/>
                </a:solidFill>
              </a:rPr>
              <a:t>	</a:t>
            </a:r>
            <a:r>
              <a:rPr lang="de-DE" altLang="en-US" sz="1800" dirty="0" smtClean="0"/>
              <a:t>die </a:t>
            </a:r>
            <a:r>
              <a:rPr lang="de-DE" altLang="en-US" sz="1800" b="1" dirty="0" smtClean="0">
                <a:solidFill>
                  <a:srgbClr val="00A5D9"/>
                </a:solidFill>
              </a:rPr>
              <a:t>weder Wohnsitz noch gewöhnlichen Aufenthalt</a:t>
            </a:r>
            <a:r>
              <a:rPr lang="de-DE" altLang="en-US" sz="1800" dirty="0" smtClean="0">
                <a:solidFill>
                  <a:srgbClr val="00A5D9"/>
                </a:solidFill>
              </a:rPr>
              <a:t> </a:t>
            </a:r>
            <a:r>
              <a:rPr lang="de-DE" altLang="en-US" sz="1800" dirty="0" smtClean="0"/>
              <a:t>im Inland</a:t>
            </a:r>
            <a:br>
              <a:rPr lang="de-DE" altLang="en-US" sz="1800" dirty="0" smtClean="0"/>
            </a:br>
            <a:r>
              <a:rPr lang="de-DE" altLang="en-US" sz="1800" dirty="0" smtClean="0"/>
              <a:t>	hat, aber inländische </a:t>
            </a:r>
            <a:r>
              <a:rPr lang="de-DE" altLang="en-US" sz="1800" b="1" dirty="0" smtClean="0">
                <a:solidFill>
                  <a:srgbClr val="00A5D9"/>
                </a:solidFill>
              </a:rPr>
              <a:t>Einkünfte </a:t>
            </a:r>
            <a:r>
              <a:rPr lang="de-DE" altLang="en-US" sz="1800" b="1" dirty="0" err="1" smtClean="0">
                <a:solidFill>
                  <a:srgbClr val="00A5D9"/>
                </a:solidFill>
              </a:rPr>
              <a:t>iSd</a:t>
            </a:r>
            <a:r>
              <a:rPr lang="de-DE" altLang="en-US" sz="1800" b="1" dirty="0" smtClean="0">
                <a:solidFill>
                  <a:srgbClr val="00A5D9"/>
                </a:solidFill>
              </a:rPr>
              <a:t> § 49 EStG</a:t>
            </a:r>
            <a:r>
              <a:rPr lang="de-DE" altLang="en-US" sz="1800" dirty="0" smtClean="0">
                <a:solidFill>
                  <a:srgbClr val="00A5D9"/>
                </a:solidFill>
              </a:rPr>
              <a:t> </a:t>
            </a:r>
            <a:r>
              <a:rPr lang="de-DE" altLang="en-US" sz="1800" dirty="0" smtClean="0"/>
              <a:t>erzielt.</a:t>
            </a:r>
          </a:p>
          <a:p>
            <a:pPr eaLnBrk="1" hangingPunct="1">
              <a:lnSpc>
                <a:spcPct val="80000"/>
              </a:lnSpc>
              <a:tabLst>
                <a:tab pos="536575" algn="l"/>
              </a:tabLst>
              <a:defRPr/>
            </a:pPr>
            <a:endParaRPr lang="de-DE" altLang="en-US" sz="1800" dirty="0" smtClean="0">
              <a:solidFill>
                <a:srgbClr val="0B1A40"/>
              </a:solidFill>
            </a:endParaRPr>
          </a:p>
          <a:p>
            <a:pPr eaLnBrk="1" hangingPunct="1">
              <a:lnSpc>
                <a:spcPct val="80000"/>
              </a:lnSpc>
              <a:tabLst>
                <a:tab pos="536575" algn="l"/>
              </a:tabLst>
              <a:defRPr/>
            </a:pPr>
            <a:r>
              <a:rPr lang="de-DE" altLang="en-US" sz="1800" dirty="0" smtClean="0">
                <a:solidFill>
                  <a:schemeClr val="accent3"/>
                </a:solidFill>
              </a:rPr>
              <a:t>Steuerobjekt:</a:t>
            </a:r>
          </a:p>
          <a:p>
            <a:pPr eaLnBrk="1" hangingPunct="1">
              <a:lnSpc>
                <a:spcPct val="80000"/>
              </a:lnSpc>
              <a:tabLst>
                <a:tab pos="536575" algn="l"/>
              </a:tabLst>
              <a:defRPr/>
            </a:pPr>
            <a:r>
              <a:rPr lang="de-DE" altLang="en-US" sz="1800" dirty="0" smtClean="0">
                <a:solidFill>
                  <a:srgbClr val="0B1A40"/>
                </a:solidFill>
              </a:rPr>
              <a:t>	</a:t>
            </a:r>
            <a:r>
              <a:rPr lang="de-DE" altLang="en-US" sz="1800" b="0" dirty="0" smtClean="0">
                <a:solidFill>
                  <a:srgbClr val="0B1A40"/>
                </a:solidFill>
              </a:rPr>
              <a:t>Objekt der beschränkten Steuerpflicht sind alle inländischen 	Einkünfte </a:t>
            </a:r>
            <a:r>
              <a:rPr lang="de-DE" altLang="en-US" sz="1800" b="0" dirty="0" err="1" smtClean="0">
                <a:solidFill>
                  <a:srgbClr val="0B1A40"/>
                </a:solidFill>
              </a:rPr>
              <a:t>iSd</a:t>
            </a:r>
            <a:r>
              <a:rPr lang="de-DE" altLang="en-US" sz="1800" b="0" dirty="0" smtClean="0">
                <a:solidFill>
                  <a:srgbClr val="0B1A40"/>
                </a:solidFill>
              </a:rPr>
              <a:t> § 49 EStG.</a:t>
            </a:r>
          </a:p>
          <a:p>
            <a:pPr lvl="1" eaLnBrk="1" hangingPunct="1">
              <a:lnSpc>
                <a:spcPct val="80000"/>
              </a:lnSpc>
              <a:buClr>
                <a:schemeClr val="accent2"/>
              </a:buClr>
              <a:tabLst>
                <a:tab pos="536575" algn="l"/>
              </a:tabLst>
              <a:defRPr/>
            </a:pPr>
            <a:endParaRPr lang="de-DE" altLang="en-US" dirty="0" smtClean="0"/>
          </a:p>
          <a:p>
            <a:pPr eaLnBrk="1" hangingPunct="1">
              <a:lnSpc>
                <a:spcPct val="80000"/>
              </a:lnSpc>
              <a:tabLst>
                <a:tab pos="536575" algn="l"/>
              </a:tabLst>
              <a:defRPr/>
            </a:pPr>
            <a:r>
              <a:rPr lang="de-DE" altLang="en-US" sz="1800" dirty="0" smtClean="0">
                <a:solidFill>
                  <a:schemeClr val="accent3"/>
                </a:solidFill>
              </a:rPr>
              <a:t>Beispiele:</a:t>
            </a:r>
          </a:p>
          <a:p>
            <a:pPr eaLnBrk="1" hangingPunct="1">
              <a:lnSpc>
                <a:spcPct val="80000"/>
              </a:lnSpc>
              <a:tabLst>
                <a:tab pos="536575" algn="l"/>
              </a:tabLst>
              <a:defRPr/>
            </a:pPr>
            <a:r>
              <a:rPr lang="de-DE" altLang="en-US" sz="1800" dirty="0" smtClean="0">
                <a:solidFill>
                  <a:srgbClr val="0B1A40"/>
                </a:solidFill>
              </a:rPr>
              <a:t>	</a:t>
            </a:r>
            <a:r>
              <a:rPr lang="de-DE" altLang="en-US" sz="1800" b="0" dirty="0" smtClean="0">
                <a:solidFill>
                  <a:srgbClr val="0B1A40"/>
                </a:solidFill>
              </a:rPr>
              <a:t>Franzose mit Wohnsitz in Paris vermietet in Mannheim eine 	Wohnung.</a:t>
            </a:r>
          </a:p>
          <a:p>
            <a:pPr eaLnBrk="1" hangingPunct="1">
              <a:lnSpc>
                <a:spcPct val="80000"/>
              </a:lnSpc>
              <a:tabLst>
                <a:tab pos="536575" algn="l"/>
              </a:tabLst>
              <a:defRPr/>
            </a:pPr>
            <a:r>
              <a:rPr lang="de-DE" altLang="en-US" sz="1800" b="0" dirty="0" smtClean="0">
                <a:solidFill>
                  <a:srgbClr val="0B1A40"/>
                </a:solidFill>
              </a:rPr>
              <a:t>	Belgier, wohnhaft in Brüssel, ist im Inland angestellt und fährt täglich 	nach Hause.</a:t>
            </a:r>
          </a:p>
        </p:txBody>
      </p:sp>
      <p:sp>
        <p:nvSpPr>
          <p:cNvPr id="4915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8BE32F5-06D1-4D35-A0A0-29890641AD12}" type="slidenum">
              <a:rPr lang="en-GB" altLang="en-US" sz="1000" smtClean="0">
                <a:solidFill>
                  <a:srgbClr val="0B1A40"/>
                </a:solidFill>
              </a:rPr>
              <a:pPr eaLnBrk="1" hangingPunct="1">
                <a:spcBef>
                  <a:spcPct val="0"/>
                </a:spcBef>
              </a:pPr>
              <a:t>27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lIns="91440" tIns="45720" rIns="91440" bIns="45720" anchor="ctr"/>
          <a:lstStyle/>
          <a:p>
            <a:pPr eaLnBrk="1" hangingPunct="1"/>
            <a:r>
              <a:rPr lang="de-DE" altLang="en-US" smtClean="0"/>
              <a:t>Überblick Einkünfte § 49 EStG (1)</a:t>
            </a:r>
          </a:p>
        </p:txBody>
      </p:sp>
      <p:sp>
        <p:nvSpPr>
          <p:cNvPr id="34820" name="Rectangle 3"/>
          <p:cNvSpPr>
            <a:spLocks noGrp="1"/>
          </p:cNvSpPr>
          <p:nvPr>
            <p:ph idx="1"/>
          </p:nvPr>
        </p:nvSpPr>
        <p:spPr>
          <a:xfrm>
            <a:off x="358775" y="1062038"/>
            <a:ext cx="8367713" cy="5175250"/>
          </a:xfrm>
        </p:spPr>
        <p:txBody>
          <a:bodyPr lIns="91440" tIns="45720" rIns="91440" bIns="45720"/>
          <a:lstStyle/>
          <a:p>
            <a:pPr marL="285750" lvl="2" indent="-285750" eaLnBrk="1" hangingPunct="1">
              <a:lnSpc>
                <a:spcPct val="80000"/>
              </a:lnSpc>
              <a:buClr>
                <a:srgbClr val="004171"/>
              </a:buClr>
              <a:buFont typeface="Arial" pitchFamily="34" charset="0"/>
              <a:buChar char="•"/>
              <a:defRPr/>
            </a:pPr>
            <a:r>
              <a:rPr lang="de-DE" altLang="en-US" sz="1800" dirty="0" smtClean="0"/>
              <a:t>Einkünfte aus einer im Inland betriebenen </a:t>
            </a:r>
            <a:r>
              <a:rPr lang="de-DE" altLang="en-US" sz="1800" b="1" dirty="0" smtClean="0">
                <a:solidFill>
                  <a:srgbClr val="00A5D9"/>
                </a:solidFill>
              </a:rPr>
              <a:t>Land- und Forstwirtschaft</a:t>
            </a:r>
          </a:p>
          <a:p>
            <a:pPr marL="285750" lvl="2" indent="-285750" eaLnBrk="1" hangingPunct="1">
              <a:lnSpc>
                <a:spcPct val="80000"/>
              </a:lnSpc>
              <a:buClr>
                <a:srgbClr val="004171"/>
              </a:buClr>
              <a:buFont typeface="Arial" pitchFamily="34" charset="0"/>
              <a:buChar char="•"/>
              <a:defRPr/>
            </a:pPr>
            <a:r>
              <a:rPr lang="de-DE" altLang="en-US" sz="1800" dirty="0" smtClean="0"/>
              <a:t>Einkünfte aus </a:t>
            </a:r>
            <a:r>
              <a:rPr lang="de-DE" altLang="en-US" sz="1800" b="1" dirty="0" smtClean="0">
                <a:solidFill>
                  <a:srgbClr val="00A5D9"/>
                </a:solidFill>
              </a:rPr>
              <a:t>Gewerbebetrieb</a:t>
            </a:r>
            <a:r>
              <a:rPr lang="de-DE" altLang="en-US" sz="1800" dirty="0" smtClean="0">
                <a:solidFill>
                  <a:srgbClr val="00A5D9"/>
                </a:solidFill>
              </a:rPr>
              <a:t>:</a:t>
            </a:r>
            <a:endParaRPr lang="de-DE" altLang="en-US" sz="1800" dirty="0" smtClean="0">
              <a:solidFill>
                <a:schemeClr val="accent2"/>
              </a:solidFill>
            </a:endParaRPr>
          </a:p>
          <a:p>
            <a:pPr lvl="4" eaLnBrk="1" hangingPunct="1">
              <a:lnSpc>
                <a:spcPct val="80000"/>
              </a:lnSpc>
              <a:buClr>
                <a:srgbClr val="004171"/>
              </a:buClr>
              <a:buFontTx/>
              <a:buChar char="•"/>
              <a:defRPr/>
            </a:pPr>
            <a:r>
              <a:rPr lang="de-DE" altLang="en-US" sz="1800" dirty="0" smtClean="0"/>
              <a:t>Für den im Inland eine Betriebsstätte (§ 12AO) unterhalten wird</a:t>
            </a:r>
          </a:p>
          <a:p>
            <a:pPr lvl="4" eaLnBrk="1" hangingPunct="1">
              <a:lnSpc>
                <a:spcPct val="80000"/>
              </a:lnSpc>
              <a:buClr>
                <a:srgbClr val="004171"/>
              </a:buClr>
              <a:buFontTx/>
              <a:buChar char="•"/>
              <a:defRPr/>
            </a:pPr>
            <a:r>
              <a:rPr lang="de-DE" altLang="en-US" sz="1800" dirty="0" smtClean="0"/>
              <a:t>Für den im Inland ein ständiger Vertreter (§ 13 AO) bestellt ist</a:t>
            </a:r>
          </a:p>
          <a:p>
            <a:pPr lvl="4" eaLnBrk="1" hangingPunct="1">
              <a:lnSpc>
                <a:spcPct val="80000"/>
              </a:lnSpc>
              <a:buClr>
                <a:srgbClr val="004171"/>
              </a:buClr>
              <a:buFontTx/>
              <a:buChar char="•"/>
              <a:defRPr/>
            </a:pPr>
            <a:r>
              <a:rPr lang="de-DE" altLang="en-US" sz="1800" dirty="0" smtClean="0"/>
              <a:t>Durch im Inland ausgeübte künstlerische, sportliche, artistische oder unterhaltende Darbietungen (z.B. Teilnahme an Talkshow)</a:t>
            </a:r>
          </a:p>
          <a:p>
            <a:pPr lvl="4" eaLnBrk="1" hangingPunct="1">
              <a:lnSpc>
                <a:spcPct val="80000"/>
              </a:lnSpc>
              <a:buClr>
                <a:srgbClr val="004171"/>
              </a:buClr>
              <a:buFontTx/>
              <a:buChar char="•"/>
              <a:defRPr/>
            </a:pPr>
            <a:r>
              <a:rPr lang="de-DE" altLang="en-US" sz="1800" dirty="0" smtClean="0"/>
              <a:t>Veräußerung von inländischen Anteilen </a:t>
            </a:r>
            <a:r>
              <a:rPr lang="de-DE" altLang="en-US" sz="1800" dirty="0" err="1" smtClean="0"/>
              <a:t>iSd</a:t>
            </a:r>
            <a:r>
              <a:rPr lang="de-DE" altLang="en-US" sz="1800" dirty="0" smtClean="0"/>
              <a:t> § 17 EStG</a:t>
            </a:r>
          </a:p>
          <a:p>
            <a:pPr lvl="4" eaLnBrk="1" hangingPunct="1">
              <a:lnSpc>
                <a:spcPct val="80000"/>
              </a:lnSpc>
              <a:buClr>
                <a:srgbClr val="004171"/>
              </a:buClr>
              <a:buFontTx/>
              <a:buChar char="•"/>
              <a:defRPr/>
            </a:pPr>
            <a:r>
              <a:rPr lang="de-DE" altLang="en-US" sz="1800" dirty="0" smtClean="0"/>
              <a:t>Vermietungseinkünfte, wenn das unbewegliche Vermögen, die Sachinbegriffe oder Rechte im Inland belegen sind oder in ein inländisches Register eingetragen sind</a:t>
            </a:r>
          </a:p>
          <a:p>
            <a:pPr lvl="4" eaLnBrk="1" hangingPunct="1">
              <a:lnSpc>
                <a:spcPct val="80000"/>
              </a:lnSpc>
              <a:buClr>
                <a:srgbClr val="004171"/>
              </a:buClr>
              <a:buFontTx/>
              <a:buChar char="•"/>
              <a:defRPr/>
            </a:pPr>
            <a:r>
              <a:rPr lang="de-DE" altLang="en-US" sz="1800" dirty="0" smtClean="0"/>
              <a:t>Veräußerung von unbeweglichem Vermögen, Sachinbegriffen oder Rechten in bestimmten Fällen</a:t>
            </a:r>
          </a:p>
          <a:p>
            <a:pPr lvl="2" eaLnBrk="1" hangingPunct="1">
              <a:lnSpc>
                <a:spcPct val="80000"/>
              </a:lnSpc>
              <a:buClr>
                <a:srgbClr val="004171"/>
              </a:buClr>
              <a:defRPr/>
            </a:pPr>
            <a:endParaRPr lang="de-DE" altLang="en-US" sz="1800" dirty="0" smtClean="0"/>
          </a:p>
          <a:p>
            <a:pPr marL="285750" lvl="2" indent="-285750" eaLnBrk="1" hangingPunct="1">
              <a:lnSpc>
                <a:spcPct val="80000"/>
              </a:lnSpc>
              <a:buClr>
                <a:srgbClr val="004171"/>
              </a:buClr>
              <a:buFont typeface="Arial" pitchFamily="34" charset="0"/>
              <a:buChar char="•"/>
              <a:defRPr/>
            </a:pPr>
            <a:r>
              <a:rPr lang="de-DE" altLang="en-US" sz="1800" dirty="0" smtClean="0"/>
              <a:t>Einkünfte aus </a:t>
            </a:r>
            <a:r>
              <a:rPr lang="de-DE" altLang="en-US" sz="1800" b="1" dirty="0" smtClean="0">
                <a:solidFill>
                  <a:srgbClr val="00A5D9"/>
                </a:solidFill>
              </a:rPr>
              <a:t>selbständiger Arbeit</a:t>
            </a:r>
            <a:r>
              <a:rPr lang="de-DE" altLang="en-US" sz="1800" dirty="0" smtClean="0">
                <a:solidFill>
                  <a:srgbClr val="00A5D9"/>
                </a:solidFill>
              </a:rPr>
              <a:t>, </a:t>
            </a:r>
            <a:r>
              <a:rPr lang="de-DE" altLang="en-US" sz="1800" dirty="0" smtClean="0"/>
              <a:t>die im Inland ausgeübt oder   verwertet wird</a:t>
            </a:r>
          </a:p>
          <a:p>
            <a:pPr marL="285750" lvl="2" indent="-285750" eaLnBrk="1" hangingPunct="1">
              <a:lnSpc>
                <a:spcPct val="80000"/>
              </a:lnSpc>
              <a:buClr>
                <a:srgbClr val="004171"/>
              </a:buClr>
              <a:buFont typeface="Arial" pitchFamily="34" charset="0"/>
              <a:buChar char="•"/>
              <a:defRPr/>
            </a:pPr>
            <a:r>
              <a:rPr lang="de-DE" altLang="en-US" sz="1800" dirty="0" smtClean="0"/>
              <a:t>Einkünfte aus </a:t>
            </a:r>
            <a:r>
              <a:rPr lang="de-DE" altLang="en-US" sz="1800" b="1" dirty="0" smtClean="0">
                <a:solidFill>
                  <a:srgbClr val="00A5D9"/>
                </a:solidFill>
              </a:rPr>
              <a:t>nichtselbständiger Arbeit</a:t>
            </a:r>
            <a:r>
              <a:rPr lang="de-DE" altLang="en-US" sz="1800" dirty="0" smtClean="0">
                <a:solidFill>
                  <a:srgbClr val="00A5D9"/>
                </a:solidFill>
              </a:rPr>
              <a:t>, </a:t>
            </a:r>
            <a:r>
              <a:rPr lang="de-DE" altLang="en-US" sz="1800" dirty="0" smtClean="0"/>
              <a:t>die im Inland ausgeübt oder verwertet wird (einschl. der Vergütungen von Geschäftsführern, Prokuristen und Vorstandsmitgliedern einer Gesellschaft mit Geschäftsleitung im Inland)</a:t>
            </a:r>
          </a:p>
          <a:p>
            <a:pPr eaLnBrk="1" hangingPunct="1">
              <a:lnSpc>
                <a:spcPct val="80000"/>
              </a:lnSpc>
              <a:defRPr/>
            </a:pPr>
            <a:endParaRPr lang="de-DE" altLang="en-US" sz="1600" dirty="0" smtClean="0">
              <a:solidFill>
                <a:srgbClr val="0B1A40"/>
              </a:solidFill>
            </a:endParaRPr>
          </a:p>
        </p:txBody>
      </p:sp>
      <p:sp>
        <p:nvSpPr>
          <p:cNvPr id="5018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ED858BD-1D57-4E6C-A179-C86E9E09FBE4}" type="slidenum">
              <a:rPr lang="en-GB" altLang="en-US" sz="1000" smtClean="0">
                <a:solidFill>
                  <a:srgbClr val="0B1A40"/>
                </a:solidFill>
              </a:rPr>
              <a:pPr eaLnBrk="1" hangingPunct="1">
                <a:spcBef>
                  <a:spcPct val="0"/>
                </a:spcBef>
              </a:pPr>
              <a:t>28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3"/>
          <p:cNvSpPr>
            <a:spLocks noGrp="1"/>
          </p:cNvSpPr>
          <p:nvPr>
            <p:ph type="title"/>
          </p:nvPr>
        </p:nvSpPr>
        <p:spPr>
          <a:xfrm>
            <a:off x="358775" y="2636838"/>
            <a:ext cx="8367713" cy="576262"/>
          </a:xfrm>
        </p:spPr>
        <p:txBody>
          <a:bodyPr/>
          <a:lstStyle/>
          <a:p>
            <a:pPr eaLnBrk="1" hangingPunct="1"/>
            <a:r>
              <a:rPr lang="de-DE" altLang="en-US" sz="5200" smtClean="0"/>
              <a:t>Einführung in das Steuerrecht</a:t>
            </a:r>
            <a:br>
              <a:rPr lang="de-DE" altLang="en-US" sz="5200" smtClean="0"/>
            </a:br>
            <a:r>
              <a:rPr lang="de-DE" altLang="en-US" sz="5200" smtClean="0"/>
              <a:t/>
            </a:r>
            <a:br>
              <a:rPr lang="de-DE" altLang="en-US" sz="5200" smtClean="0"/>
            </a:br>
            <a:endParaRPr lang="de-DE" altLang="en-US" sz="5200" smtClean="0"/>
          </a:p>
        </p:txBody>
      </p:sp>
      <p:sp>
        <p:nvSpPr>
          <p:cNvPr id="2355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E535590-B416-4DF0-B6FD-8552FE359E83}" type="slidenum">
              <a:rPr lang="en-GB" altLang="en-US" sz="1000" smtClean="0">
                <a:solidFill>
                  <a:srgbClr val="0B1A40"/>
                </a:solidFill>
              </a:rPr>
              <a:pPr eaLnBrk="1" hangingPunct="1">
                <a:spcBef>
                  <a:spcPct val="0"/>
                </a:spcBef>
              </a:pPr>
              <a:t>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lIns="91440" tIns="45720" rIns="91440" bIns="45720" anchor="ctr"/>
          <a:lstStyle/>
          <a:p>
            <a:pPr eaLnBrk="1" hangingPunct="1"/>
            <a:r>
              <a:rPr lang="de-DE" altLang="en-US" smtClean="0"/>
              <a:t>Überblick Einkünfte § 49 EStG (2)</a:t>
            </a:r>
          </a:p>
        </p:txBody>
      </p:sp>
      <p:sp>
        <p:nvSpPr>
          <p:cNvPr id="35844" name="Rectangle 3"/>
          <p:cNvSpPr>
            <a:spLocks noGrp="1"/>
          </p:cNvSpPr>
          <p:nvPr>
            <p:ph idx="1"/>
          </p:nvPr>
        </p:nvSpPr>
        <p:spPr>
          <a:xfrm>
            <a:off x="358775" y="1062038"/>
            <a:ext cx="8367713" cy="5175250"/>
          </a:xfrm>
        </p:spPr>
        <p:txBody>
          <a:bodyPr lIns="91440" tIns="45720" rIns="91440" bIns="45720"/>
          <a:lstStyle/>
          <a:p>
            <a:pPr marL="285750" lvl="2" indent="-285750" eaLnBrk="1" hangingPunct="1">
              <a:buClr>
                <a:srgbClr val="004171"/>
              </a:buClr>
              <a:buFont typeface="Arial" pitchFamily="34" charset="0"/>
              <a:buChar char="•"/>
              <a:defRPr/>
            </a:pPr>
            <a:r>
              <a:rPr lang="de-DE" altLang="en-US" sz="1800" dirty="0" smtClean="0"/>
              <a:t>Einkünfte aus </a:t>
            </a:r>
            <a:r>
              <a:rPr lang="de-DE" altLang="en-US" sz="1800" b="1" dirty="0" smtClean="0">
                <a:solidFill>
                  <a:srgbClr val="00A5D9"/>
                </a:solidFill>
              </a:rPr>
              <a:t>Kapitalvermögen</a:t>
            </a:r>
            <a:r>
              <a:rPr lang="de-DE" altLang="en-US" sz="1800" dirty="0" smtClean="0">
                <a:solidFill>
                  <a:srgbClr val="00A5D9"/>
                </a:solidFill>
              </a:rPr>
              <a:t>:</a:t>
            </a:r>
            <a:endParaRPr lang="de-DE" altLang="en-US" sz="1800" dirty="0" smtClean="0">
              <a:solidFill>
                <a:schemeClr val="accent2"/>
              </a:solidFill>
            </a:endParaRPr>
          </a:p>
          <a:p>
            <a:pPr lvl="4" eaLnBrk="1" hangingPunct="1">
              <a:buClr>
                <a:srgbClr val="004171"/>
              </a:buClr>
              <a:buFontTx/>
              <a:buChar char="•"/>
              <a:defRPr/>
            </a:pPr>
            <a:r>
              <a:rPr lang="de-DE" altLang="en-US" sz="1800" dirty="0" smtClean="0"/>
              <a:t>Dividenden/Gewinnanteile, falls Schuldner Wohnsitz, Geschäftsleitung oder Sitz im Inland hat</a:t>
            </a:r>
          </a:p>
          <a:p>
            <a:pPr lvl="4" eaLnBrk="1" hangingPunct="1">
              <a:buClr>
                <a:srgbClr val="004171"/>
              </a:buClr>
              <a:buFontTx/>
              <a:buChar char="•"/>
              <a:defRPr/>
            </a:pPr>
            <a:r>
              <a:rPr lang="de-DE" altLang="en-US" sz="1800" dirty="0" smtClean="0"/>
              <a:t>Zinsen aus Forderungen wenn das Kapitalvermögen durch inländischen Grundbesitz (etc.) gesichert ist</a:t>
            </a:r>
          </a:p>
          <a:p>
            <a:pPr lvl="4" eaLnBrk="1" hangingPunct="1">
              <a:buClr>
                <a:srgbClr val="004171"/>
              </a:buClr>
              <a:buFontTx/>
              <a:buChar char="•"/>
              <a:defRPr/>
            </a:pPr>
            <a:r>
              <a:rPr lang="de-DE" altLang="en-US" sz="1800" dirty="0" smtClean="0"/>
              <a:t>Einnahmen aus der Veräußerung von Zins- und Dividendenscheinen</a:t>
            </a:r>
          </a:p>
          <a:p>
            <a:pPr lvl="2" eaLnBrk="1" hangingPunct="1">
              <a:buClr>
                <a:srgbClr val="004171"/>
              </a:buClr>
              <a:buFontTx/>
              <a:buNone/>
              <a:defRPr/>
            </a:pPr>
            <a:endParaRPr lang="de-DE" altLang="en-US" sz="1800" dirty="0" smtClean="0"/>
          </a:p>
          <a:p>
            <a:pPr marL="285750" lvl="2" indent="-285750" eaLnBrk="1" hangingPunct="1">
              <a:buClr>
                <a:srgbClr val="004171"/>
              </a:buClr>
              <a:buFont typeface="Arial" pitchFamily="34" charset="0"/>
              <a:buChar char="•"/>
              <a:defRPr/>
            </a:pPr>
            <a:r>
              <a:rPr lang="de-DE" altLang="en-US" sz="1800" dirty="0" smtClean="0"/>
              <a:t>Bestimmte </a:t>
            </a:r>
            <a:r>
              <a:rPr lang="de-DE" altLang="en-US" sz="1800" b="1" dirty="0" smtClean="0">
                <a:solidFill>
                  <a:srgbClr val="00A5D9"/>
                </a:solidFill>
              </a:rPr>
              <a:t>sonstige Einkünfte</a:t>
            </a:r>
            <a:r>
              <a:rPr lang="de-DE" altLang="en-US" sz="1800" dirty="0" smtClean="0">
                <a:solidFill>
                  <a:srgbClr val="00A5D9"/>
                </a:solidFill>
              </a:rPr>
              <a:t> </a:t>
            </a:r>
            <a:r>
              <a:rPr lang="de-DE" altLang="en-US" sz="1800" dirty="0" err="1" smtClean="0"/>
              <a:t>iSd</a:t>
            </a:r>
            <a:r>
              <a:rPr lang="de-DE" altLang="en-US" sz="1800" dirty="0" smtClean="0"/>
              <a:t> § 22 EStG</a:t>
            </a:r>
          </a:p>
          <a:p>
            <a:pPr eaLnBrk="1" hangingPunct="1">
              <a:defRPr/>
            </a:pPr>
            <a:endParaRPr lang="de-DE" altLang="en-US" dirty="0" smtClean="0">
              <a:solidFill>
                <a:srgbClr val="0B1A40"/>
              </a:solidFill>
            </a:endParaRPr>
          </a:p>
        </p:txBody>
      </p:sp>
      <p:sp>
        <p:nvSpPr>
          <p:cNvPr id="5120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B34F848-8A95-46CB-8973-F5710ACF170B}" type="slidenum">
              <a:rPr lang="en-GB" altLang="en-US" sz="1000" smtClean="0">
                <a:solidFill>
                  <a:srgbClr val="0B1A40"/>
                </a:solidFill>
              </a:rPr>
              <a:pPr eaLnBrk="1" hangingPunct="1">
                <a:spcBef>
                  <a:spcPct val="0"/>
                </a:spcBef>
              </a:pPr>
              <a:t>29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lIns="91440" tIns="45720" rIns="91440" bIns="45720" anchor="ctr"/>
          <a:lstStyle/>
          <a:p>
            <a:pPr eaLnBrk="1" hangingPunct="1"/>
            <a:r>
              <a:rPr lang="de-DE" altLang="en-US" smtClean="0"/>
              <a:t>Überblick über die persönliche Steuerpflicht</a:t>
            </a:r>
          </a:p>
        </p:txBody>
      </p:sp>
      <p:sp>
        <p:nvSpPr>
          <p:cNvPr id="5222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EAEDE7B-AD94-4EEC-B5C2-C1D0E5AF96B7}" type="slidenum">
              <a:rPr lang="en-GB" altLang="en-US" sz="1000" smtClean="0">
                <a:solidFill>
                  <a:srgbClr val="0B1A40"/>
                </a:solidFill>
              </a:rPr>
              <a:pPr eaLnBrk="1" hangingPunct="1">
                <a:spcBef>
                  <a:spcPct val="0"/>
                </a:spcBef>
              </a:pPr>
              <a:t>30</a:t>
            </a:fld>
            <a:endParaRPr lang="en-GB" altLang="en-US" sz="1000" smtClean="0">
              <a:solidFill>
                <a:srgbClr val="0B1A40"/>
              </a:solidFill>
            </a:endParaRPr>
          </a:p>
        </p:txBody>
      </p:sp>
      <p:sp>
        <p:nvSpPr>
          <p:cNvPr id="52228" name="Text Box 3"/>
          <p:cNvSpPr txBox="1">
            <a:spLocks noChangeArrowheads="1"/>
          </p:cNvSpPr>
          <p:nvPr/>
        </p:nvSpPr>
        <p:spPr bwMode="auto">
          <a:xfrm>
            <a:off x="4621213" y="1111250"/>
            <a:ext cx="3743325" cy="411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bg1"/>
                </a:solidFill>
              </a:rPr>
              <a:t>Wohnsitz (§ 8 AO) oder gewöhnlicher Aufenthalt </a:t>
            </a:r>
            <a:br>
              <a:rPr lang="de-DE" altLang="en-US" sz="1200">
                <a:solidFill>
                  <a:schemeClr val="bg1"/>
                </a:solidFill>
              </a:rPr>
            </a:br>
            <a:r>
              <a:rPr lang="de-DE" altLang="en-US" sz="1200">
                <a:solidFill>
                  <a:schemeClr val="bg1"/>
                </a:solidFill>
              </a:rPr>
              <a:t>(§9 AO) im Inland</a:t>
            </a:r>
          </a:p>
        </p:txBody>
      </p:sp>
      <p:sp>
        <p:nvSpPr>
          <p:cNvPr id="52229" name="Text Box 4"/>
          <p:cNvSpPr txBox="1">
            <a:spLocks noChangeArrowheads="1"/>
          </p:cNvSpPr>
          <p:nvPr/>
        </p:nvSpPr>
        <p:spPr bwMode="auto">
          <a:xfrm>
            <a:off x="4616450" y="1833563"/>
            <a:ext cx="3744913" cy="4238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tx1"/>
                </a:solidFill>
              </a:rPr>
              <a:t>Erzielung des Einkommens ganz oder fast ausschließlich im Inland (§ 1 Abs. 3 EStG) </a:t>
            </a:r>
          </a:p>
        </p:txBody>
      </p:sp>
      <p:sp>
        <p:nvSpPr>
          <p:cNvPr id="52230" name="Text Box 5"/>
          <p:cNvSpPr txBox="1">
            <a:spLocks noChangeArrowheads="1"/>
          </p:cNvSpPr>
          <p:nvPr/>
        </p:nvSpPr>
        <p:spPr bwMode="auto">
          <a:xfrm>
            <a:off x="444500" y="3962400"/>
            <a:ext cx="1800225" cy="606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tx1"/>
                </a:solidFill>
              </a:rPr>
              <a:t>Unbeschränkte Steuerpflicht</a:t>
            </a:r>
            <a:br>
              <a:rPr lang="de-DE" altLang="en-US" sz="1200">
                <a:solidFill>
                  <a:schemeClr val="tx1"/>
                </a:solidFill>
              </a:rPr>
            </a:br>
            <a:r>
              <a:rPr lang="de-DE" altLang="en-US" sz="1200">
                <a:solidFill>
                  <a:schemeClr val="tx1"/>
                </a:solidFill>
              </a:rPr>
              <a:t> (§ 1 Abs. 1 EStG)</a:t>
            </a:r>
          </a:p>
        </p:txBody>
      </p:sp>
      <p:sp>
        <p:nvSpPr>
          <p:cNvPr id="52231" name="Text Box 6"/>
          <p:cNvSpPr txBox="1">
            <a:spLocks noChangeArrowheads="1"/>
          </p:cNvSpPr>
          <p:nvPr/>
        </p:nvSpPr>
        <p:spPr bwMode="auto">
          <a:xfrm>
            <a:off x="2389188" y="3962400"/>
            <a:ext cx="2233612" cy="606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tx1"/>
                </a:solidFill>
              </a:rPr>
              <a:t>Unbeschränkte Steuerpflicht</a:t>
            </a:r>
            <a:br>
              <a:rPr lang="de-DE" altLang="en-US" sz="1200">
                <a:solidFill>
                  <a:schemeClr val="tx1"/>
                </a:solidFill>
              </a:rPr>
            </a:br>
            <a:r>
              <a:rPr lang="de-DE" altLang="en-US" sz="1200">
                <a:solidFill>
                  <a:schemeClr val="tx1"/>
                </a:solidFill>
              </a:rPr>
              <a:t> (§ 1 Abs. 3, § 1a EStG)</a:t>
            </a:r>
            <a:br>
              <a:rPr lang="de-DE" altLang="en-US" sz="1200">
                <a:solidFill>
                  <a:schemeClr val="tx1"/>
                </a:solidFill>
              </a:rPr>
            </a:br>
            <a:r>
              <a:rPr lang="de-DE" altLang="en-US" sz="1200">
                <a:solidFill>
                  <a:schemeClr val="tx1"/>
                </a:solidFill>
              </a:rPr>
              <a:t>auf Antrag!</a:t>
            </a:r>
          </a:p>
        </p:txBody>
      </p:sp>
      <p:sp>
        <p:nvSpPr>
          <p:cNvPr id="52232" name="Text Box 7"/>
          <p:cNvSpPr txBox="1">
            <a:spLocks noChangeArrowheads="1"/>
          </p:cNvSpPr>
          <p:nvPr/>
        </p:nvSpPr>
        <p:spPr bwMode="auto">
          <a:xfrm>
            <a:off x="4845050" y="3975100"/>
            <a:ext cx="1849438" cy="606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tx1"/>
                </a:solidFill>
              </a:rPr>
              <a:t>Beschränkte Steuerpflicht</a:t>
            </a:r>
            <a:br>
              <a:rPr lang="de-DE" altLang="en-US" sz="1200">
                <a:solidFill>
                  <a:schemeClr val="tx1"/>
                </a:solidFill>
              </a:rPr>
            </a:br>
            <a:r>
              <a:rPr lang="de-DE" altLang="en-US" sz="1200">
                <a:solidFill>
                  <a:schemeClr val="tx1"/>
                </a:solidFill>
              </a:rPr>
              <a:t> (§ 1 Abs. 4 EStG)</a:t>
            </a:r>
          </a:p>
        </p:txBody>
      </p:sp>
      <p:sp>
        <p:nvSpPr>
          <p:cNvPr id="52233" name="Text Box 8"/>
          <p:cNvSpPr txBox="1">
            <a:spLocks noChangeArrowheads="1"/>
          </p:cNvSpPr>
          <p:nvPr/>
        </p:nvSpPr>
        <p:spPr bwMode="auto">
          <a:xfrm>
            <a:off x="425450" y="5194300"/>
            <a:ext cx="2663825" cy="971550"/>
          </a:xfrm>
          <a:prstGeom prst="rect">
            <a:avLst/>
          </a:prstGeom>
          <a:solidFill>
            <a:schemeClr val="tx1"/>
          </a:solidFill>
          <a:ln w="12700">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b="1">
                <a:solidFill>
                  <a:schemeClr val="bg1"/>
                </a:solidFill>
              </a:rPr>
              <a:t>Versteuerung sämtlicher in- und ausländischer Einkünfte (Welteinkommen)</a:t>
            </a:r>
            <a:br>
              <a:rPr lang="de-DE" altLang="en-US" sz="1200" b="1">
                <a:solidFill>
                  <a:schemeClr val="bg1"/>
                </a:solidFill>
              </a:rPr>
            </a:br>
            <a:r>
              <a:rPr lang="de-DE" altLang="en-US" sz="1200" b="1">
                <a:solidFill>
                  <a:schemeClr val="tx1"/>
                </a:solidFill>
              </a:rPr>
              <a:t/>
            </a:r>
            <a:br>
              <a:rPr lang="de-DE" altLang="en-US" sz="1200" b="1">
                <a:solidFill>
                  <a:schemeClr val="tx1"/>
                </a:solidFill>
              </a:rPr>
            </a:br>
            <a:endParaRPr lang="de-DE" altLang="en-US" sz="1200" b="1">
              <a:solidFill>
                <a:schemeClr val="tx1"/>
              </a:solidFill>
            </a:endParaRPr>
          </a:p>
        </p:txBody>
      </p:sp>
      <p:sp>
        <p:nvSpPr>
          <p:cNvPr id="52234" name="Text Box 9"/>
          <p:cNvSpPr txBox="1">
            <a:spLocks noChangeArrowheads="1"/>
          </p:cNvSpPr>
          <p:nvPr/>
        </p:nvSpPr>
        <p:spPr bwMode="auto">
          <a:xfrm>
            <a:off x="6597650" y="1536700"/>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nein</a:t>
            </a:r>
          </a:p>
        </p:txBody>
      </p:sp>
      <p:cxnSp>
        <p:nvCxnSpPr>
          <p:cNvPr id="52235" name="AutoShape 10"/>
          <p:cNvCxnSpPr>
            <a:cxnSpLocks noChangeShapeType="1"/>
            <a:stCxn id="52229" idx="2"/>
          </p:cNvCxnSpPr>
          <p:nvPr/>
        </p:nvCxnSpPr>
        <p:spPr bwMode="auto">
          <a:xfrm>
            <a:off x="6489700" y="2257425"/>
            <a:ext cx="3175" cy="6334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236" name="Text Box 11"/>
          <p:cNvSpPr txBox="1">
            <a:spLocks noChangeArrowheads="1"/>
          </p:cNvSpPr>
          <p:nvPr/>
        </p:nvSpPr>
        <p:spPr bwMode="auto">
          <a:xfrm>
            <a:off x="6521450" y="2451100"/>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nein</a:t>
            </a:r>
          </a:p>
        </p:txBody>
      </p:sp>
      <p:sp>
        <p:nvSpPr>
          <p:cNvPr id="52237" name="Text Box 12"/>
          <p:cNvSpPr txBox="1">
            <a:spLocks noChangeArrowheads="1"/>
          </p:cNvSpPr>
          <p:nvPr/>
        </p:nvSpPr>
        <p:spPr bwMode="auto">
          <a:xfrm>
            <a:off x="4845050" y="5194300"/>
            <a:ext cx="1849438" cy="971550"/>
          </a:xfrm>
          <a:prstGeom prst="rect">
            <a:avLst/>
          </a:prstGeom>
          <a:solidFill>
            <a:schemeClr val="tx1"/>
          </a:solidFill>
          <a:ln w="12700">
            <a:solidFill>
              <a:schemeClr val="tx1"/>
            </a:solidFill>
            <a:miter lim="800000"/>
            <a:headEnd/>
            <a:tailEnd/>
          </a:ln>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b="1">
                <a:solidFill>
                  <a:schemeClr val="bg1"/>
                </a:solidFill>
              </a:rPr>
              <a:t>Versteuerung inländischer Einkünfte </a:t>
            </a:r>
            <a:br>
              <a:rPr lang="de-DE" altLang="en-US" sz="1200" b="1">
                <a:solidFill>
                  <a:schemeClr val="bg1"/>
                </a:solidFill>
              </a:rPr>
            </a:br>
            <a:r>
              <a:rPr lang="de-DE" altLang="en-US" sz="1200" b="1">
                <a:solidFill>
                  <a:schemeClr val="bg1"/>
                </a:solidFill>
              </a:rPr>
              <a:t>§ 49 EStG</a:t>
            </a:r>
            <a:br>
              <a:rPr lang="de-DE" altLang="en-US" sz="1200" b="1">
                <a:solidFill>
                  <a:schemeClr val="bg1"/>
                </a:solidFill>
              </a:rPr>
            </a:br>
            <a:r>
              <a:rPr lang="de-DE" altLang="en-US" sz="1200">
                <a:solidFill>
                  <a:schemeClr val="bg1"/>
                </a:solidFill>
              </a:rPr>
              <a:t/>
            </a:r>
            <a:br>
              <a:rPr lang="de-DE" altLang="en-US" sz="1200">
                <a:solidFill>
                  <a:schemeClr val="bg1"/>
                </a:solidFill>
              </a:rPr>
            </a:br>
            <a:endParaRPr lang="de-DE" altLang="en-US" sz="1200">
              <a:solidFill>
                <a:schemeClr val="bg1"/>
              </a:solidFill>
            </a:endParaRPr>
          </a:p>
        </p:txBody>
      </p:sp>
      <p:cxnSp>
        <p:nvCxnSpPr>
          <p:cNvPr id="52238" name="AutoShape 13"/>
          <p:cNvCxnSpPr>
            <a:cxnSpLocks noChangeShapeType="1"/>
            <a:stCxn id="52228" idx="1"/>
            <a:endCxn id="52230" idx="0"/>
          </p:cNvCxnSpPr>
          <p:nvPr/>
        </p:nvCxnSpPr>
        <p:spPr bwMode="auto">
          <a:xfrm rot="10800000" flipV="1">
            <a:off x="1344613" y="1317625"/>
            <a:ext cx="3276600" cy="2644775"/>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sp>
        <p:nvSpPr>
          <p:cNvPr id="52239" name="Text Box 14"/>
          <p:cNvSpPr txBox="1">
            <a:spLocks noChangeArrowheads="1"/>
          </p:cNvSpPr>
          <p:nvPr/>
        </p:nvSpPr>
        <p:spPr bwMode="auto">
          <a:xfrm>
            <a:off x="2820988" y="1065213"/>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ja</a:t>
            </a:r>
          </a:p>
        </p:txBody>
      </p:sp>
      <p:sp>
        <p:nvSpPr>
          <p:cNvPr id="52240" name="Text Box 15"/>
          <p:cNvSpPr txBox="1">
            <a:spLocks noChangeArrowheads="1"/>
          </p:cNvSpPr>
          <p:nvPr/>
        </p:nvSpPr>
        <p:spPr bwMode="auto">
          <a:xfrm>
            <a:off x="3702050" y="1841500"/>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ja</a:t>
            </a:r>
          </a:p>
        </p:txBody>
      </p:sp>
      <p:cxnSp>
        <p:nvCxnSpPr>
          <p:cNvPr id="52241" name="AutoShape 16"/>
          <p:cNvCxnSpPr>
            <a:cxnSpLocks noChangeShapeType="1"/>
            <a:stCxn id="52232" idx="2"/>
            <a:endCxn id="52237" idx="0"/>
          </p:cNvCxnSpPr>
          <p:nvPr/>
        </p:nvCxnSpPr>
        <p:spPr bwMode="auto">
          <a:xfrm>
            <a:off x="5770563" y="4581525"/>
            <a:ext cx="0" cy="6127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2242" name="Line 17"/>
          <p:cNvSpPr>
            <a:spLocks noChangeShapeType="1"/>
          </p:cNvSpPr>
          <p:nvPr/>
        </p:nvSpPr>
        <p:spPr bwMode="auto">
          <a:xfrm>
            <a:off x="6521450" y="15367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52243" name="Line 18"/>
          <p:cNvSpPr>
            <a:spLocks noChangeShapeType="1"/>
          </p:cNvSpPr>
          <p:nvPr/>
        </p:nvSpPr>
        <p:spPr bwMode="auto">
          <a:xfrm flipV="1">
            <a:off x="3473450" y="20701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52244" name="Line 19"/>
          <p:cNvSpPr>
            <a:spLocks noChangeShapeType="1"/>
          </p:cNvSpPr>
          <p:nvPr/>
        </p:nvSpPr>
        <p:spPr bwMode="auto">
          <a:xfrm>
            <a:off x="3473450" y="20701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52245" name="Line 20"/>
          <p:cNvSpPr>
            <a:spLocks noChangeShapeType="1"/>
          </p:cNvSpPr>
          <p:nvPr/>
        </p:nvSpPr>
        <p:spPr bwMode="auto">
          <a:xfrm>
            <a:off x="1339850" y="45847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52246" name="Text Box 21"/>
          <p:cNvSpPr txBox="1">
            <a:spLocks noChangeArrowheads="1"/>
          </p:cNvSpPr>
          <p:nvPr/>
        </p:nvSpPr>
        <p:spPr bwMode="auto">
          <a:xfrm>
            <a:off x="4616450" y="2908300"/>
            <a:ext cx="3744913" cy="241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tx1"/>
                </a:solidFill>
              </a:rPr>
              <a:t>Erzielung inländischer Einkünfte iSd § 49 EStG</a:t>
            </a:r>
          </a:p>
        </p:txBody>
      </p:sp>
      <p:sp>
        <p:nvSpPr>
          <p:cNvPr id="52247" name="Text Box 22"/>
          <p:cNvSpPr txBox="1">
            <a:spLocks noChangeArrowheads="1"/>
          </p:cNvSpPr>
          <p:nvPr/>
        </p:nvSpPr>
        <p:spPr bwMode="auto">
          <a:xfrm>
            <a:off x="6826250" y="3975100"/>
            <a:ext cx="18494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200">
                <a:solidFill>
                  <a:schemeClr val="tx1"/>
                </a:solidFill>
              </a:rPr>
              <a:t>Keine Steuerpflicht nach deutschem EStG</a:t>
            </a:r>
          </a:p>
        </p:txBody>
      </p:sp>
      <p:sp>
        <p:nvSpPr>
          <p:cNvPr id="52248" name="Line 23"/>
          <p:cNvSpPr>
            <a:spLocks noChangeShapeType="1"/>
          </p:cNvSpPr>
          <p:nvPr/>
        </p:nvSpPr>
        <p:spPr bwMode="auto">
          <a:xfrm flipH="1">
            <a:off x="5759450" y="3136900"/>
            <a:ext cx="762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52249" name="Line 24"/>
          <p:cNvSpPr>
            <a:spLocks noChangeShapeType="1"/>
          </p:cNvSpPr>
          <p:nvPr/>
        </p:nvSpPr>
        <p:spPr bwMode="auto">
          <a:xfrm>
            <a:off x="6521450" y="3136900"/>
            <a:ext cx="1295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52250" name="Text Box 25"/>
          <p:cNvSpPr txBox="1">
            <a:spLocks noChangeArrowheads="1"/>
          </p:cNvSpPr>
          <p:nvPr/>
        </p:nvSpPr>
        <p:spPr bwMode="auto">
          <a:xfrm>
            <a:off x="5759450" y="3441700"/>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ja</a:t>
            </a:r>
          </a:p>
        </p:txBody>
      </p:sp>
      <p:sp>
        <p:nvSpPr>
          <p:cNvPr id="52251" name="Text Box 26"/>
          <p:cNvSpPr txBox="1">
            <a:spLocks noChangeArrowheads="1"/>
          </p:cNvSpPr>
          <p:nvPr/>
        </p:nvSpPr>
        <p:spPr bwMode="auto">
          <a:xfrm>
            <a:off x="7283450" y="3441700"/>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nein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altLang="en-US" smtClean="0"/>
              <a:t>Beschränkte Steuerpflicht </a:t>
            </a:r>
          </a:p>
        </p:txBody>
      </p:sp>
      <p:sp>
        <p:nvSpPr>
          <p:cNvPr id="53251" name="Rectangle 4"/>
          <p:cNvSpPr>
            <a:spLocks noGrp="1" noChangeArrowheads="1"/>
          </p:cNvSpPr>
          <p:nvPr>
            <p:ph idx="1"/>
          </p:nvPr>
        </p:nvSpPr>
        <p:spPr>
          <a:xfrm>
            <a:off x="358775" y="1062038"/>
            <a:ext cx="8367713" cy="5175250"/>
          </a:xfrm>
          <a:extLs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tabLst>
                <a:tab pos="450850" algn="l"/>
              </a:tabLst>
            </a:pPr>
            <a:r>
              <a:rPr lang="de-DE" altLang="en-US" sz="1800" b="0" smtClean="0">
                <a:solidFill>
                  <a:srgbClr val="004171"/>
                </a:solidFill>
              </a:rPr>
              <a:t>1)</a:t>
            </a:r>
            <a:r>
              <a:rPr lang="de-DE" altLang="en-US" sz="1800" b="0" smtClean="0">
                <a:solidFill>
                  <a:schemeClr val="tx1"/>
                </a:solidFill>
              </a:rPr>
              <a:t> 	Der Schweizer Rudolf Rückhand wohnt in einem Apartment in Köln. Als 	Tennisprofi hält er sich pro Jahr ca. 300 Tage bei Turnieren im Ausland 	auf.</a:t>
            </a:r>
          </a:p>
          <a:p>
            <a:pPr algn="just" eaLnBrk="1" hangingPunct="1">
              <a:tabLst>
                <a:tab pos="450850" algn="l"/>
              </a:tabLst>
            </a:pPr>
            <a:r>
              <a:rPr lang="de-DE" altLang="en-US" sz="1800" b="0" smtClean="0">
                <a:solidFill>
                  <a:srgbClr val="004171"/>
                </a:solidFill>
              </a:rPr>
              <a:t>2)</a:t>
            </a:r>
            <a:r>
              <a:rPr lang="de-DE" altLang="en-US" sz="1800" b="0" smtClean="0">
                <a:solidFill>
                  <a:schemeClr val="tx1"/>
                </a:solidFill>
              </a:rPr>
              <a:t> 	Der brasilianische Forstwirt Juan Gazpacho besitzt neben</a:t>
            </a:r>
            <a:br>
              <a:rPr lang="de-DE" altLang="en-US" sz="1800" b="0" smtClean="0">
                <a:solidFill>
                  <a:schemeClr val="tx1"/>
                </a:solidFill>
              </a:rPr>
            </a:br>
            <a:r>
              <a:rPr lang="de-DE" altLang="en-US" sz="1800" b="0" smtClean="0">
                <a:solidFill>
                  <a:schemeClr val="tx1"/>
                </a:solidFill>
              </a:rPr>
              <a:t>	umfangreichen Wäldereien in Brasilien auch 5 ha Wald in der Nähe von</a:t>
            </a:r>
            <a:br>
              <a:rPr lang="de-DE" altLang="en-US" sz="1800" b="0" smtClean="0">
                <a:solidFill>
                  <a:schemeClr val="tx1"/>
                </a:solidFill>
              </a:rPr>
            </a:br>
            <a:r>
              <a:rPr lang="de-DE" altLang="en-US" sz="1800" b="0" smtClean="0">
                <a:solidFill>
                  <a:schemeClr val="tx1"/>
                </a:solidFill>
              </a:rPr>
              <a:t>	Freiburg. Die Bewirtschaftung erfolgt nach seinen Anweisungen durch</a:t>
            </a:r>
            <a:br>
              <a:rPr lang="de-DE" altLang="en-US" sz="1800" b="0" smtClean="0">
                <a:solidFill>
                  <a:schemeClr val="tx1"/>
                </a:solidFill>
              </a:rPr>
            </a:br>
            <a:r>
              <a:rPr lang="de-DE" altLang="en-US" sz="1800" b="0" smtClean="0">
                <a:solidFill>
                  <a:schemeClr val="tx1"/>
                </a:solidFill>
              </a:rPr>
              <a:t>	den Förster des Nachbarreviers. Gazpacho selbst kommt nur zur</a:t>
            </a:r>
            <a:br>
              <a:rPr lang="de-DE" altLang="en-US" sz="1800" b="0" smtClean="0">
                <a:solidFill>
                  <a:schemeClr val="tx1"/>
                </a:solidFill>
              </a:rPr>
            </a:br>
            <a:r>
              <a:rPr lang="de-DE" altLang="en-US" sz="1800" b="0" smtClean="0">
                <a:solidFill>
                  <a:schemeClr val="tx1"/>
                </a:solidFill>
              </a:rPr>
              <a:t>	Jagdzeit für einige Wochen in seine Schwarzwälder Jagdhütte. 01 hat er</a:t>
            </a:r>
            <a:br>
              <a:rPr lang="de-DE" altLang="en-US" sz="1800" b="0" smtClean="0">
                <a:solidFill>
                  <a:schemeClr val="tx1"/>
                </a:solidFill>
              </a:rPr>
            </a:br>
            <a:r>
              <a:rPr lang="de-DE" altLang="en-US" sz="1800" b="0" smtClean="0">
                <a:solidFill>
                  <a:schemeClr val="tx1"/>
                </a:solidFill>
              </a:rPr>
              <a:t>	den gesamten Besitz verkauft.</a:t>
            </a:r>
          </a:p>
          <a:p>
            <a:pPr algn="just" eaLnBrk="1" hangingPunct="1">
              <a:tabLst>
                <a:tab pos="450850" algn="l"/>
              </a:tabLst>
            </a:pPr>
            <a:r>
              <a:rPr lang="de-DE" altLang="en-US" sz="1800" b="0" smtClean="0">
                <a:solidFill>
                  <a:srgbClr val="004171"/>
                </a:solidFill>
              </a:rPr>
              <a:t>3)</a:t>
            </a:r>
            <a:r>
              <a:rPr lang="de-DE" altLang="en-US" sz="1800" b="0" smtClean="0">
                <a:solidFill>
                  <a:schemeClr val="tx1"/>
                </a:solidFill>
              </a:rPr>
              <a:t> 	Der auf Madeira ansässige Schiffsbauer Jose Carreras vertreibt seine 	Yachten in Deutschland durch die Maklerfirma M-GmbH in Hamburg.</a:t>
            </a:r>
            <a:br>
              <a:rPr lang="de-DE" altLang="en-US" sz="1800" b="0" smtClean="0">
                <a:solidFill>
                  <a:schemeClr val="tx1"/>
                </a:solidFill>
              </a:rPr>
            </a:br>
            <a:r>
              <a:rPr lang="de-DE" altLang="en-US" sz="1800" b="0" smtClean="0">
                <a:solidFill>
                  <a:schemeClr val="tx1"/>
                </a:solidFill>
              </a:rPr>
              <a:t>	Diese besorgt für ihn die Vermittlung und den Abschluss von</a:t>
            </a:r>
            <a:br>
              <a:rPr lang="de-DE" altLang="en-US" sz="1800" b="0" smtClean="0">
                <a:solidFill>
                  <a:schemeClr val="tx1"/>
                </a:solidFill>
              </a:rPr>
            </a:br>
            <a:r>
              <a:rPr lang="de-DE" altLang="en-US" sz="1800" b="0" smtClean="0">
                <a:solidFill>
                  <a:schemeClr val="tx1"/>
                </a:solidFill>
              </a:rPr>
              <a:t>	Kaufverträgen über 	bereits fertig gestellte Schiffe und nimmt</a:t>
            </a:r>
            <a:br>
              <a:rPr lang="de-DE" altLang="en-US" sz="1800" b="0" smtClean="0">
                <a:solidFill>
                  <a:schemeClr val="tx1"/>
                </a:solidFill>
              </a:rPr>
            </a:br>
            <a:r>
              <a:rPr lang="de-DE" altLang="en-US" sz="1800" b="0" smtClean="0">
                <a:solidFill>
                  <a:schemeClr val="tx1"/>
                </a:solidFill>
              </a:rPr>
              <a:t>	Bestellungen für den Bau neuer Schiffe entgegen. Die M-GmbH nimmt</a:t>
            </a:r>
            <a:br>
              <a:rPr lang="de-DE" altLang="en-US" sz="1800" b="0" smtClean="0">
                <a:solidFill>
                  <a:schemeClr val="tx1"/>
                </a:solidFill>
              </a:rPr>
            </a:br>
            <a:r>
              <a:rPr lang="de-DE" altLang="en-US" sz="1800" b="0" smtClean="0">
                <a:solidFill>
                  <a:schemeClr val="tx1"/>
                </a:solidFill>
              </a:rPr>
              <a:t>	diese Aufgaben seit Jahren wahr und 	richtet sich dabei nach den</a:t>
            </a:r>
            <a:br>
              <a:rPr lang="de-DE" altLang="en-US" sz="1800" b="0" smtClean="0">
                <a:solidFill>
                  <a:schemeClr val="tx1"/>
                </a:solidFill>
              </a:rPr>
            </a:br>
            <a:r>
              <a:rPr lang="de-DE" altLang="en-US" sz="1800" b="0" smtClean="0">
                <a:solidFill>
                  <a:schemeClr val="tx1"/>
                </a:solidFill>
              </a:rPr>
              <a:t>	Anweisungen von Jose Carreras.</a:t>
            </a:r>
          </a:p>
          <a:p>
            <a:pPr algn="just" eaLnBrk="1" hangingPunct="1">
              <a:tabLst>
                <a:tab pos="450850" algn="l"/>
              </a:tabLst>
            </a:pPr>
            <a:endParaRPr lang="de-DE" altLang="en-US" sz="1800" smtClean="0">
              <a:solidFill>
                <a:schemeClr val="tx1"/>
              </a:solidFill>
              <a:cs typeface="Times New Roman" pitchFamily="18" charset="0"/>
            </a:endParaRPr>
          </a:p>
        </p:txBody>
      </p:sp>
      <p:sp>
        <p:nvSpPr>
          <p:cNvPr id="53252"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E63D524-27F9-4896-927F-061E68817ECE}" type="slidenum">
              <a:rPr lang="en-GB" altLang="en-US" sz="1000" smtClean="0">
                <a:solidFill>
                  <a:srgbClr val="0B1A40"/>
                </a:solidFill>
              </a:rPr>
              <a:pPr eaLnBrk="1" hangingPunct="1">
                <a:spcBef>
                  <a:spcPct val="0"/>
                </a:spcBef>
              </a:pPr>
              <a:t>31</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de-DE" altLang="en-US" smtClean="0"/>
              <a:t>Beschränkte Steuerpflicht </a:t>
            </a:r>
          </a:p>
        </p:txBody>
      </p:sp>
      <p:sp>
        <p:nvSpPr>
          <p:cNvPr id="54275" name="Rectangle 4"/>
          <p:cNvSpPr>
            <a:spLocks noGrp="1" noChangeArrowheads="1"/>
          </p:cNvSpPr>
          <p:nvPr>
            <p:ph idx="1"/>
          </p:nvPr>
        </p:nvSpPr>
        <p:spPr>
          <a:xfrm>
            <a:off x="358775" y="1062038"/>
            <a:ext cx="8367713" cy="5175250"/>
          </a:xfrm>
          <a:extLs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tabLst>
                <a:tab pos="450850" algn="l"/>
              </a:tabLst>
            </a:pPr>
            <a:r>
              <a:rPr lang="de-DE" altLang="en-US" sz="1800" b="0" smtClean="0">
                <a:solidFill>
                  <a:srgbClr val="004171"/>
                </a:solidFill>
              </a:rPr>
              <a:t>4) 	Der libanesische Rechtsanwalt Yahia Soliman berät seinen Mandanten Karim 	Gezzar in seinem Büro in Beirut (Libanon). Gezzar hatte auf einer 	Urlaubsfahrt am 2.1.01 in der Kölner Innenstadt einen Verkehrsunfall 	verursacht. Für die Verhandlung vor dem Landgericht Köln fertigt Soliman 	einen gutachterlichen Schriftsatz, der im Prozessverlauf verwertet wird. Das 	Honorar für seine Tätigkeit erhält Soliman von Gezzar am 10.9.02 	persönlich</a:t>
            </a:r>
            <a:br>
              <a:rPr lang="de-DE" altLang="en-US" sz="1800" b="0" smtClean="0">
                <a:solidFill>
                  <a:srgbClr val="004171"/>
                </a:solidFill>
              </a:rPr>
            </a:br>
            <a:r>
              <a:rPr lang="de-DE" altLang="en-US" sz="1800" b="0" smtClean="0">
                <a:solidFill>
                  <a:srgbClr val="004171"/>
                </a:solidFill>
              </a:rPr>
              <a:t>	übergeben in seiner Kanzlei in Beirut.</a:t>
            </a:r>
          </a:p>
          <a:p>
            <a:pPr algn="just" eaLnBrk="1" hangingPunct="1">
              <a:tabLst>
                <a:tab pos="450850" algn="l"/>
              </a:tabLst>
            </a:pPr>
            <a:r>
              <a:rPr lang="de-DE" altLang="en-US" sz="1800" b="0" smtClean="0">
                <a:solidFill>
                  <a:srgbClr val="004171"/>
                </a:solidFill>
              </a:rPr>
              <a:t>5) 	Jennifer Schmidt arbeitet seit vielen Jahren als Stewardess für eine große 	deutsche Fluggesellschaft. Vor einigen Jahren lernte Jennifer bei einem 	Transatlantikflug des Schweizer Piloten Konrad Toens kennen. Noch im 	selben Jahr zog Jennifer Schmidt zu Konrad Toens in die Schweiz. Nach 	einer Babypause arbeitet Jennifer Schmidt, die immer noch in der Schweiz 	lebt, seit Anfang 01 wieder für die deutsche Fluggesellschaft. </a:t>
            </a:r>
          </a:p>
        </p:txBody>
      </p:sp>
      <p:sp>
        <p:nvSpPr>
          <p:cNvPr id="54276"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58B6E43-501B-4B5F-AA56-8C873D35B40A}" type="slidenum">
              <a:rPr lang="en-GB" altLang="en-US" sz="1000" smtClean="0">
                <a:solidFill>
                  <a:srgbClr val="0B1A40"/>
                </a:solidFill>
              </a:rPr>
              <a:pPr eaLnBrk="1" hangingPunct="1">
                <a:spcBef>
                  <a:spcPct val="0"/>
                </a:spcBef>
              </a:pPr>
              <a:t>32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altLang="en-US" smtClean="0"/>
              <a:t>Beschränkte Steuerpficht </a:t>
            </a:r>
          </a:p>
        </p:txBody>
      </p:sp>
      <p:sp>
        <p:nvSpPr>
          <p:cNvPr id="55299" name="Rectangle 4"/>
          <p:cNvSpPr>
            <a:spLocks noGrp="1" noChangeArrowheads="1"/>
          </p:cNvSpPr>
          <p:nvPr>
            <p:ph idx="1"/>
          </p:nvPr>
        </p:nvSpPr>
        <p:spPr>
          <a:xfrm>
            <a:off x="358775" y="1062038"/>
            <a:ext cx="8367713" cy="5175250"/>
          </a:xfrm>
          <a:extLst>
            <a:ext uri="{91240B29-F687-4F45-9708-019B960494DF}">
              <a14:hiddenLine xmlns:a14="http://schemas.microsoft.com/office/drawing/2010/main" w="9525">
                <a:solidFill>
                  <a:schemeClr val="tx1"/>
                </a:solidFill>
                <a:miter lim="800000"/>
                <a:headEnd/>
                <a:tailEnd/>
              </a14:hiddenLine>
            </a:ext>
          </a:extLst>
        </p:spPr>
        <p:txBody>
          <a:bodyPr/>
          <a:lstStyle/>
          <a:p>
            <a:pPr marL="381000" indent="-381000" algn="just" eaLnBrk="1" hangingPunct="1">
              <a:tabLst>
                <a:tab pos="449263" algn="l"/>
              </a:tabLst>
            </a:pPr>
            <a:r>
              <a:rPr lang="de-DE" altLang="en-US" sz="1800" b="0" smtClean="0">
                <a:solidFill>
                  <a:srgbClr val="004171"/>
                </a:solidFill>
              </a:rPr>
              <a:t>6)</a:t>
            </a:r>
            <a:r>
              <a:rPr lang="de-DE" altLang="en-US" sz="1800" b="0" smtClean="0">
                <a:solidFill>
                  <a:schemeClr val="tx1"/>
                </a:solidFill>
              </a:rPr>
              <a:t> </a:t>
            </a:r>
            <a:r>
              <a:rPr lang="de-DE" altLang="en-US" sz="1800" smtClean="0">
                <a:solidFill>
                  <a:schemeClr val="tx1"/>
                </a:solidFill>
              </a:rPr>
              <a:t>	</a:t>
            </a:r>
            <a:r>
              <a:rPr lang="de-DE" altLang="en-US" sz="1800" b="0" smtClean="0">
                <a:solidFill>
                  <a:schemeClr val="tx1"/>
                </a:solidFill>
              </a:rPr>
              <a:t>Der saudi-arabische Kapitalanleger Mohamed Ali unterhält ein Konto und ein Depot bei einer deutschen Großbank sowie weitere Kapitalbeteiligungen in Deutschland. Die in Deutschland erzielten Kapitalerträge werden teils nach Saudi-Arabien transferiert, teils zu Neuinvestitionen in Deutschland verwandt. Im Jahr 01 verzeichnet er folgende Einnahmen:</a:t>
            </a:r>
          </a:p>
          <a:p>
            <a:pPr marL="792163" lvl="1" indent="-342900" algn="just" eaLnBrk="1" hangingPunct="1">
              <a:buClr>
                <a:srgbClr val="004171"/>
              </a:buClr>
              <a:buFontTx/>
              <a:buAutoNum type="alphaLcParenR"/>
              <a:tabLst>
                <a:tab pos="449263" algn="l"/>
              </a:tabLst>
            </a:pPr>
            <a:r>
              <a:rPr lang="de-DE" altLang="en-US" sz="1800" smtClean="0">
                <a:solidFill>
                  <a:schemeClr val="tx1"/>
                </a:solidFill>
              </a:rPr>
              <a:t>Einen Gewinnanteil von EUR 10.000 aus einer Beteiligung als (typisch) stiller Gesellschafter an einer OHG mit Sitz in Stuttgart. </a:t>
            </a:r>
          </a:p>
          <a:p>
            <a:pPr marL="792163" lvl="1" indent="-342900" algn="just" eaLnBrk="1" hangingPunct="1">
              <a:buClr>
                <a:srgbClr val="004171"/>
              </a:buClr>
              <a:buFontTx/>
              <a:buAutoNum type="alphaLcParenR"/>
              <a:tabLst>
                <a:tab pos="449263" algn="l"/>
              </a:tabLst>
            </a:pPr>
            <a:r>
              <a:rPr lang="de-DE" altLang="en-US" sz="1800" smtClean="0">
                <a:solidFill>
                  <a:schemeClr val="tx1"/>
                </a:solidFill>
              </a:rPr>
              <a:t>EUR 5.000 Zinsen aus einer 8%-Anleihe der Deutschen Bahn AG. Die Bank erwarb für den Betrag auftragsgemäß weitere Wertpapiere.</a:t>
            </a:r>
          </a:p>
          <a:p>
            <a:pPr marL="792163" lvl="1" indent="-342900" algn="just" eaLnBrk="1" hangingPunct="1">
              <a:buClr>
                <a:srgbClr val="004171"/>
              </a:buClr>
              <a:buFontTx/>
              <a:buAutoNum type="alphaLcParenR"/>
              <a:tabLst>
                <a:tab pos="449263" algn="l"/>
              </a:tabLst>
            </a:pPr>
            <a:r>
              <a:rPr lang="de-DE" altLang="en-US" sz="1800" smtClean="0">
                <a:solidFill>
                  <a:schemeClr val="tx1"/>
                </a:solidFill>
              </a:rPr>
              <a:t>Zinsen in Höhe von EUR 8.000 aus einem hingegebenen Darlehen in Höhe von EUR 100.000, das er seiner in Köln verheirateten Schwester zum Aufbau einer Firma gegeben hat. Das Darlehen ist durch eine Hypothek an einem Grundstück in Düsseldorf gesichert. </a:t>
            </a:r>
          </a:p>
          <a:p>
            <a:pPr marL="381000" indent="-381000" algn="just" eaLnBrk="1" hangingPunct="1">
              <a:tabLst>
                <a:tab pos="449263" algn="l"/>
              </a:tabLst>
            </a:pPr>
            <a:endParaRPr lang="de-DE" altLang="en-US" sz="1800" smtClean="0">
              <a:solidFill>
                <a:schemeClr val="tx1"/>
              </a:solidFill>
            </a:endParaRPr>
          </a:p>
          <a:p>
            <a:pPr marL="381000" indent="-381000" eaLnBrk="1" hangingPunct="1">
              <a:tabLst>
                <a:tab pos="449263" algn="l"/>
              </a:tabLst>
            </a:pPr>
            <a:endParaRPr lang="de-DE" altLang="en-US" sz="1800" smtClean="0">
              <a:solidFill>
                <a:schemeClr val="tx1"/>
              </a:solidFill>
              <a:cs typeface="Times New Roman" pitchFamily="18" charset="0"/>
            </a:endParaRPr>
          </a:p>
        </p:txBody>
      </p:sp>
      <p:sp>
        <p:nvSpPr>
          <p:cNvPr id="55300"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090C007-A9BC-45F4-8974-ECE72FA31E40}" type="slidenum">
              <a:rPr lang="en-GB" altLang="en-US" sz="1000" smtClean="0">
                <a:solidFill>
                  <a:srgbClr val="0B1A40"/>
                </a:solidFill>
              </a:rPr>
              <a:pPr eaLnBrk="1" hangingPunct="1">
                <a:spcBef>
                  <a:spcPct val="0"/>
                </a:spcBef>
              </a:pPr>
              <a:t>33</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tLang="en-US" smtClean="0"/>
              <a:t>Lösungshinweise </a:t>
            </a:r>
          </a:p>
        </p:txBody>
      </p:sp>
      <p:sp>
        <p:nvSpPr>
          <p:cNvPr id="56323" name="Rectangle 4"/>
          <p:cNvSpPr>
            <a:spLocks noGrp="1" noChangeArrowheads="1"/>
          </p:cNvSpPr>
          <p:nvPr>
            <p:ph idx="1"/>
          </p:nvPr>
        </p:nvSpPr>
        <p:spPr>
          <a:xfrm>
            <a:off x="358775" y="1062038"/>
            <a:ext cx="8367713" cy="5175250"/>
          </a:xfrm>
          <a:extLst>
            <a:ext uri="{91240B29-F687-4F45-9708-019B960494DF}">
              <a14:hiddenLine xmlns:a14="http://schemas.microsoft.com/office/drawing/2010/main" w="9525">
                <a:solidFill>
                  <a:schemeClr val="tx1"/>
                </a:solidFill>
                <a:miter lim="800000"/>
                <a:headEnd/>
                <a:tailEnd/>
              </a14:hiddenLine>
            </a:ext>
          </a:extLst>
        </p:spPr>
        <p:txBody>
          <a:bodyPr/>
          <a:lstStyle/>
          <a:p>
            <a:pPr algn="just" eaLnBrk="1" hangingPunct="1">
              <a:tabLst>
                <a:tab pos="449263" algn="l"/>
              </a:tabLst>
            </a:pPr>
            <a:r>
              <a:rPr lang="de-DE" altLang="en-US" sz="1800" b="0" smtClean="0">
                <a:solidFill>
                  <a:srgbClr val="004171"/>
                </a:solidFill>
              </a:rPr>
              <a:t>1)</a:t>
            </a:r>
            <a:r>
              <a:rPr lang="de-DE" altLang="en-US" sz="1800" b="0" smtClean="0">
                <a:solidFill>
                  <a:schemeClr val="tx1"/>
                </a:solidFill>
              </a:rPr>
              <a:t> 	Tatsächliche Verfügungsmacht über eine inländische Wohnung = Wohnsitz </a:t>
            </a:r>
            <a:br>
              <a:rPr lang="de-DE" altLang="en-US" sz="1800" b="0" smtClean="0">
                <a:solidFill>
                  <a:schemeClr val="tx1"/>
                </a:solidFill>
              </a:rPr>
            </a:br>
            <a:r>
              <a:rPr lang="de-DE" altLang="en-US" sz="1800" b="0" smtClean="0">
                <a:solidFill>
                  <a:schemeClr val="tx1"/>
                </a:solidFill>
              </a:rPr>
              <a:t>	(§ 8 AO); unbeschränkte Einkommensteuerpflicht</a:t>
            </a:r>
          </a:p>
          <a:p>
            <a:pPr algn="just" eaLnBrk="1" hangingPunct="1">
              <a:tabLst>
                <a:tab pos="449263" algn="l"/>
              </a:tabLst>
            </a:pPr>
            <a:r>
              <a:rPr lang="de-DE" altLang="en-US" sz="1800" b="0" smtClean="0">
                <a:solidFill>
                  <a:srgbClr val="004171"/>
                </a:solidFill>
              </a:rPr>
              <a:t>2)</a:t>
            </a:r>
            <a:r>
              <a:rPr lang="de-DE" altLang="en-US" sz="1800" b="0" smtClean="0">
                <a:solidFill>
                  <a:schemeClr val="tx1"/>
                </a:solidFill>
              </a:rPr>
              <a:t> 	Jagdhütte stellt keinen Wohnsitz dar (Tz. 4 AEAO zu § 8 AO); beschränkte 	Steuerpflicht nach § 49 Abs. 1 Nr. 1 EStG: Forstwirtschaft wird im Inland 	betrieben, da die bewirtschafteten Grundstücke im Inland liegen (Leitung der 	Bewirtschaftung spielt hier keine Rolle); vgl. BFH vom 17.12.1997, I R 95/96, 	BStBl. II1998, S. 260</a:t>
            </a:r>
          </a:p>
          <a:p>
            <a:pPr algn="just" eaLnBrk="1" hangingPunct="1">
              <a:tabLst>
                <a:tab pos="449263" algn="l"/>
              </a:tabLst>
            </a:pPr>
            <a:r>
              <a:rPr lang="de-DE" altLang="en-US" sz="1800" b="0" smtClean="0">
                <a:solidFill>
                  <a:srgbClr val="004171"/>
                </a:solidFill>
              </a:rPr>
              <a:t>3)</a:t>
            </a:r>
            <a:r>
              <a:rPr lang="de-DE" altLang="en-US" sz="1800" b="0" smtClean="0">
                <a:solidFill>
                  <a:schemeClr val="tx1"/>
                </a:solidFill>
              </a:rPr>
              <a:t> 	Beschränkte Steuerpflicht nach § 49 Abs. 1 Nr. 2 a EStG; M-GmbH wird für 	Carreras als „ständiger Vertreter“ im Inland tätig (§ 13 AO)</a:t>
            </a:r>
          </a:p>
          <a:p>
            <a:pPr algn="just" eaLnBrk="1" hangingPunct="1">
              <a:tabLst>
                <a:tab pos="449263" algn="l"/>
              </a:tabLst>
            </a:pPr>
            <a:r>
              <a:rPr lang="de-DE" altLang="en-US" sz="1800" b="0" smtClean="0">
                <a:solidFill>
                  <a:srgbClr val="004171"/>
                </a:solidFill>
              </a:rPr>
              <a:t>4)</a:t>
            </a:r>
            <a:r>
              <a:rPr lang="de-DE" altLang="en-US" sz="1800" b="0" smtClean="0">
                <a:solidFill>
                  <a:schemeClr val="tx1"/>
                </a:solidFill>
              </a:rPr>
              <a:t> 	Soliman hat seine Tätigkeit weder im Inland ausgeübt noch verwertet. 	Verwertet wird eine selbständige Arbeit im Inland nur dann, wenn der Erfolg 	einer im Ausland ausgeübten Tätigkeit im Inland eintritt. Dies ist hier nicht 	gegeben, da der Auftraggeber selbst im Ausland ansässig ist und die 	Honorarzahlung im Ausland erfolgt; vgl. BFH vom 28.06.2006, I R 92/05, 	BStBl. II 2007, S. 100</a:t>
            </a:r>
          </a:p>
          <a:p>
            <a:pPr algn="just" eaLnBrk="1" hangingPunct="1">
              <a:tabLst>
                <a:tab pos="449263" algn="l"/>
              </a:tabLst>
            </a:pPr>
            <a:r>
              <a:rPr lang="de-DE" altLang="en-US" sz="1800" b="0" smtClean="0">
                <a:solidFill>
                  <a:srgbClr val="004171"/>
                </a:solidFill>
              </a:rPr>
              <a:t>5)</a:t>
            </a:r>
            <a:r>
              <a:rPr lang="de-DE" altLang="en-US" sz="1800" b="0" smtClean="0">
                <a:solidFill>
                  <a:schemeClr val="tx1"/>
                </a:solidFill>
              </a:rPr>
              <a:t> 	Beschränkte Steuerpflicht nach § 49 Abs. 1 Nr. 4 e EStG</a:t>
            </a:r>
          </a:p>
        </p:txBody>
      </p:sp>
      <p:sp>
        <p:nvSpPr>
          <p:cNvPr id="56324"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FB754887-64E9-44CC-A863-C04AAC28C59E}" type="slidenum">
              <a:rPr lang="en-GB" altLang="en-US" sz="1000" smtClean="0">
                <a:solidFill>
                  <a:srgbClr val="0B1A40"/>
                </a:solidFill>
              </a:rPr>
              <a:pPr eaLnBrk="1" hangingPunct="1">
                <a:spcBef>
                  <a:spcPct val="0"/>
                </a:spcBef>
              </a:pPr>
              <a:t>34</a:t>
            </a:fld>
            <a:endParaRPr lang="en-GB" altLang="en-US" sz="1000" smtClean="0">
              <a:solidFill>
                <a:srgbClr val="0B1A4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de-DE" altLang="en-US" smtClean="0"/>
              <a:t>Lösungshinweise </a:t>
            </a:r>
          </a:p>
        </p:txBody>
      </p:sp>
      <p:sp>
        <p:nvSpPr>
          <p:cNvPr id="57347" name="Rectangle 4"/>
          <p:cNvSpPr>
            <a:spLocks noGrp="1" noChangeArrowheads="1"/>
          </p:cNvSpPr>
          <p:nvPr>
            <p:ph idx="1"/>
          </p:nvPr>
        </p:nvSpPr>
        <p:spPr>
          <a:xfrm>
            <a:off x="358775" y="1062038"/>
            <a:ext cx="8367713" cy="5175250"/>
          </a:xfrm>
          <a:extLst>
            <a:ext uri="{91240B29-F687-4F45-9708-019B960494DF}">
              <a14:hiddenLine xmlns:a14="http://schemas.microsoft.com/office/drawing/2010/main" w="9525">
                <a:solidFill>
                  <a:schemeClr val="tx1"/>
                </a:solidFill>
                <a:miter lim="800000"/>
                <a:headEnd/>
                <a:tailEnd/>
              </a14:hiddenLine>
            </a:ext>
          </a:extLst>
        </p:spPr>
        <p:txBody>
          <a:bodyPr/>
          <a:lstStyle/>
          <a:p>
            <a:pPr marL="381000" indent="-381000" eaLnBrk="1" hangingPunct="1">
              <a:tabLst>
                <a:tab pos="449263" algn="l"/>
              </a:tabLst>
            </a:pPr>
            <a:r>
              <a:rPr lang="de-DE" altLang="en-US" sz="1800" b="0" smtClean="0">
                <a:solidFill>
                  <a:schemeClr val="tx1"/>
                </a:solidFill>
              </a:rPr>
              <a:t>6)	</a:t>
            </a:r>
          </a:p>
          <a:p>
            <a:pPr marL="969963" lvl="1" indent="-342900" eaLnBrk="1" hangingPunct="1">
              <a:buClr>
                <a:srgbClr val="004171"/>
              </a:buClr>
              <a:buFontTx/>
              <a:buAutoNum type="alphaLcParenR"/>
              <a:tabLst>
                <a:tab pos="449263" algn="l"/>
              </a:tabLst>
            </a:pPr>
            <a:r>
              <a:rPr lang="de-DE" altLang="en-US" sz="1800" smtClean="0">
                <a:solidFill>
                  <a:schemeClr val="tx1"/>
                </a:solidFill>
              </a:rPr>
              <a:t>Beschränkte Steuerpflicht nach § 49 Abs. 1 Nr. 5 a EStG – Schuldnerin der Kapitalerträge nach § 20 Abs. 1 Nr. 4 EStG hat ihren Sitz im Inland</a:t>
            </a:r>
          </a:p>
          <a:p>
            <a:pPr marL="969963" lvl="1" indent="-342900" eaLnBrk="1" hangingPunct="1">
              <a:buClr>
                <a:srgbClr val="004171"/>
              </a:buClr>
              <a:buFontTx/>
              <a:buAutoNum type="alphaLcParenR"/>
              <a:tabLst>
                <a:tab pos="449263" algn="l"/>
              </a:tabLst>
            </a:pPr>
            <a:endParaRPr lang="de-DE" altLang="en-US" sz="1800" smtClean="0">
              <a:solidFill>
                <a:schemeClr val="tx1"/>
              </a:solidFill>
            </a:endParaRPr>
          </a:p>
          <a:p>
            <a:pPr marL="969963" lvl="1" indent="-342900" eaLnBrk="1" hangingPunct="1">
              <a:buClr>
                <a:srgbClr val="004171"/>
              </a:buClr>
              <a:buFontTx/>
              <a:buAutoNum type="alphaLcParenR"/>
              <a:tabLst>
                <a:tab pos="449263" algn="l"/>
              </a:tabLst>
            </a:pPr>
            <a:r>
              <a:rPr lang="de-DE" altLang="en-US" sz="1800" smtClean="0">
                <a:solidFill>
                  <a:schemeClr val="tx1"/>
                </a:solidFill>
              </a:rPr>
              <a:t>Einnahmen i.S.d. § 20 Abs. 1 Nr. 7 EStG – keine beschränkte Steuerpflicht, da in § 49 Abs. 1 Nr. 5 c aa EStG explizit ausgenommen</a:t>
            </a:r>
          </a:p>
          <a:p>
            <a:pPr marL="969963" lvl="1" indent="-342900" eaLnBrk="1" hangingPunct="1">
              <a:buClr>
                <a:srgbClr val="004171"/>
              </a:buClr>
              <a:buFontTx/>
              <a:buAutoNum type="alphaLcParenR"/>
              <a:tabLst>
                <a:tab pos="449263" algn="l"/>
              </a:tabLst>
            </a:pPr>
            <a:endParaRPr lang="de-DE" altLang="en-US" sz="1800" smtClean="0">
              <a:solidFill>
                <a:schemeClr val="tx1"/>
              </a:solidFill>
            </a:endParaRPr>
          </a:p>
          <a:p>
            <a:pPr marL="969963" lvl="1" indent="-342900" eaLnBrk="1" hangingPunct="1">
              <a:buClr>
                <a:srgbClr val="004171"/>
              </a:buClr>
              <a:buFontTx/>
              <a:buAutoNum type="alphaLcParenR"/>
              <a:tabLst>
                <a:tab pos="449263" algn="l"/>
              </a:tabLst>
            </a:pPr>
            <a:r>
              <a:rPr lang="de-DE" altLang="en-US" sz="1800" smtClean="0">
                <a:solidFill>
                  <a:schemeClr val="tx1"/>
                </a:solidFill>
              </a:rPr>
              <a:t>Beschränkte Steuerpflicht nach § 49 Abs. 1 Nr. 5 c aa EStG, da die Darlehensforderung durch ein inländisches Grundstück gesichert ist </a:t>
            </a:r>
          </a:p>
          <a:p>
            <a:pPr marL="381000" indent="-381000" eaLnBrk="1" hangingPunct="1">
              <a:tabLst>
                <a:tab pos="449263" algn="l"/>
              </a:tabLst>
            </a:pPr>
            <a:endParaRPr lang="de-DE" altLang="en-US" sz="1800" smtClean="0">
              <a:solidFill>
                <a:schemeClr val="tx1"/>
              </a:solidFill>
              <a:cs typeface="Times New Roman" pitchFamily="18" charset="0"/>
            </a:endParaRPr>
          </a:p>
        </p:txBody>
      </p:sp>
      <p:sp>
        <p:nvSpPr>
          <p:cNvPr id="57348"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A1CB1D5-9E5A-46A0-8666-9B9592FA93B5}" type="slidenum">
              <a:rPr lang="en-GB" altLang="en-US" sz="1000" smtClean="0">
                <a:solidFill>
                  <a:srgbClr val="0B1A40"/>
                </a:solidFill>
              </a:rPr>
              <a:pPr eaLnBrk="1" hangingPunct="1">
                <a:spcBef>
                  <a:spcPct val="0"/>
                </a:spcBef>
              </a:pPr>
              <a:t>35</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5837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82912F0-43BA-4B17-AA2C-FAA2D3805C34}" type="slidenum">
              <a:rPr lang="en-GB" altLang="en-US" sz="1000" smtClean="0">
                <a:solidFill>
                  <a:srgbClr val="0B1A40"/>
                </a:solidFill>
              </a:rPr>
              <a:pPr eaLnBrk="1" hangingPunct="1">
                <a:spcBef>
                  <a:spcPct val="0"/>
                </a:spcBef>
              </a:pPr>
              <a:t>36</a:t>
            </a:fld>
            <a:endParaRPr lang="en-GB" altLang="en-US" sz="1000" smtClean="0">
              <a:solidFill>
                <a:srgbClr val="0B1A40"/>
              </a:solidFill>
            </a:endParaRPr>
          </a:p>
        </p:txBody>
      </p:sp>
      <p:sp>
        <p:nvSpPr>
          <p:cNvPr id="58372" name="Rectangle 2"/>
          <p:cNvSpPr>
            <a:spLocks noChangeArrowheads="1"/>
          </p:cNvSpPr>
          <p:nvPr/>
        </p:nvSpPr>
        <p:spPr bwMode="auto">
          <a:xfrm>
            <a:off x="242888" y="1341438"/>
            <a:ext cx="7920037"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58373" name="Rectangle 4"/>
          <p:cNvSpPr>
            <a:spLocks/>
          </p:cNvSpPr>
          <p:nvPr/>
        </p:nvSpPr>
        <p:spPr bwMode="auto">
          <a:xfrm>
            <a:off x="304800" y="115888"/>
            <a:ext cx="7796213" cy="44386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rgbClr val="00A5D9"/>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b="1"/>
              <a:t>Sachliche Steuerpflicht</a:t>
            </a:r>
            <a:r>
              <a:rPr lang="de-DE" altLang="en-US" sz="2000"/>
              <a: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a:t>Bemessungsgrundlage</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lIns="91440" tIns="45720" rIns="91440" bIns="45720" anchor="ctr"/>
          <a:lstStyle/>
          <a:p>
            <a:pPr eaLnBrk="1" hangingPunct="1"/>
            <a:r>
              <a:rPr lang="de-DE" altLang="en-US" smtClean="0"/>
              <a:t>Was ist in D konkret steuerpflichtig?</a:t>
            </a:r>
          </a:p>
        </p:txBody>
      </p:sp>
      <p:sp>
        <p:nvSpPr>
          <p:cNvPr id="5939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7BD4EE1-65ED-41A2-B5FE-B6AE82EB995C}" type="slidenum">
              <a:rPr lang="en-GB" altLang="en-US" sz="1000" smtClean="0">
                <a:solidFill>
                  <a:srgbClr val="0B1A40"/>
                </a:solidFill>
              </a:rPr>
              <a:pPr eaLnBrk="1" hangingPunct="1">
                <a:spcBef>
                  <a:spcPct val="0"/>
                </a:spcBef>
              </a:pPr>
              <a:t>37</a:t>
            </a:fld>
            <a:endParaRPr lang="en-GB" altLang="en-US" sz="1000" smtClean="0">
              <a:solidFill>
                <a:srgbClr val="0B1A40"/>
              </a:solidFill>
            </a:endParaRPr>
          </a:p>
        </p:txBody>
      </p:sp>
      <p:sp>
        <p:nvSpPr>
          <p:cNvPr id="44036" name="Text Box 3"/>
          <p:cNvSpPr txBox="1">
            <a:spLocks noChangeArrowheads="1"/>
          </p:cNvSpPr>
          <p:nvPr/>
        </p:nvSpPr>
        <p:spPr bwMode="auto">
          <a:xfrm>
            <a:off x="304800" y="1117600"/>
            <a:ext cx="8686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lnSpc>
                <a:spcPct val="90000"/>
              </a:lnSpc>
              <a:spcBef>
                <a:spcPct val="20000"/>
              </a:spcBef>
              <a:spcAft>
                <a:spcPct val="20000"/>
              </a:spcAft>
              <a:buClr>
                <a:schemeClr val="accent2"/>
              </a:buClr>
              <a:defRPr sz="2000">
                <a:solidFill>
                  <a:schemeClr val="accent2"/>
                </a:solidFill>
                <a:latin typeface="Arial" pitchFamily="34" charset="0"/>
                <a:cs typeface="Arial" pitchFamily="34" charset="0"/>
              </a:defRPr>
            </a:lvl1pPr>
            <a:lvl2pPr marL="742950" indent="-285750" eaLnBrk="0" hangingPunct="0">
              <a:lnSpc>
                <a:spcPct val="90000"/>
              </a:lnSpc>
              <a:spcBef>
                <a:spcPct val="20000"/>
              </a:spcBef>
              <a:spcAft>
                <a:spcPct val="20000"/>
              </a:spcAft>
              <a:buClr>
                <a:srgbClr val="0B1A40"/>
              </a:buClr>
              <a:defRPr>
                <a:solidFill>
                  <a:srgbClr val="0B1A40"/>
                </a:solidFill>
                <a:latin typeface="Arial" pitchFamily="34" charset="0"/>
                <a:cs typeface="Arial" pitchFamily="34" charset="0"/>
              </a:defRPr>
            </a:lvl2pPr>
            <a:lvl3pPr marL="1143000" indent="-228600" eaLnBrk="0" hangingPunct="0">
              <a:lnSpc>
                <a:spcPct val="90000"/>
              </a:lnSpc>
              <a:spcBef>
                <a:spcPct val="20000"/>
              </a:spcBef>
              <a:spcAft>
                <a:spcPct val="20000"/>
              </a:spcAft>
              <a:buClr>
                <a:srgbClr val="0B1A40"/>
              </a:buClr>
              <a:buChar char="•"/>
              <a:defRPr>
                <a:solidFill>
                  <a:srgbClr val="0B1A40"/>
                </a:solidFill>
                <a:latin typeface="Arial" pitchFamily="34" charset="0"/>
                <a:cs typeface="Arial" pitchFamily="34" charset="0"/>
              </a:defRPr>
            </a:lvl3pPr>
            <a:lvl4pPr marL="16002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4pPr>
            <a:lvl5pPr marL="20574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5pPr>
            <a:lvl6pPr marL="25146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6pPr>
            <a:lvl7pPr marL="29718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7pPr>
            <a:lvl8pPr marL="34290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8pPr>
            <a:lvl9pPr marL="38862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9pPr>
          </a:lstStyle>
          <a:p>
            <a:pPr eaLnBrk="1" hangingPunct="1">
              <a:lnSpc>
                <a:spcPct val="100000"/>
              </a:lnSpc>
              <a:spcBef>
                <a:spcPct val="50000"/>
              </a:spcBef>
              <a:spcAft>
                <a:spcPct val="0"/>
              </a:spcAft>
              <a:buClr>
                <a:srgbClr val="004171"/>
              </a:buClr>
              <a:buFontTx/>
              <a:buChar char="•"/>
              <a:defRPr/>
            </a:pPr>
            <a:r>
              <a:rPr lang="de-DE" altLang="en-US" sz="1800" dirty="0" smtClean="0">
                <a:solidFill>
                  <a:schemeClr val="tx1"/>
                </a:solidFill>
              </a:rPr>
              <a:t>  </a:t>
            </a:r>
            <a:r>
              <a:rPr lang="de-DE" altLang="en-US" sz="1800" dirty="0" smtClean="0">
                <a:solidFill>
                  <a:schemeClr val="tx1"/>
                </a:solidFill>
                <a:latin typeface="+mn-lt"/>
              </a:rPr>
              <a:t>§ 2 Abs. 1 EStG: 7 Einkunftsarten (abschließend)</a:t>
            </a:r>
          </a:p>
          <a:p>
            <a:pPr eaLnBrk="1" hangingPunct="1">
              <a:lnSpc>
                <a:spcPct val="100000"/>
              </a:lnSpc>
              <a:spcBef>
                <a:spcPct val="50000"/>
              </a:spcBef>
              <a:spcAft>
                <a:spcPct val="0"/>
              </a:spcAft>
              <a:buClr>
                <a:srgbClr val="004171"/>
              </a:buClr>
              <a:buFontTx/>
              <a:buChar char="•"/>
              <a:defRPr/>
            </a:pPr>
            <a:r>
              <a:rPr lang="de-DE" altLang="en-US" sz="1800" dirty="0" smtClean="0">
                <a:solidFill>
                  <a:schemeClr val="tx1"/>
                </a:solidFill>
                <a:latin typeface="+mn-lt"/>
              </a:rPr>
              <a:t>  Maßgeblich ist das </a:t>
            </a:r>
            <a:r>
              <a:rPr lang="de-DE" altLang="en-US" sz="1800" dirty="0" err="1" smtClean="0">
                <a:solidFill>
                  <a:schemeClr val="tx1"/>
                </a:solidFill>
                <a:latin typeface="+mn-lt"/>
              </a:rPr>
              <a:t>zvE</a:t>
            </a:r>
            <a:r>
              <a:rPr lang="de-DE" altLang="en-US" sz="1800" dirty="0" smtClean="0">
                <a:solidFill>
                  <a:schemeClr val="tx1"/>
                </a:solidFill>
                <a:latin typeface="+mn-lt"/>
              </a:rPr>
              <a:t> nach § 2 Abs. 5 EStG, das in </a:t>
            </a:r>
            <a:br>
              <a:rPr lang="de-DE" altLang="en-US" sz="1800" dirty="0" smtClean="0">
                <a:solidFill>
                  <a:schemeClr val="tx1"/>
                </a:solidFill>
                <a:latin typeface="+mn-lt"/>
              </a:rPr>
            </a:br>
            <a:r>
              <a:rPr lang="de-DE" altLang="en-US" sz="1800" dirty="0" smtClean="0">
                <a:solidFill>
                  <a:schemeClr val="tx1"/>
                </a:solidFill>
                <a:latin typeface="+mn-lt"/>
              </a:rPr>
              <a:t>    mehreren Schritten ermittelt wird</a:t>
            </a:r>
          </a:p>
          <a:p>
            <a:pPr eaLnBrk="1" hangingPunct="1">
              <a:lnSpc>
                <a:spcPct val="100000"/>
              </a:lnSpc>
              <a:spcBef>
                <a:spcPct val="50000"/>
              </a:spcBef>
              <a:spcAft>
                <a:spcPct val="0"/>
              </a:spcAft>
              <a:buClr>
                <a:srgbClr val="004171"/>
              </a:buClr>
              <a:buFontTx/>
              <a:buChar char="•"/>
              <a:defRPr/>
            </a:pPr>
            <a:r>
              <a:rPr lang="de-DE" altLang="en-US" sz="1800" dirty="0" smtClean="0">
                <a:solidFill>
                  <a:schemeClr val="tx1"/>
                </a:solidFill>
                <a:latin typeface="+mn-lt"/>
              </a:rPr>
              <a:t>  § 2 Abs. 3 EStG: Summe der Einkünfte aus den 7 </a:t>
            </a:r>
            <a:br>
              <a:rPr lang="de-DE" altLang="en-US" sz="1800" dirty="0" smtClean="0">
                <a:solidFill>
                  <a:schemeClr val="tx1"/>
                </a:solidFill>
                <a:latin typeface="+mn-lt"/>
              </a:rPr>
            </a:br>
            <a:r>
              <a:rPr lang="de-DE" altLang="en-US" sz="1800" dirty="0" smtClean="0">
                <a:solidFill>
                  <a:schemeClr val="tx1"/>
                </a:solidFill>
                <a:latin typeface="+mn-lt"/>
              </a:rPr>
              <a:t>   Einkunftsarten, beinhaltet horizontalen und vertikalen</a:t>
            </a:r>
            <a:br>
              <a:rPr lang="de-DE" altLang="en-US" sz="1800" dirty="0" smtClean="0">
                <a:solidFill>
                  <a:schemeClr val="tx1"/>
                </a:solidFill>
                <a:latin typeface="+mn-lt"/>
              </a:rPr>
            </a:br>
            <a:r>
              <a:rPr lang="de-DE" altLang="en-US" sz="1800" dirty="0" smtClean="0">
                <a:solidFill>
                  <a:schemeClr val="tx1"/>
                </a:solidFill>
                <a:latin typeface="+mn-lt"/>
              </a:rPr>
              <a:t>   Verlustausgleich.</a:t>
            </a:r>
          </a:p>
          <a:p>
            <a:pPr eaLnBrk="1" hangingPunct="1">
              <a:lnSpc>
                <a:spcPct val="100000"/>
              </a:lnSpc>
              <a:spcBef>
                <a:spcPct val="50000"/>
              </a:spcBef>
              <a:spcAft>
                <a:spcPct val="0"/>
              </a:spcAft>
              <a:buClr>
                <a:srgbClr val="CA6316"/>
              </a:buClr>
              <a:buFont typeface="Wingdings" pitchFamily="2" charset="2"/>
              <a:buChar char="§"/>
              <a:defRPr/>
            </a:pPr>
            <a:endParaRPr lang="de-DE" altLang="en-US" sz="1800" dirty="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lIns="91440" tIns="45720" rIns="91440" bIns="45720" anchor="ctr"/>
          <a:lstStyle/>
          <a:p>
            <a:pPr eaLnBrk="1" hangingPunct="1"/>
            <a:r>
              <a:rPr lang="de-DE" altLang="en-US" smtClean="0"/>
              <a:t>Horizontaler und vertikaler Verlustausgleich</a:t>
            </a:r>
          </a:p>
        </p:txBody>
      </p:sp>
      <p:sp>
        <p:nvSpPr>
          <p:cNvPr id="6041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EF2903B-4B65-4323-88B9-3A121763E877}" type="slidenum">
              <a:rPr lang="en-GB" altLang="en-US" sz="1000" smtClean="0">
                <a:solidFill>
                  <a:srgbClr val="0B1A40"/>
                </a:solidFill>
              </a:rPr>
              <a:pPr eaLnBrk="1" hangingPunct="1">
                <a:spcBef>
                  <a:spcPct val="0"/>
                </a:spcBef>
              </a:pPr>
              <a:t>38</a:t>
            </a:fld>
            <a:endParaRPr lang="en-GB" altLang="en-US" sz="1000" smtClean="0">
              <a:solidFill>
                <a:srgbClr val="0B1A40"/>
              </a:solidFill>
            </a:endParaRPr>
          </a:p>
        </p:txBody>
      </p:sp>
      <p:sp>
        <p:nvSpPr>
          <p:cNvPr id="45060" name="Text Box 3"/>
          <p:cNvSpPr txBox="1">
            <a:spLocks noChangeArrowheads="1"/>
          </p:cNvSpPr>
          <p:nvPr/>
        </p:nvSpPr>
        <p:spPr bwMode="auto">
          <a:xfrm>
            <a:off x="304800" y="1066800"/>
            <a:ext cx="8686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457200" indent="-457200" eaLnBrk="0" hangingPunct="0">
              <a:lnSpc>
                <a:spcPct val="90000"/>
              </a:lnSpc>
              <a:spcBef>
                <a:spcPct val="20000"/>
              </a:spcBef>
              <a:spcAft>
                <a:spcPct val="20000"/>
              </a:spcAft>
              <a:buClr>
                <a:schemeClr val="accent2"/>
              </a:buClr>
              <a:defRPr sz="2000">
                <a:solidFill>
                  <a:schemeClr val="accent2"/>
                </a:solidFill>
                <a:latin typeface="Arial" pitchFamily="34" charset="0"/>
                <a:cs typeface="Arial" pitchFamily="34" charset="0"/>
              </a:defRPr>
            </a:lvl1pPr>
            <a:lvl2pPr marL="800100" indent="-342900" eaLnBrk="0" hangingPunct="0">
              <a:lnSpc>
                <a:spcPct val="90000"/>
              </a:lnSpc>
              <a:spcBef>
                <a:spcPct val="20000"/>
              </a:spcBef>
              <a:spcAft>
                <a:spcPct val="20000"/>
              </a:spcAft>
              <a:buClr>
                <a:srgbClr val="0B1A40"/>
              </a:buClr>
              <a:defRPr>
                <a:solidFill>
                  <a:srgbClr val="0B1A40"/>
                </a:solidFill>
                <a:latin typeface="Arial" pitchFamily="34" charset="0"/>
                <a:cs typeface="Arial" pitchFamily="34" charset="0"/>
              </a:defRPr>
            </a:lvl2pPr>
            <a:lvl3pPr marL="1257300" indent="-342900" eaLnBrk="0" hangingPunct="0">
              <a:lnSpc>
                <a:spcPct val="90000"/>
              </a:lnSpc>
              <a:spcBef>
                <a:spcPct val="20000"/>
              </a:spcBef>
              <a:spcAft>
                <a:spcPct val="20000"/>
              </a:spcAft>
              <a:buClr>
                <a:srgbClr val="0B1A40"/>
              </a:buClr>
              <a:buChar char="•"/>
              <a:defRPr>
                <a:solidFill>
                  <a:srgbClr val="0B1A40"/>
                </a:solidFill>
                <a:latin typeface="Arial" pitchFamily="34" charset="0"/>
                <a:cs typeface="Arial" pitchFamily="34" charset="0"/>
              </a:defRPr>
            </a:lvl3pPr>
            <a:lvl4pPr marL="1714500" indent="-3429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4pPr>
            <a:lvl5pPr marL="2171700" indent="-3429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5pPr>
            <a:lvl6pPr marL="2628900" indent="-3429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6pPr>
            <a:lvl7pPr marL="3086100" indent="-3429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7pPr>
            <a:lvl8pPr marL="3543300" indent="-3429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8pPr>
            <a:lvl9pPr marL="4000500" indent="-3429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9pPr>
          </a:lstStyle>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smtClean="0">
                <a:solidFill>
                  <a:schemeClr val="tx1"/>
                </a:solidFill>
                <a:latin typeface="+mn-lt"/>
              </a:rPr>
              <a:t>--</a:t>
            </a:r>
          </a:p>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smtClean="0">
                <a:solidFill>
                  <a:schemeClr val="tx1"/>
                </a:solidFill>
                <a:latin typeface="+mn-lt"/>
              </a:rPr>
              <a:t>G1 (+50)	       G2 (+100)		G3 (-10)		insges.: + 140</a:t>
            </a:r>
          </a:p>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smtClean="0">
                <a:solidFill>
                  <a:schemeClr val="tx1"/>
                </a:solidFill>
                <a:latin typeface="+mn-lt"/>
              </a:rPr>
              <a:t>--</a:t>
            </a:r>
          </a:p>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smtClean="0">
                <a:solidFill>
                  <a:schemeClr val="tx1"/>
                </a:solidFill>
                <a:latin typeface="+mn-lt"/>
              </a:rPr>
              <a:t>--</a:t>
            </a:r>
          </a:p>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smtClean="0">
                <a:solidFill>
                  <a:schemeClr val="tx1"/>
                </a:solidFill>
                <a:latin typeface="+mn-lt"/>
              </a:rPr>
              <a:t>--</a:t>
            </a:r>
          </a:p>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err="1" smtClean="0">
                <a:solidFill>
                  <a:schemeClr val="tx1"/>
                </a:solidFill>
                <a:latin typeface="+mn-lt"/>
              </a:rPr>
              <a:t>V+V</a:t>
            </a:r>
            <a:r>
              <a:rPr lang="de-DE" altLang="en-US" sz="1800" dirty="0" smtClean="0">
                <a:solidFill>
                  <a:schemeClr val="tx1"/>
                </a:solidFill>
                <a:latin typeface="+mn-lt"/>
              </a:rPr>
              <a:t> (-20)						insges.:  -  20</a:t>
            </a:r>
          </a:p>
          <a:p>
            <a:pPr eaLnBrk="1" hangingPunct="1">
              <a:lnSpc>
                <a:spcPct val="100000"/>
              </a:lnSpc>
              <a:spcBef>
                <a:spcPct val="50000"/>
              </a:spcBef>
              <a:spcAft>
                <a:spcPct val="0"/>
              </a:spcAft>
              <a:buClr>
                <a:srgbClr val="004171"/>
              </a:buClr>
              <a:buFont typeface="Wingdings" pitchFamily="2" charset="2"/>
              <a:buAutoNum type="arabicPeriod"/>
              <a:defRPr/>
            </a:pPr>
            <a:r>
              <a:rPr lang="de-DE" altLang="en-US" sz="1800" dirty="0" smtClean="0">
                <a:solidFill>
                  <a:schemeClr val="tx1"/>
                </a:solidFill>
                <a:latin typeface="+mn-lt"/>
              </a:rPr>
              <a:t>--		</a:t>
            </a:r>
          </a:p>
          <a:p>
            <a:pPr eaLnBrk="1" hangingPunct="1">
              <a:lnSpc>
                <a:spcPct val="100000"/>
              </a:lnSpc>
              <a:spcBef>
                <a:spcPct val="50000"/>
              </a:spcBef>
              <a:spcAft>
                <a:spcPct val="0"/>
              </a:spcAft>
              <a:buClr>
                <a:srgbClr val="CA6316"/>
              </a:buClr>
              <a:defRPr/>
            </a:pPr>
            <a:r>
              <a:rPr lang="de-DE" altLang="en-US" sz="1800" dirty="0" smtClean="0">
                <a:solidFill>
                  <a:schemeClr val="tx1"/>
                </a:solidFill>
                <a:latin typeface="+mn-lt"/>
              </a:rPr>
              <a:t>								Summe: + 120</a:t>
            </a:r>
          </a:p>
        </p:txBody>
      </p:sp>
      <p:sp>
        <p:nvSpPr>
          <p:cNvPr id="60421" name="Line 4"/>
          <p:cNvSpPr>
            <a:spLocks noChangeShapeType="1"/>
          </p:cNvSpPr>
          <p:nvPr/>
        </p:nvSpPr>
        <p:spPr bwMode="auto">
          <a:xfrm>
            <a:off x="5867400" y="3933825"/>
            <a:ext cx="3048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title"/>
          </p:nvPr>
        </p:nvSpPr>
        <p:spPr/>
        <p:txBody>
          <a:bodyPr lIns="91440" tIns="45720" rIns="91440" bIns="45720" anchor="ctr"/>
          <a:lstStyle/>
          <a:p>
            <a:pPr eaLnBrk="1" hangingPunct="1"/>
            <a:r>
              <a:rPr lang="de-DE" altLang="en-US" smtClean="0"/>
              <a:t>Einführung in das Steuerrecht</a:t>
            </a:r>
          </a:p>
        </p:txBody>
      </p:sp>
      <p:sp>
        <p:nvSpPr>
          <p:cNvPr id="24579" name="Content Placeholder 1"/>
          <p:cNvSpPr>
            <a:spLocks noGrp="1"/>
          </p:cNvSpPr>
          <p:nvPr>
            <p:ph idx="1"/>
          </p:nvPr>
        </p:nvSpPr>
        <p:spPr>
          <a:xfrm>
            <a:off x="358775" y="1062038"/>
            <a:ext cx="8367713" cy="5175250"/>
          </a:xfrm>
        </p:spPr>
        <p:txBody>
          <a:bodyPr/>
          <a:lstStyle/>
          <a:p>
            <a:pPr eaLnBrk="1" hangingPunct="1">
              <a:buFontTx/>
              <a:buChar char="•"/>
            </a:pPr>
            <a:r>
              <a:rPr lang="de-DE" altLang="en-US" sz="2000" b="0" smtClean="0">
                <a:solidFill>
                  <a:srgbClr val="002D5B"/>
                </a:solidFill>
              </a:rPr>
              <a:t> Überblick über die Unternehmensbesteuerung </a:t>
            </a:r>
          </a:p>
          <a:p>
            <a:pPr eaLnBrk="1" hangingPunct="1">
              <a:buFontTx/>
              <a:buChar char="•"/>
            </a:pPr>
            <a:r>
              <a:rPr lang="de-DE" altLang="en-US" sz="2000" b="0" smtClean="0">
                <a:solidFill>
                  <a:srgbClr val="002D5B"/>
                </a:solidFill>
              </a:rPr>
              <a:t> Definition und Einteilung der Steuer</a:t>
            </a:r>
          </a:p>
          <a:p>
            <a:pPr eaLnBrk="1" hangingPunct="1">
              <a:buFontTx/>
              <a:buChar char="•"/>
            </a:pPr>
            <a:r>
              <a:rPr lang="de-DE" altLang="en-US" sz="2000" b="0" smtClean="0">
                <a:solidFill>
                  <a:srgbClr val="002D5B"/>
                </a:solidFill>
              </a:rPr>
              <a:t> Das Steueraufkommen in Deutschland</a:t>
            </a:r>
          </a:p>
          <a:p>
            <a:pPr eaLnBrk="1" hangingPunct="1">
              <a:buFontTx/>
              <a:buChar char="•"/>
            </a:pPr>
            <a:r>
              <a:rPr lang="de-DE" altLang="en-US" sz="2000" b="0" smtClean="0">
                <a:solidFill>
                  <a:srgbClr val="002D5B"/>
                </a:solidFill>
              </a:rPr>
              <a:t> Steuerliche Grundbegriffe</a:t>
            </a:r>
          </a:p>
          <a:p>
            <a:pPr eaLnBrk="1" hangingPunct="1">
              <a:buFontTx/>
              <a:buChar char="•"/>
            </a:pPr>
            <a:r>
              <a:rPr lang="de-DE" altLang="en-US" sz="2000" b="0" smtClean="0">
                <a:solidFill>
                  <a:srgbClr val="002D5B"/>
                </a:solidFill>
              </a:rPr>
              <a:t> Elemente eines Steuertatbestandes </a:t>
            </a:r>
          </a:p>
          <a:p>
            <a:pPr eaLnBrk="1" hangingPunct="1">
              <a:buFontTx/>
              <a:buChar char="•"/>
            </a:pPr>
            <a:r>
              <a:rPr lang="de-DE" altLang="en-US" sz="2000" b="0" smtClean="0">
                <a:solidFill>
                  <a:srgbClr val="002D5B"/>
                </a:solidFill>
              </a:rPr>
              <a:t> Rechtsquellen des Steuerrechts</a:t>
            </a:r>
          </a:p>
          <a:p>
            <a:pPr eaLnBrk="1" hangingPunct="1">
              <a:buFontTx/>
              <a:buChar char="•"/>
            </a:pPr>
            <a:r>
              <a:rPr lang="de-DE" altLang="en-US" sz="2000" b="0" smtClean="0">
                <a:solidFill>
                  <a:srgbClr val="002D5B"/>
                </a:solidFill>
              </a:rPr>
              <a:t> Grundzüge des Besteuerungsverfahrens</a:t>
            </a:r>
          </a:p>
          <a:p>
            <a:pPr eaLnBrk="1" hangingPunct="1"/>
            <a:endParaRPr lang="de-DE" altLang="de-DE" sz="2000" smtClean="0"/>
          </a:p>
        </p:txBody>
      </p:sp>
      <p:sp>
        <p:nvSpPr>
          <p:cNvPr id="2458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BC990C5-4D91-4D28-9FC5-62F9730F10C8}" type="slidenum">
              <a:rPr lang="en-GB" altLang="en-US" sz="1000" smtClean="0">
                <a:solidFill>
                  <a:srgbClr val="0B1A40"/>
                </a:solidFill>
              </a:rPr>
              <a:pPr eaLnBrk="1" hangingPunct="1">
                <a:spcBef>
                  <a:spcPct val="0"/>
                </a:spcBef>
              </a:pPr>
              <a:t>3</a:t>
            </a:fld>
            <a:endParaRPr lang="en-GB" altLang="en-US" sz="1000" smtClean="0">
              <a:solidFill>
                <a:srgbClr val="0B1A40"/>
              </a:solidFill>
            </a:endParaRPr>
          </a:p>
        </p:txBody>
      </p:sp>
      <p:sp>
        <p:nvSpPr>
          <p:cNvPr id="24581" name="Rectangle 4"/>
          <p:cNvSpPr>
            <a:spLocks/>
          </p:cNvSpPr>
          <p:nvPr/>
        </p:nvSpPr>
        <p:spPr bwMode="auto">
          <a:xfrm>
            <a:off x="304800" y="5492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lIns="91440" tIns="45720" rIns="91440" bIns="45720" anchor="ctr"/>
          <a:lstStyle/>
          <a:p>
            <a:pPr eaLnBrk="1" hangingPunct="1"/>
            <a:r>
              <a:rPr lang="de-DE" altLang="en-US" smtClean="0"/>
              <a:t>Sachliche Steuerpflicht (1)</a:t>
            </a:r>
          </a:p>
        </p:txBody>
      </p:sp>
      <p:sp>
        <p:nvSpPr>
          <p:cNvPr id="6144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6D868CE-729C-4AD5-9FFB-2E567E823E45}" type="slidenum">
              <a:rPr lang="en-GB" altLang="en-US" sz="1000" smtClean="0">
                <a:solidFill>
                  <a:srgbClr val="0B1A40"/>
                </a:solidFill>
              </a:rPr>
              <a:pPr eaLnBrk="1" hangingPunct="1">
                <a:spcBef>
                  <a:spcPct val="0"/>
                </a:spcBef>
              </a:pPr>
              <a:t>39</a:t>
            </a:fld>
            <a:endParaRPr lang="en-GB" altLang="en-US" sz="1000" smtClean="0">
              <a:solidFill>
                <a:srgbClr val="0B1A40"/>
              </a:solidFill>
            </a:endParaRPr>
          </a:p>
        </p:txBody>
      </p:sp>
      <p:grpSp>
        <p:nvGrpSpPr>
          <p:cNvPr id="61444" name="Group 16"/>
          <p:cNvGrpSpPr>
            <a:grpSpLocks/>
          </p:cNvGrpSpPr>
          <p:nvPr/>
        </p:nvGrpSpPr>
        <p:grpSpPr bwMode="auto">
          <a:xfrm>
            <a:off x="457200" y="1681163"/>
            <a:ext cx="8153400" cy="4484687"/>
            <a:chOff x="288" y="960"/>
            <a:chExt cx="5136" cy="2825"/>
          </a:xfrm>
        </p:grpSpPr>
        <p:sp>
          <p:nvSpPr>
            <p:cNvPr id="61447" name="Rectangle 3"/>
            <p:cNvSpPr>
              <a:spLocks noChangeArrowheads="1"/>
            </p:cNvSpPr>
            <p:nvPr/>
          </p:nvSpPr>
          <p:spPr bwMode="auto">
            <a:xfrm>
              <a:off x="288" y="960"/>
              <a:ext cx="1536" cy="430"/>
            </a:xfrm>
            <a:prstGeom prst="rect">
              <a:avLst/>
            </a:prstGeom>
            <a:solidFill>
              <a:schemeClr val="tx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600">
                  <a:solidFill>
                    <a:schemeClr val="bg1"/>
                  </a:solidFill>
                </a:rPr>
                <a:t>Nach der Art ihrer Er-</a:t>
              </a:r>
            </a:p>
            <a:p>
              <a:pPr algn="ctr">
                <a:spcBef>
                  <a:spcPct val="0"/>
                </a:spcBef>
              </a:pPr>
              <a:r>
                <a:rPr lang="de-DE" altLang="en-US" sz="1600">
                  <a:solidFill>
                    <a:schemeClr val="bg1"/>
                  </a:solidFill>
                </a:rPr>
                <a:t>mittlung § 2 Abs. 2 EStG</a:t>
              </a:r>
            </a:p>
          </p:txBody>
        </p:sp>
        <p:sp>
          <p:nvSpPr>
            <p:cNvPr id="61448" name="Rectangle 4"/>
            <p:cNvSpPr>
              <a:spLocks noChangeArrowheads="1"/>
            </p:cNvSpPr>
            <p:nvPr/>
          </p:nvSpPr>
          <p:spPr bwMode="auto">
            <a:xfrm>
              <a:off x="1824" y="960"/>
              <a:ext cx="1776" cy="430"/>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61449" name="Rectangle 5"/>
            <p:cNvSpPr>
              <a:spLocks noChangeArrowheads="1"/>
            </p:cNvSpPr>
            <p:nvPr/>
          </p:nvSpPr>
          <p:spPr bwMode="auto">
            <a:xfrm>
              <a:off x="3600" y="960"/>
              <a:ext cx="1824" cy="430"/>
            </a:xfrm>
            <a:prstGeom prst="rect">
              <a:avLst/>
            </a:prstGeom>
            <a:solidFill>
              <a:schemeClr val="tx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600">
                  <a:solidFill>
                    <a:schemeClr val="bg1"/>
                  </a:solidFill>
                </a:rPr>
                <a:t>Abgrenzung der Einkunfts-</a:t>
              </a:r>
            </a:p>
            <a:p>
              <a:pPr algn="ctr">
                <a:spcBef>
                  <a:spcPct val="0"/>
                </a:spcBef>
              </a:pPr>
              <a:r>
                <a:rPr lang="de-DE" altLang="en-US" sz="1600">
                  <a:solidFill>
                    <a:schemeClr val="bg1"/>
                  </a:solidFill>
                </a:rPr>
                <a:t>arten untereinander</a:t>
              </a:r>
            </a:p>
          </p:txBody>
        </p:sp>
        <p:sp>
          <p:nvSpPr>
            <p:cNvPr id="61450" name="Rectangle 6"/>
            <p:cNvSpPr>
              <a:spLocks noChangeArrowheads="1"/>
            </p:cNvSpPr>
            <p:nvPr/>
          </p:nvSpPr>
          <p:spPr bwMode="auto">
            <a:xfrm>
              <a:off x="3600" y="2729"/>
              <a:ext cx="1824" cy="1052"/>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    Nebeneinkunftsarten</a:t>
              </a:r>
              <a:endParaRPr lang="de-DE" altLang="en-US" sz="1600">
                <a:solidFill>
                  <a:schemeClr val="tx1"/>
                </a:solidFill>
              </a:endParaRPr>
            </a:p>
            <a:p>
              <a:pPr>
                <a:spcBef>
                  <a:spcPct val="0"/>
                </a:spcBef>
              </a:pPr>
              <a:r>
                <a:rPr lang="de-DE" altLang="en-US" sz="1600">
                  <a:solidFill>
                    <a:schemeClr val="tx1"/>
                  </a:solidFill>
                </a:rPr>
                <a:t>    (mit Subsidiaritätsklauseln)</a:t>
              </a:r>
            </a:p>
            <a:p>
              <a:pPr>
                <a:spcBef>
                  <a:spcPct val="0"/>
                </a:spcBef>
              </a:pPr>
              <a:r>
                <a:rPr lang="de-DE" altLang="en-US" sz="1600">
                  <a:solidFill>
                    <a:schemeClr val="tx1"/>
                  </a:solidFill>
                </a:rPr>
                <a:t>    § 20 Abs. 3, § 21 Abs. 3,</a:t>
              </a:r>
            </a:p>
            <a:p>
              <a:pPr>
                <a:spcBef>
                  <a:spcPct val="0"/>
                </a:spcBef>
              </a:pPr>
              <a:r>
                <a:rPr lang="de-DE" altLang="en-US" sz="1600">
                  <a:solidFill>
                    <a:schemeClr val="tx1"/>
                  </a:solidFill>
                </a:rPr>
                <a:t>    § 22 Nr. 1, Nr. 3 EStG</a:t>
              </a:r>
            </a:p>
          </p:txBody>
        </p:sp>
        <p:sp>
          <p:nvSpPr>
            <p:cNvPr id="61451" name="Rectangle 7"/>
            <p:cNvSpPr>
              <a:spLocks noChangeArrowheads="1"/>
            </p:cNvSpPr>
            <p:nvPr/>
          </p:nvSpPr>
          <p:spPr bwMode="auto">
            <a:xfrm>
              <a:off x="3600" y="1390"/>
              <a:ext cx="1824" cy="1339"/>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    Haupteinkunftsarten</a:t>
              </a:r>
              <a:endParaRPr lang="de-DE" altLang="en-US" sz="1600">
                <a:solidFill>
                  <a:schemeClr val="tx1"/>
                </a:solidFill>
              </a:endParaRPr>
            </a:p>
            <a:p>
              <a:pPr>
                <a:spcBef>
                  <a:spcPct val="0"/>
                </a:spcBef>
              </a:pPr>
              <a:r>
                <a:rPr lang="de-DE" altLang="en-US" sz="1600">
                  <a:solidFill>
                    <a:schemeClr val="tx1"/>
                  </a:solidFill>
                </a:rPr>
                <a:t>    (ohne Subsidiaritätsklauseln,</a:t>
              </a:r>
            </a:p>
            <a:p>
              <a:pPr>
                <a:spcBef>
                  <a:spcPct val="0"/>
                </a:spcBef>
              </a:pPr>
              <a:r>
                <a:rPr lang="de-DE" altLang="en-US" sz="1600">
                  <a:solidFill>
                    <a:schemeClr val="tx1"/>
                  </a:solidFill>
                </a:rPr>
                <a:t>    Abgrenzung untereinander</a:t>
              </a:r>
            </a:p>
            <a:p>
              <a:pPr>
                <a:spcBef>
                  <a:spcPct val="0"/>
                </a:spcBef>
              </a:pPr>
              <a:r>
                <a:rPr lang="de-DE" altLang="en-US" sz="1600">
                  <a:solidFill>
                    <a:schemeClr val="tx1"/>
                  </a:solidFill>
                </a:rPr>
                <a:t>    erfolgt über Definition der</a:t>
              </a:r>
            </a:p>
            <a:p>
              <a:pPr>
                <a:spcBef>
                  <a:spcPct val="0"/>
                </a:spcBef>
              </a:pPr>
              <a:r>
                <a:rPr lang="de-DE" altLang="en-US" sz="1600">
                  <a:solidFill>
                    <a:schemeClr val="tx1"/>
                  </a:solidFill>
                </a:rPr>
                <a:t>    Einkunftsarten)</a:t>
              </a:r>
            </a:p>
          </p:txBody>
        </p:sp>
        <p:sp>
          <p:nvSpPr>
            <p:cNvPr id="61452" name="Rectangle 8"/>
            <p:cNvSpPr>
              <a:spLocks noChangeArrowheads="1"/>
            </p:cNvSpPr>
            <p:nvPr/>
          </p:nvSpPr>
          <p:spPr bwMode="auto">
            <a:xfrm>
              <a:off x="288" y="1390"/>
              <a:ext cx="1536" cy="1004"/>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Gewinneinkunftsarten</a:t>
              </a:r>
              <a:endParaRPr lang="de-DE" altLang="en-US" sz="1600">
                <a:solidFill>
                  <a:schemeClr val="tx1"/>
                </a:solidFill>
              </a:endParaRPr>
            </a:p>
            <a:p>
              <a:pPr>
                <a:spcBef>
                  <a:spcPct val="0"/>
                </a:spcBef>
              </a:pPr>
              <a:endParaRPr lang="de-DE" altLang="en-US" sz="1600">
                <a:solidFill>
                  <a:schemeClr val="tx1"/>
                </a:solidFill>
              </a:endParaRPr>
            </a:p>
          </p:txBody>
        </p:sp>
        <p:sp>
          <p:nvSpPr>
            <p:cNvPr id="61453" name="Rectangle 9"/>
            <p:cNvSpPr>
              <a:spLocks noChangeArrowheads="1"/>
            </p:cNvSpPr>
            <p:nvPr/>
          </p:nvSpPr>
          <p:spPr bwMode="auto">
            <a:xfrm>
              <a:off x="288" y="2394"/>
              <a:ext cx="1536" cy="1387"/>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Überschusseinkunfts-</a:t>
              </a:r>
            </a:p>
            <a:p>
              <a:pPr>
                <a:spcBef>
                  <a:spcPct val="0"/>
                </a:spcBef>
              </a:pPr>
              <a:r>
                <a:rPr lang="de-DE" altLang="en-US" sz="1600" b="1">
                  <a:solidFill>
                    <a:schemeClr val="tx1"/>
                  </a:solidFill>
                </a:rPr>
                <a:t>arten</a:t>
              </a:r>
              <a:endParaRPr lang="de-DE" altLang="en-US" sz="1600">
                <a:solidFill>
                  <a:schemeClr val="tx1"/>
                </a:solidFill>
              </a:endParaRPr>
            </a:p>
          </p:txBody>
        </p:sp>
        <p:sp>
          <p:nvSpPr>
            <p:cNvPr id="61454" name="Text Box 10"/>
            <p:cNvSpPr txBox="1">
              <a:spLocks noChangeArrowheads="1"/>
            </p:cNvSpPr>
            <p:nvPr/>
          </p:nvSpPr>
          <p:spPr bwMode="auto">
            <a:xfrm>
              <a:off x="1911" y="1385"/>
              <a:ext cx="1723"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a:solidFill>
                    <a:schemeClr val="tx1"/>
                  </a:solidFill>
                </a:rPr>
                <a:t>1. Einkünfte aus Land- </a:t>
              </a:r>
            </a:p>
            <a:p>
              <a:pPr>
                <a:spcBef>
                  <a:spcPct val="0"/>
                </a:spcBef>
              </a:pPr>
              <a:r>
                <a:rPr lang="de-DE" altLang="en-US" sz="1600">
                  <a:solidFill>
                    <a:schemeClr val="tx1"/>
                  </a:solidFill>
                </a:rPr>
                <a:t>    und Forstwirtschaft</a:t>
              </a:r>
            </a:p>
            <a:p>
              <a:pPr>
                <a:lnSpc>
                  <a:spcPct val="120000"/>
                </a:lnSpc>
                <a:spcBef>
                  <a:spcPct val="0"/>
                </a:spcBef>
              </a:pPr>
              <a:r>
                <a:rPr lang="de-DE" altLang="en-US" sz="1600">
                  <a:solidFill>
                    <a:schemeClr val="tx1"/>
                  </a:solidFill>
                </a:rPr>
                <a:t>2. Einkünfte aus </a:t>
              </a:r>
            </a:p>
            <a:p>
              <a:pPr>
                <a:spcBef>
                  <a:spcPct val="0"/>
                </a:spcBef>
              </a:pPr>
              <a:r>
                <a:rPr lang="de-DE" altLang="en-US" sz="1600">
                  <a:solidFill>
                    <a:schemeClr val="tx1"/>
                  </a:solidFill>
                </a:rPr>
                <a:t>    Gewerbebetrieb</a:t>
              </a:r>
            </a:p>
            <a:p>
              <a:pPr>
                <a:lnSpc>
                  <a:spcPct val="120000"/>
                </a:lnSpc>
                <a:spcBef>
                  <a:spcPct val="0"/>
                </a:spcBef>
              </a:pPr>
              <a:r>
                <a:rPr lang="de-DE" altLang="en-US" sz="1600">
                  <a:solidFill>
                    <a:schemeClr val="tx1"/>
                  </a:solidFill>
                </a:rPr>
                <a:t>3. Einkünfte aus </a:t>
              </a:r>
            </a:p>
            <a:p>
              <a:pPr>
                <a:spcBef>
                  <a:spcPct val="0"/>
                </a:spcBef>
              </a:pPr>
              <a:r>
                <a:rPr lang="de-DE" altLang="en-US" sz="1600">
                  <a:solidFill>
                    <a:schemeClr val="tx1"/>
                  </a:solidFill>
                </a:rPr>
                <a:t>    selbständiger Arbeit</a:t>
              </a:r>
            </a:p>
            <a:p>
              <a:pPr>
                <a:lnSpc>
                  <a:spcPct val="120000"/>
                </a:lnSpc>
                <a:spcBef>
                  <a:spcPct val="0"/>
                </a:spcBef>
              </a:pPr>
              <a:r>
                <a:rPr lang="de-DE" altLang="en-US" sz="1600">
                  <a:solidFill>
                    <a:schemeClr val="tx1"/>
                  </a:solidFill>
                </a:rPr>
                <a:t>4. Einkünfte aus nicht-</a:t>
              </a:r>
            </a:p>
            <a:p>
              <a:pPr>
                <a:spcBef>
                  <a:spcPct val="0"/>
                </a:spcBef>
              </a:pPr>
              <a:r>
                <a:rPr lang="de-DE" altLang="en-US" sz="1600">
                  <a:solidFill>
                    <a:schemeClr val="tx1"/>
                  </a:solidFill>
                </a:rPr>
                <a:t>    selbständiger Arbeit</a:t>
              </a:r>
            </a:p>
            <a:p>
              <a:pPr>
                <a:lnSpc>
                  <a:spcPct val="120000"/>
                </a:lnSpc>
                <a:spcBef>
                  <a:spcPct val="0"/>
                </a:spcBef>
              </a:pPr>
              <a:r>
                <a:rPr lang="de-DE" altLang="en-US" sz="1600">
                  <a:solidFill>
                    <a:schemeClr val="tx1"/>
                  </a:solidFill>
                </a:rPr>
                <a:t>5. Einkünfte aus </a:t>
              </a:r>
            </a:p>
            <a:p>
              <a:pPr>
                <a:spcBef>
                  <a:spcPct val="0"/>
                </a:spcBef>
              </a:pPr>
              <a:r>
                <a:rPr lang="de-DE" altLang="en-US" sz="1600">
                  <a:solidFill>
                    <a:schemeClr val="tx1"/>
                  </a:solidFill>
                </a:rPr>
                <a:t>    Kapitalvermögen</a:t>
              </a:r>
            </a:p>
            <a:p>
              <a:pPr>
                <a:lnSpc>
                  <a:spcPct val="120000"/>
                </a:lnSpc>
                <a:spcBef>
                  <a:spcPct val="0"/>
                </a:spcBef>
              </a:pPr>
              <a:r>
                <a:rPr lang="de-DE" altLang="en-US" sz="1600">
                  <a:solidFill>
                    <a:schemeClr val="tx1"/>
                  </a:solidFill>
                </a:rPr>
                <a:t>6. Einkünfte aus Ver-</a:t>
              </a:r>
            </a:p>
            <a:p>
              <a:pPr>
                <a:spcBef>
                  <a:spcPct val="0"/>
                </a:spcBef>
              </a:pPr>
              <a:r>
                <a:rPr lang="de-DE" altLang="en-US" sz="1600">
                  <a:solidFill>
                    <a:schemeClr val="tx1"/>
                  </a:solidFill>
                </a:rPr>
                <a:t>    mietung und Verpachtung</a:t>
              </a:r>
            </a:p>
            <a:p>
              <a:pPr>
                <a:lnSpc>
                  <a:spcPct val="120000"/>
                </a:lnSpc>
                <a:spcBef>
                  <a:spcPct val="0"/>
                </a:spcBef>
              </a:pPr>
              <a:r>
                <a:rPr lang="de-DE" altLang="en-US" sz="1600">
                  <a:solidFill>
                    <a:schemeClr val="tx1"/>
                  </a:solidFill>
                </a:rPr>
                <a:t>7. Sonstige Einkünfte i.S.d.</a:t>
              </a:r>
            </a:p>
            <a:p>
              <a:pPr>
                <a:spcBef>
                  <a:spcPct val="0"/>
                </a:spcBef>
              </a:pPr>
              <a:r>
                <a:rPr lang="de-DE" altLang="en-US" sz="1600">
                  <a:solidFill>
                    <a:schemeClr val="tx1"/>
                  </a:solidFill>
                </a:rPr>
                <a:t>    § 22 EStG</a:t>
              </a:r>
            </a:p>
          </p:txBody>
        </p:sp>
      </p:grpSp>
      <p:sp>
        <p:nvSpPr>
          <p:cNvPr id="61445" name="Line 11"/>
          <p:cNvSpPr>
            <a:spLocks noChangeShapeType="1"/>
          </p:cNvSpPr>
          <p:nvPr/>
        </p:nvSpPr>
        <p:spPr bwMode="auto">
          <a:xfrm>
            <a:off x="2895600" y="616585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61446" name="Text Box 12"/>
          <p:cNvSpPr txBox="1">
            <a:spLocks noChangeArrowheads="1"/>
          </p:cNvSpPr>
          <p:nvPr/>
        </p:nvSpPr>
        <p:spPr bwMode="auto">
          <a:xfrm>
            <a:off x="379413" y="1022350"/>
            <a:ext cx="8915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600">
                <a:solidFill>
                  <a:schemeClr val="tx1"/>
                </a:solidFill>
              </a:rPr>
              <a:t>Ausgangspunkt der Ermittlung des zvE sind die 7 Einkunftsarten; diese lassen sich unterscheiden: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lIns="91440" tIns="45720" rIns="91440" bIns="45720" anchor="ctr"/>
          <a:lstStyle/>
          <a:p>
            <a:pPr eaLnBrk="1" hangingPunct="1"/>
            <a:r>
              <a:rPr lang="de-DE" altLang="en-US" smtClean="0"/>
              <a:t>Sachliche Steuerpflicht (2)</a:t>
            </a:r>
          </a:p>
        </p:txBody>
      </p:sp>
      <p:sp>
        <p:nvSpPr>
          <p:cNvPr id="6246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EC0CB52-14E8-4C1C-AEE3-41B8A6DC83C9}" type="slidenum">
              <a:rPr lang="en-GB" altLang="en-US" sz="1000" smtClean="0">
                <a:solidFill>
                  <a:srgbClr val="0B1A40"/>
                </a:solidFill>
              </a:rPr>
              <a:pPr eaLnBrk="1" hangingPunct="1">
                <a:spcBef>
                  <a:spcPct val="0"/>
                </a:spcBef>
              </a:pPr>
              <a:t>40</a:t>
            </a:fld>
            <a:endParaRPr lang="en-GB" altLang="en-US" sz="1000" smtClean="0">
              <a:solidFill>
                <a:srgbClr val="0B1A40"/>
              </a:solidFill>
            </a:endParaRPr>
          </a:p>
        </p:txBody>
      </p:sp>
      <p:sp>
        <p:nvSpPr>
          <p:cNvPr id="62468" name="Text Box 3"/>
          <p:cNvSpPr txBox="1">
            <a:spLocks noChangeArrowheads="1"/>
          </p:cNvSpPr>
          <p:nvPr/>
        </p:nvSpPr>
        <p:spPr bwMode="auto">
          <a:xfrm>
            <a:off x="381000" y="1133475"/>
            <a:ext cx="74310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a:solidFill>
                  <a:srgbClr val="0B1A40"/>
                </a:solidFill>
              </a:rPr>
              <a:t>Steuerliche Berücksichtigung von </a:t>
            </a:r>
            <a:r>
              <a:rPr lang="de-DE" altLang="en-US" sz="2000" b="1"/>
              <a:t>Ausgaben:</a:t>
            </a:r>
          </a:p>
        </p:txBody>
      </p:sp>
      <p:sp>
        <p:nvSpPr>
          <p:cNvPr id="62469" name="Text Box 4"/>
          <p:cNvSpPr txBox="1">
            <a:spLocks noChangeArrowheads="1"/>
          </p:cNvSpPr>
          <p:nvPr/>
        </p:nvSpPr>
        <p:spPr bwMode="auto">
          <a:xfrm>
            <a:off x="381000" y="1828800"/>
            <a:ext cx="5105400" cy="595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bg1"/>
                </a:solidFill>
              </a:rPr>
              <a:t>Stehen in Zusammenhang mit </a:t>
            </a:r>
            <a:br>
              <a:rPr lang="de-DE" altLang="en-US" sz="1800">
                <a:solidFill>
                  <a:schemeClr val="bg1"/>
                </a:solidFill>
              </a:rPr>
            </a:br>
            <a:r>
              <a:rPr lang="de-DE" altLang="en-US" sz="1800">
                <a:solidFill>
                  <a:schemeClr val="bg1"/>
                </a:solidFill>
              </a:rPr>
              <a:t>Einkünften iSd  § 2 Abs. 1</a:t>
            </a:r>
          </a:p>
        </p:txBody>
      </p:sp>
      <p:sp>
        <p:nvSpPr>
          <p:cNvPr id="62470" name="Text Box 5"/>
          <p:cNvSpPr txBox="1">
            <a:spLocks noChangeArrowheads="1"/>
          </p:cNvSpPr>
          <p:nvPr/>
        </p:nvSpPr>
        <p:spPr bwMode="auto">
          <a:xfrm>
            <a:off x="6019800" y="1828800"/>
            <a:ext cx="2667000"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Betreffen die Privatsphäre</a:t>
            </a:r>
          </a:p>
        </p:txBody>
      </p:sp>
      <p:sp>
        <p:nvSpPr>
          <p:cNvPr id="62471" name="Text Box 6"/>
          <p:cNvSpPr txBox="1">
            <a:spLocks noChangeArrowheads="1"/>
          </p:cNvSpPr>
          <p:nvPr/>
        </p:nvSpPr>
        <p:spPr bwMode="auto">
          <a:xfrm>
            <a:off x="381000" y="2819400"/>
            <a:ext cx="2209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Gewinneinkünfte</a:t>
            </a:r>
          </a:p>
        </p:txBody>
      </p:sp>
      <p:sp>
        <p:nvSpPr>
          <p:cNvPr id="62472" name="Text Box 7"/>
          <p:cNvSpPr txBox="1">
            <a:spLocks noChangeArrowheads="1"/>
          </p:cNvSpPr>
          <p:nvPr/>
        </p:nvSpPr>
        <p:spPr bwMode="auto">
          <a:xfrm>
            <a:off x="2895600" y="2819400"/>
            <a:ext cx="2590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Überschusseinkünfte</a:t>
            </a:r>
          </a:p>
        </p:txBody>
      </p:sp>
      <p:sp>
        <p:nvSpPr>
          <p:cNvPr id="62473" name="Text Box 8"/>
          <p:cNvSpPr txBox="1">
            <a:spLocks noChangeArrowheads="1"/>
          </p:cNvSpPr>
          <p:nvPr/>
        </p:nvSpPr>
        <p:spPr bwMode="auto">
          <a:xfrm>
            <a:off x="5943600" y="3505200"/>
            <a:ext cx="2971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Clr>
                <a:srgbClr val="004171"/>
              </a:buClr>
              <a:buFontTx/>
              <a:buChar char="•"/>
            </a:pPr>
            <a:r>
              <a:rPr lang="de-DE" altLang="en-US" sz="1800">
                <a:solidFill>
                  <a:schemeClr val="tx1"/>
                </a:solidFill>
              </a:rPr>
              <a:t>  Grundsatz: nicht</a:t>
            </a:r>
            <a:br>
              <a:rPr lang="de-DE" altLang="en-US" sz="1800">
                <a:solidFill>
                  <a:schemeClr val="tx1"/>
                </a:solidFill>
              </a:rPr>
            </a:br>
            <a:r>
              <a:rPr lang="de-DE" altLang="en-US" sz="1800">
                <a:solidFill>
                  <a:schemeClr val="tx1"/>
                </a:solidFill>
              </a:rPr>
              <a:t>   abzugsfähig, § 12 EStG</a:t>
            </a:r>
          </a:p>
          <a:p>
            <a:pPr eaLnBrk="1" hangingPunct="1">
              <a:spcBef>
                <a:spcPct val="50000"/>
              </a:spcBef>
              <a:buClr>
                <a:srgbClr val="004171"/>
              </a:buClr>
              <a:buFontTx/>
              <a:buChar char="•"/>
            </a:pPr>
            <a:r>
              <a:rPr lang="de-DE" altLang="en-US" sz="1800">
                <a:solidFill>
                  <a:schemeClr val="tx1"/>
                </a:solidFill>
              </a:rPr>
              <a:t>  Ausnahmen:</a:t>
            </a:r>
          </a:p>
          <a:p>
            <a:pPr eaLnBrk="1" hangingPunct="1">
              <a:spcBef>
                <a:spcPct val="50000"/>
              </a:spcBef>
              <a:buClr>
                <a:srgbClr val="004171"/>
              </a:buClr>
              <a:buFontTx/>
              <a:buChar char="•"/>
            </a:pPr>
            <a:r>
              <a:rPr lang="de-DE" altLang="en-US" sz="1800">
                <a:solidFill>
                  <a:schemeClr val="tx1"/>
                </a:solidFill>
              </a:rPr>
              <a:t>  Sonderausgaben</a:t>
            </a:r>
            <a:br>
              <a:rPr lang="de-DE" altLang="en-US" sz="1800">
                <a:solidFill>
                  <a:schemeClr val="tx1"/>
                </a:solidFill>
              </a:rPr>
            </a:br>
            <a:r>
              <a:rPr lang="de-DE" altLang="en-US" sz="1800">
                <a:solidFill>
                  <a:schemeClr val="tx1"/>
                </a:solidFill>
              </a:rPr>
              <a:t>    § 10 EStG</a:t>
            </a:r>
          </a:p>
          <a:p>
            <a:pPr eaLnBrk="1" hangingPunct="1">
              <a:spcBef>
                <a:spcPct val="50000"/>
              </a:spcBef>
              <a:buClr>
                <a:srgbClr val="004171"/>
              </a:buClr>
              <a:buFontTx/>
              <a:buChar char="•"/>
            </a:pPr>
            <a:r>
              <a:rPr lang="de-DE" altLang="en-US" sz="1800">
                <a:solidFill>
                  <a:schemeClr val="tx1"/>
                </a:solidFill>
              </a:rPr>
              <a:t>  Außergewöhnliche   </a:t>
            </a:r>
            <a:br>
              <a:rPr lang="de-DE" altLang="en-US" sz="1800">
                <a:solidFill>
                  <a:schemeClr val="tx1"/>
                </a:solidFill>
              </a:rPr>
            </a:br>
            <a:r>
              <a:rPr lang="de-DE" altLang="en-US" sz="1800">
                <a:solidFill>
                  <a:schemeClr val="tx1"/>
                </a:solidFill>
              </a:rPr>
              <a:t>   Belastungen § 33 EStG</a:t>
            </a:r>
          </a:p>
        </p:txBody>
      </p:sp>
      <p:sp>
        <p:nvSpPr>
          <p:cNvPr id="62474" name="Text Box 9"/>
          <p:cNvSpPr txBox="1">
            <a:spLocks noChangeArrowheads="1"/>
          </p:cNvSpPr>
          <p:nvPr/>
        </p:nvSpPr>
        <p:spPr bwMode="auto">
          <a:xfrm>
            <a:off x="0" y="3505200"/>
            <a:ext cx="2590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lvl="1" eaLnBrk="1" hangingPunct="1">
              <a:spcBef>
                <a:spcPct val="50000"/>
              </a:spcBef>
              <a:buClr>
                <a:srgbClr val="004171"/>
              </a:buClr>
              <a:buFontTx/>
              <a:buChar char="•"/>
            </a:pPr>
            <a:r>
              <a:rPr lang="de-DE" altLang="en-US" sz="1800"/>
              <a:t>  Abzug als Be-</a:t>
            </a:r>
            <a:br>
              <a:rPr lang="de-DE" altLang="en-US" sz="1800"/>
            </a:br>
            <a:r>
              <a:rPr lang="de-DE" altLang="en-US" sz="1800"/>
              <a:t>   triebsausgaben</a:t>
            </a:r>
            <a:br>
              <a:rPr lang="de-DE" altLang="en-US" sz="1800"/>
            </a:br>
            <a:r>
              <a:rPr lang="de-DE" altLang="en-US" sz="1800"/>
              <a:t>   § 4 Abs. 4 EStG</a:t>
            </a:r>
          </a:p>
          <a:p>
            <a:pPr lvl="1" eaLnBrk="1" hangingPunct="1">
              <a:spcBef>
                <a:spcPct val="50000"/>
              </a:spcBef>
              <a:buClr>
                <a:srgbClr val="004171"/>
              </a:buClr>
              <a:buFontTx/>
              <a:buChar char="•"/>
            </a:pPr>
            <a:r>
              <a:rPr lang="de-DE" altLang="en-US" sz="1800"/>
              <a:t>  Ausnahme: nicht</a:t>
            </a:r>
            <a:br>
              <a:rPr lang="de-DE" altLang="en-US" sz="1800"/>
            </a:br>
            <a:r>
              <a:rPr lang="de-DE" altLang="en-US" sz="1800"/>
              <a:t>   abziehbare BA </a:t>
            </a:r>
            <a:br>
              <a:rPr lang="de-DE" altLang="en-US" sz="1800"/>
            </a:br>
            <a:r>
              <a:rPr lang="de-DE" altLang="en-US" sz="1800"/>
              <a:t>   nach § 4 Abs. 5</a:t>
            </a:r>
            <a:br>
              <a:rPr lang="de-DE" altLang="en-US" sz="1800"/>
            </a:br>
            <a:r>
              <a:rPr lang="de-DE" altLang="en-US" sz="1800"/>
              <a:t>   EStG</a:t>
            </a:r>
          </a:p>
        </p:txBody>
      </p:sp>
      <p:sp>
        <p:nvSpPr>
          <p:cNvPr id="62475" name="Text Box 10"/>
          <p:cNvSpPr txBox="1">
            <a:spLocks noChangeArrowheads="1"/>
          </p:cNvSpPr>
          <p:nvPr/>
        </p:nvSpPr>
        <p:spPr bwMode="auto">
          <a:xfrm>
            <a:off x="2514600" y="3505200"/>
            <a:ext cx="2971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lvl="1" eaLnBrk="1" hangingPunct="1">
              <a:spcBef>
                <a:spcPct val="50000"/>
              </a:spcBef>
              <a:buClr>
                <a:srgbClr val="004171"/>
              </a:buClr>
              <a:buFontTx/>
              <a:buChar char="•"/>
            </a:pPr>
            <a:r>
              <a:rPr lang="de-DE" altLang="en-US" sz="1800"/>
              <a:t>  Abzug als</a:t>
            </a:r>
            <a:br>
              <a:rPr lang="de-DE" altLang="en-US" sz="1800"/>
            </a:br>
            <a:r>
              <a:rPr lang="de-DE" altLang="en-US" sz="1800"/>
              <a:t>   Werbungskosten</a:t>
            </a:r>
            <a:br>
              <a:rPr lang="de-DE" altLang="en-US" sz="1800"/>
            </a:br>
            <a:r>
              <a:rPr lang="de-DE" altLang="en-US" sz="1800"/>
              <a:t>   § 9 EStG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lIns="91440" tIns="45720" rIns="91440" bIns="45720" anchor="ctr"/>
          <a:lstStyle/>
          <a:p>
            <a:pPr eaLnBrk="1" hangingPunct="1"/>
            <a:r>
              <a:rPr lang="de-DE" altLang="en-US" smtClean="0"/>
              <a:t>Schema zur Ermittlung der ESt</a:t>
            </a:r>
          </a:p>
        </p:txBody>
      </p:sp>
      <p:sp>
        <p:nvSpPr>
          <p:cNvPr id="6349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7A0298B-7F83-47FF-9B0C-8A93C82CABF2}" type="slidenum">
              <a:rPr lang="en-GB" altLang="en-US" sz="1000" smtClean="0">
                <a:solidFill>
                  <a:srgbClr val="0B1A40"/>
                </a:solidFill>
              </a:rPr>
              <a:pPr eaLnBrk="1" hangingPunct="1">
                <a:spcBef>
                  <a:spcPct val="0"/>
                </a:spcBef>
              </a:pPr>
              <a:t>41</a:t>
            </a:fld>
            <a:endParaRPr lang="en-GB" altLang="en-US" sz="1000" smtClean="0">
              <a:solidFill>
                <a:srgbClr val="0B1A40"/>
              </a:solidFill>
            </a:endParaRPr>
          </a:p>
        </p:txBody>
      </p:sp>
      <p:sp>
        <p:nvSpPr>
          <p:cNvPr id="63492" name="Text Box 3"/>
          <p:cNvSpPr txBox="1">
            <a:spLocks noChangeArrowheads="1"/>
          </p:cNvSpPr>
          <p:nvPr/>
        </p:nvSpPr>
        <p:spPr bwMode="auto">
          <a:xfrm>
            <a:off x="2514600" y="3619500"/>
            <a:ext cx="3797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rgbClr val="002D5B"/>
                </a:solidFill>
              </a:rPr>
              <a:t>= </a:t>
            </a:r>
            <a:r>
              <a:rPr lang="de-DE" altLang="en-US" sz="1200" b="1">
                <a:solidFill>
                  <a:schemeClr val="tx1"/>
                </a:solidFill>
              </a:rPr>
              <a:t>Gesamtbetrag der Einkünfte (§ 2 Abs. 3 EStG)</a:t>
            </a:r>
            <a:endParaRPr lang="de-DE" altLang="en-US" sz="1200">
              <a:solidFill>
                <a:schemeClr val="tx1"/>
              </a:solidFill>
            </a:endParaRPr>
          </a:p>
          <a:p>
            <a:pPr>
              <a:spcBef>
                <a:spcPct val="0"/>
              </a:spcBef>
            </a:pPr>
            <a:r>
              <a:rPr lang="de-DE" altLang="en-US" sz="1200">
                <a:solidFill>
                  <a:schemeClr val="tx1"/>
                </a:solidFill>
              </a:rPr>
              <a:t>- Verlustabzug § 10d EStG</a:t>
            </a:r>
          </a:p>
          <a:p>
            <a:pPr>
              <a:spcBef>
                <a:spcPct val="0"/>
              </a:spcBef>
            </a:pPr>
            <a:r>
              <a:rPr lang="de-DE" altLang="en-US" sz="1200">
                <a:solidFill>
                  <a:schemeClr val="tx1"/>
                </a:solidFill>
              </a:rPr>
              <a:t>- Sonderausgaben</a:t>
            </a:r>
          </a:p>
          <a:p>
            <a:pPr>
              <a:spcBef>
                <a:spcPct val="0"/>
              </a:spcBef>
            </a:pPr>
            <a:r>
              <a:rPr lang="de-DE" altLang="en-US" sz="1200">
                <a:solidFill>
                  <a:schemeClr val="tx1"/>
                </a:solidFill>
              </a:rPr>
              <a:t>- außergewöhnliche Belastungen</a:t>
            </a:r>
          </a:p>
        </p:txBody>
      </p:sp>
      <p:sp>
        <p:nvSpPr>
          <p:cNvPr id="63493" name="Line 4"/>
          <p:cNvSpPr>
            <a:spLocks noChangeShapeType="1"/>
          </p:cNvSpPr>
          <p:nvPr/>
        </p:nvSpPr>
        <p:spPr bwMode="auto">
          <a:xfrm>
            <a:off x="2559050" y="44465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3494" name="Text Box 5"/>
          <p:cNvSpPr txBox="1">
            <a:spLocks noChangeArrowheads="1"/>
          </p:cNvSpPr>
          <p:nvPr/>
        </p:nvSpPr>
        <p:spPr bwMode="auto">
          <a:xfrm>
            <a:off x="2514600" y="4454525"/>
            <a:ext cx="38084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Einkommen (§ 2 Abs. 4 EStG)</a:t>
            </a:r>
            <a:endParaRPr lang="de-DE" altLang="en-US" sz="1200">
              <a:solidFill>
                <a:schemeClr val="tx1"/>
              </a:solidFill>
            </a:endParaRPr>
          </a:p>
          <a:p>
            <a:pPr>
              <a:spcBef>
                <a:spcPct val="0"/>
              </a:spcBef>
            </a:pPr>
            <a:r>
              <a:rPr lang="de-DE" altLang="en-US" sz="1200">
                <a:solidFill>
                  <a:schemeClr val="tx1"/>
                </a:solidFill>
              </a:rPr>
              <a:t>- Kinderfreibetrag (sofern günstiger als Kindergeld)</a:t>
            </a:r>
          </a:p>
          <a:p>
            <a:pPr>
              <a:spcBef>
                <a:spcPct val="0"/>
              </a:spcBef>
            </a:pPr>
            <a:r>
              <a:rPr lang="de-DE" altLang="en-US" sz="1200">
                <a:solidFill>
                  <a:schemeClr val="tx1"/>
                </a:solidFill>
              </a:rPr>
              <a:t>- Sonstige vom Einkommen abzuziehende Beträge</a:t>
            </a:r>
          </a:p>
        </p:txBody>
      </p:sp>
      <p:sp>
        <p:nvSpPr>
          <p:cNvPr id="63495" name="Line 6"/>
          <p:cNvSpPr>
            <a:spLocks noChangeShapeType="1"/>
          </p:cNvSpPr>
          <p:nvPr/>
        </p:nvSpPr>
        <p:spPr bwMode="auto">
          <a:xfrm>
            <a:off x="2559050" y="50942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3496" name="Text Box 7"/>
          <p:cNvSpPr txBox="1">
            <a:spLocks noChangeArrowheads="1"/>
          </p:cNvSpPr>
          <p:nvPr/>
        </p:nvSpPr>
        <p:spPr bwMode="auto">
          <a:xfrm>
            <a:off x="2514600" y="5094288"/>
            <a:ext cx="644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zu versteuerndes Einkommen (§ 2 Abs. 5 EStG)</a:t>
            </a:r>
          </a:p>
          <a:p>
            <a:pPr>
              <a:spcBef>
                <a:spcPct val="0"/>
              </a:spcBef>
            </a:pPr>
            <a:r>
              <a:rPr lang="de-DE" altLang="en-US" sz="1200" b="1">
                <a:solidFill>
                  <a:schemeClr val="tx1"/>
                </a:solidFill>
              </a:rPr>
              <a:t>= Bemessungsgrundlage der Einkommensteuer </a:t>
            </a:r>
            <a:r>
              <a:rPr lang="de-DE" altLang="en-US" sz="1200">
                <a:solidFill>
                  <a:schemeClr val="tx1"/>
                </a:solidFill>
              </a:rPr>
              <a:t>aus Steuertarif errechnet sich die     </a:t>
            </a:r>
            <a:br>
              <a:rPr lang="de-DE" altLang="en-US" sz="1200">
                <a:solidFill>
                  <a:schemeClr val="tx1"/>
                </a:solidFill>
              </a:rPr>
            </a:br>
            <a:r>
              <a:rPr lang="de-DE" altLang="en-US" sz="1200">
                <a:solidFill>
                  <a:schemeClr val="tx1"/>
                </a:solidFill>
              </a:rPr>
              <a:t>   </a:t>
            </a:r>
            <a:r>
              <a:rPr lang="de-DE" altLang="en-US" sz="1200" b="1">
                <a:solidFill>
                  <a:schemeClr val="tx1"/>
                </a:solidFill>
              </a:rPr>
              <a:t>tarifliche Einkommensteuer</a:t>
            </a:r>
            <a:endParaRPr lang="de-DE" altLang="en-US" sz="1200">
              <a:solidFill>
                <a:schemeClr val="tx1"/>
              </a:solidFill>
            </a:endParaRPr>
          </a:p>
          <a:p>
            <a:pPr>
              <a:spcBef>
                <a:spcPct val="0"/>
              </a:spcBef>
            </a:pPr>
            <a:r>
              <a:rPr lang="de-DE" altLang="en-US" sz="1200">
                <a:solidFill>
                  <a:schemeClr val="tx1"/>
                </a:solidFill>
              </a:rPr>
              <a:t>- Steuerermäßigungen nach §§ 34g, 35 EStG</a:t>
            </a:r>
          </a:p>
        </p:txBody>
      </p:sp>
      <p:sp>
        <p:nvSpPr>
          <p:cNvPr id="63497" name="Line 8"/>
          <p:cNvSpPr>
            <a:spLocks noChangeShapeType="1"/>
          </p:cNvSpPr>
          <p:nvPr/>
        </p:nvSpPr>
        <p:spPr bwMode="auto">
          <a:xfrm>
            <a:off x="2559050" y="5927725"/>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3498" name="Text Box 9"/>
          <p:cNvSpPr txBox="1">
            <a:spLocks noChangeArrowheads="1"/>
          </p:cNvSpPr>
          <p:nvPr/>
        </p:nvSpPr>
        <p:spPr bwMode="auto">
          <a:xfrm>
            <a:off x="2514600" y="5867400"/>
            <a:ext cx="471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200" b="1">
                <a:solidFill>
                  <a:schemeClr val="tx1"/>
                </a:solidFill>
              </a:rPr>
              <a:t>= festzusetzende  Einkommensteuer (§ 2 Abs. 6 EStG)</a:t>
            </a:r>
            <a:endParaRPr lang="de-DE" altLang="en-US" sz="1200">
              <a:solidFill>
                <a:schemeClr val="tx1"/>
              </a:solidFill>
            </a:endParaRPr>
          </a:p>
        </p:txBody>
      </p:sp>
      <p:sp>
        <p:nvSpPr>
          <p:cNvPr id="63499" name="Line 10"/>
          <p:cNvSpPr>
            <a:spLocks noChangeShapeType="1"/>
          </p:cNvSpPr>
          <p:nvPr/>
        </p:nvSpPr>
        <p:spPr bwMode="auto">
          <a:xfrm>
            <a:off x="2559050" y="3582988"/>
            <a:ext cx="6151563" cy="15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3500" name="Text Box 11"/>
          <p:cNvSpPr txBox="1">
            <a:spLocks noChangeArrowheads="1"/>
          </p:cNvSpPr>
          <p:nvPr/>
        </p:nvSpPr>
        <p:spPr bwMode="auto">
          <a:xfrm>
            <a:off x="2514600" y="2717800"/>
            <a:ext cx="494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tx1"/>
                </a:solidFill>
              </a:rPr>
              <a:t>= </a:t>
            </a:r>
            <a:r>
              <a:rPr lang="de-DE" altLang="en-US" sz="1200" b="1">
                <a:solidFill>
                  <a:schemeClr val="tx1"/>
                </a:solidFill>
              </a:rPr>
              <a:t>Summe der Einkünfte (§ 2 Abs. 3 EStG)</a:t>
            </a:r>
          </a:p>
          <a:p>
            <a:pPr>
              <a:spcBef>
                <a:spcPct val="0"/>
              </a:spcBef>
              <a:buFontTx/>
              <a:buChar char="-"/>
            </a:pPr>
            <a:r>
              <a:rPr lang="de-DE" altLang="en-US" sz="1200">
                <a:solidFill>
                  <a:schemeClr val="tx1"/>
                </a:solidFill>
              </a:rPr>
              <a:t> Altersentlastungsbetrag </a:t>
            </a:r>
          </a:p>
          <a:p>
            <a:pPr>
              <a:spcBef>
                <a:spcPct val="0"/>
              </a:spcBef>
              <a:buFontTx/>
              <a:buChar char="-"/>
            </a:pPr>
            <a:r>
              <a:rPr lang="de-DE" altLang="en-US" sz="1200">
                <a:solidFill>
                  <a:schemeClr val="tx1"/>
                </a:solidFill>
              </a:rPr>
              <a:t> Entlastungsbetrag für Alleinerziehende</a:t>
            </a:r>
            <a:br>
              <a:rPr lang="de-DE" altLang="en-US" sz="1200">
                <a:solidFill>
                  <a:schemeClr val="tx1"/>
                </a:solidFill>
              </a:rPr>
            </a:br>
            <a:r>
              <a:rPr lang="de-DE" altLang="en-US" sz="1200">
                <a:solidFill>
                  <a:schemeClr val="tx1"/>
                </a:solidFill>
              </a:rPr>
              <a:t>- Abzug für Land- und Forstwirte</a:t>
            </a:r>
          </a:p>
        </p:txBody>
      </p:sp>
      <p:sp>
        <p:nvSpPr>
          <p:cNvPr id="63501" name="Text Box 12"/>
          <p:cNvSpPr txBox="1">
            <a:spLocks noChangeArrowheads="1"/>
          </p:cNvSpPr>
          <p:nvPr/>
        </p:nvSpPr>
        <p:spPr bwMode="auto">
          <a:xfrm>
            <a:off x="2514600" y="2371725"/>
            <a:ext cx="3595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b="1">
                <a:solidFill>
                  <a:schemeClr val="tx1"/>
                </a:solidFill>
              </a:rPr>
              <a:t>= </a:t>
            </a:r>
            <a:r>
              <a:rPr lang="de-DE" altLang="en-US" sz="1200" b="1">
                <a:solidFill>
                  <a:schemeClr val="tx1"/>
                </a:solidFill>
              </a:rPr>
              <a:t>Summe der Einkünfte aus den Einkunftsarten</a:t>
            </a:r>
          </a:p>
        </p:txBody>
      </p:sp>
      <p:sp>
        <p:nvSpPr>
          <p:cNvPr id="63502" name="Line 13"/>
          <p:cNvSpPr>
            <a:spLocks noChangeShapeType="1"/>
          </p:cNvSpPr>
          <p:nvPr/>
        </p:nvSpPr>
        <p:spPr bwMode="auto">
          <a:xfrm>
            <a:off x="2559050" y="2717800"/>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3503" name="Text Box 14"/>
          <p:cNvSpPr txBox="1">
            <a:spLocks noChangeArrowheads="1"/>
          </p:cNvSpPr>
          <p:nvPr/>
        </p:nvSpPr>
        <p:spPr bwMode="auto">
          <a:xfrm>
            <a:off x="2514600" y="990600"/>
            <a:ext cx="42973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100">
                <a:solidFill>
                  <a:schemeClr val="tx1"/>
                </a:solidFill>
              </a:rPr>
              <a:t>   </a:t>
            </a:r>
            <a:r>
              <a:rPr lang="de-DE" altLang="en-US" sz="1200">
                <a:solidFill>
                  <a:schemeClr val="tx1"/>
                </a:solidFill>
              </a:rPr>
              <a:t>Einkünfte aus Land und Forstwirtschaft</a:t>
            </a:r>
          </a:p>
          <a:p>
            <a:pPr>
              <a:spcBef>
                <a:spcPct val="0"/>
              </a:spcBef>
            </a:pPr>
            <a:r>
              <a:rPr lang="de-DE" altLang="en-US" sz="1200">
                <a:solidFill>
                  <a:schemeClr val="tx1"/>
                </a:solidFill>
              </a:rPr>
              <a:t>+ Einkünfte aus Gewerbebetrieb</a:t>
            </a:r>
          </a:p>
          <a:p>
            <a:pPr>
              <a:spcBef>
                <a:spcPct val="0"/>
              </a:spcBef>
            </a:pPr>
            <a:r>
              <a:rPr lang="de-DE" altLang="en-US" sz="1200">
                <a:solidFill>
                  <a:schemeClr val="tx1"/>
                </a:solidFill>
              </a:rPr>
              <a:t>+ Einkünfte aus selbständiger Arbeit</a:t>
            </a:r>
          </a:p>
          <a:p>
            <a:pPr>
              <a:spcBef>
                <a:spcPct val="0"/>
              </a:spcBef>
            </a:pPr>
            <a:r>
              <a:rPr lang="de-DE" altLang="en-US" sz="1200">
                <a:solidFill>
                  <a:schemeClr val="tx1"/>
                </a:solidFill>
              </a:rPr>
              <a:t>+ Einkünfte aus nichtselbständiger Arbeit</a:t>
            </a:r>
          </a:p>
          <a:p>
            <a:pPr>
              <a:spcBef>
                <a:spcPct val="0"/>
              </a:spcBef>
            </a:pPr>
            <a:r>
              <a:rPr lang="de-DE" altLang="en-US" sz="1200">
                <a:solidFill>
                  <a:schemeClr val="tx1"/>
                </a:solidFill>
              </a:rPr>
              <a:t>+ Einkünfte aus Kapitalvermögen</a:t>
            </a:r>
          </a:p>
          <a:p>
            <a:pPr>
              <a:spcBef>
                <a:spcPct val="0"/>
              </a:spcBef>
            </a:pPr>
            <a:r>
              <a:rPr lang="de-DE" altLang="en-US" sz="1200">
                <a:solidFill>
                  <a:schemeClr val="tx1"/>
                </a:solidFill>
              </a:rPr>
              <a:t>+ Einkünfte aus Vermietung und Verpachtung</a:t>
            </a:r>
          </a:p>
          <a:p>
            <a:pPr>
              <a:spcBef>
                <a:spcPct val="0"/>
              </a:spcBef>
            </a:pPr>
            <a:r>
              <a:rPr lang="de-DE" altLang="en-US" sz="1200">
                <a:solidFill>
                  <a:schemeClr val="tx1"/>
                </a:solidFill>
              </a:rPr>
              <a:t>+ Sonstige Einkünfte i.S.d. § 22 EStG</a:t>
            </a:r>
          </a:p>
        </p:txBody>
      </p:sp>
      <p:sp>
        <p:nvSpPr>
          <p:cNvPr id="63504" name="Line 15"/>
          <p:cNvSpPr>
            <a:spLocks noChangeShapeType="1"/>
          </p:cNvSpPr>
          <p:nvPr/>
        </p:nvSpPr>
        <p:spPr bwMode="auto">
          <a:xfrm>
            <a:off x="2559050" y="2359025"/>
            <a:ext cx="61515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3505" name="Line 16"/>
          <p:cNvSpPr>
            <a:spLocks noChangeShapeType="1"/>
          </p:cNvSpPr>
          <p:nvPr/>
        </p:nvSpPr>
        <p:spPr bwMode="auto">
          <a:xfrm>
            <a:off x="755650" y="2565400"/>
            <a:ext cx="43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63506" name="Line 17"/>
          <p:cNvSpPr>
            <a:spLocks noChangeShapeType="1"/>
          </p:cNvSpPr>
          <p:nvPr/>
        </p:nvSpPr>
        <p:spPr bwMode="auto">
          <a:xfrm>
            <a:off x="755650" y="3860800"/>
            <a:ext cx="431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63507" name="Text Box 18"/>
          <p:cNvSpPr txBox="1">
            <a:spLocks noChangeArrowheads="1"/>
          </p:cNvSpPr>
          <p:nvPr/>
        </p:nvSpPr>
        <p:spPr bwMode="auto">
          <a:xfrm rot="-2508629">
            <a:off x="152400" y="1600200"/>
            <a:ext cx="2438400"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Sachliche Leistungsfähigkeit</a:t>
            </a:r>
          </a:p>
        </p:txBody>
      </p:sp>
      <p:sp>
        <p:nvSpPr>
          <p:cNvPr id="63508" name="Text Box 19"/>
          <p:cNvSpPr txBox="1">
            <a:spLocks noChangeArrowheads="1"/>
          </p:cNvSpPr>
          <p:nvPr/>
        </p:nvSpPr>
        <p:spPr bwMode="auto">
          <a:xfrm rot="-2508629">
            <a:off x="0" y="3962400"/>
            <a:ext cx="2438400" cy="595313"/>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Persönliche Leistungsfähigkeit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lIns="91440" tIns="45720" rIns="91440" bIns="45720" anchor="ctr"/>
          <a:lstStyle/>
          <a:p>
            <a:pPr eaLnBrk="1" hangingPunct="1"/>
            <a:r>
              <a:rPr lang="de-DE" altLang="en-US" smtClean="0"/>
              <a:t>Steuerfreie Einnahmen §§ 3 ff EStG	</a:t>
            </a:r>
            <a:endParaRPr lang="de-DE" altLang="en-US" smtClean="0">
              <a:solidFill>
                <a:srgbClr val="A10724"/>
              </a:solidFill>
            </a:endParaRPr>
          </a:p>
        </p:txBody>
      </p:sp>
      <p:sp>
        <p:nvSpPr>
          <p:cNvPr id="6451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D2BA962-11AF-49C3-B109-56EF7C3EF0BF}" type="slidenum">
              <a:rPr lang="en-GB" altLang="en-US" sz="1000" smtClean="0">
                <a:solidFill>
                  <a:srgbClr val="0B1A40"/>
                </a:solidFill>
              </a:rPr>
              <a:pPr eaLnBrk="1" hangingPunct="1">
                <a:spcBef>
                  <a:spcPct val="0"/>
                </a:spcBef>
              </a:pPr>
              <a:t>42</a:t>
            </a:fld>
            <a:endParaRPr lang="en-GB" altLang="en-US" sz="1000" smtClean="0">
              <a:solidFill>
                <a:srgbClr val="0B1A40"/>
              </a:solidFill>
            </a:endParaRPr>
          </a:p>
        </p:txBody>
      </p:sp>
      <p:sp>
        <p:nvSpPr>
          <p:cNvPr id="49156" name="Text Box 3"/>
          <p:cNvSpPr txBox="1">
            <a:spLocks noChangeArrowheads="1"/>
          </p:cNvSpPr>
          <p:nvPr/>
        </p:nvSpPr>
        <p:spPr bwMode="auto">
          <a:xfrm>
            <a:off x="277813" y="1143000"/>
            <a:ext cx="86868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lnSpc>
                <a:spcPct val="90000"/>
              </a:lnSpc>
              <a:spcBef>
                <a:spcPct val="20000"/>
              </a:spcBef>
              <a:spcAft>
                <a:spcPct val="20000"/>
              </a:spcAft>
              <a:buClr>
                <a:schemeClr val="accent2"/>
              </a:buClr>
              <a:defRPr sz="2000">
                <a:solidFill>
                  <a:schemeClr val="accent2"/>
                </a:solidFill>
                <a:latin typeface="Arial" pitchFamily="34" charset="0"/>
                <a:cs typeface="Arial" pitchFamily="34" charset="0"/>
              </a:defRPr>
            </a:lvl1pPr>
            <a:lvl2pPr marL="742950" indent="-285750" eaLnBrk="0" hangingPunct="0">
              <a:lnSpc>
                <a:spcPct val="90000"/>
              </a:lnSpc>
              <a:spcBef>
                <a:spcPct val="20000"/>
              </a:spcBef>
              <a:spcAft>
                <a:spcPct val="20000"/>
              </a:spcAft>
              <a:buClr>
                <a:srgbClr val="0B1A40"/>
              </a:buClr>
              <a:defRPr>
                <a:solidFill>
                  <a:srgbClr val="0B1A40"/>
                </a:solidFill>
                <a:latin typeface="Arial" pitchFamily="34" charset="0"/>
                <a:cs typeface="Arial" pitchFamily="34" charset="0"/>
              </a:defRPr>
            </a:lvl2pPr>
            <a:lvl3pPr marL="1143000" indent="-228600" eaLnBrk="0" hangingPunct="0">
              <a:lnSpc>
                <a:spcPct val="90000"/>
              </a:lnSpc>
              <a:spcBef>
                <a:spcPct val="20000"/>
              </a:spcBef>
              <a:spcAft>
                <a:spcPct val="20000"/>
              </a:spcAft>
              <a:buClr>
                <a:srgbClr val="0B1A40"/>
              </a:buClr>
              <a:buChar char="•"/>
              <a:defRPr>
                <a:solidFill>
                  <a:srgbClr val="0B1A40"/>
                </a:solidFill>
                <a:latin typeface="Arial" pitchFamily="34" charset="0"/>
                <a:cs typeface="Arial" pitchFamily="34" charset="0"/>
              </a:defRPr>
            </a:lvl3pPr>
            <a:lvl4pPr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4pPr>
            <a:lvl5pPr marL="20574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5pPr>
            <a:lvl6pPr marL="25146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6pPr>
            <a:lvl7pPr marL="29718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7pPr>
            <a:lvl8pPr marL="34290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8pPr>
            <a:lvl9pPr marL="38862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9pPr>
          </a:lstStyle>
          <a:p>
            <a:pPr eaLnBrk="1" hangingPunct="1">
              <a:lnSpc>
                <a:spcPct val="100000"/>
              </a:lnSpc>
              <a:spcBef>
                <a:spcPct val="50000"/>
              </a:spcBef>
              <a:spcAft>
                <a:spcPct val="0"/>
              </a:spcAft>
              <a:buClrTx/>
              <a:defRPr/>
            </a:pPr>
            <a:r>
              <a:rPr lang="de-DE" altLang="en-US" sz="1800" dirty="0" smtClean="0">
                <a:solidFill>
                  <a:schemeClr val="tx1"/>
                </a:solidFill>
                <a:latin typeface="+mn-lt"/>
              </a:rPr>
              <a:t>Bestimmte Einnahmen innerhalb der 7 Einkunftsarten sind steuerbefreit:</a:t>
            </a:r>
          </a:p>
          <a:p>
            <a:pPr eaLnBrk="1" hangingPunct="1">
              <a:lnSpc>
                <a:spcPct val="100000"/>
              </a:lnSpc>
              <a:spcBef>
                <a:spcPct val="50000"/>
              </a:spcBef>
              <a:spcAft>
                <a:spcPct val="0"/>
              </a:spcAft>
              <a:buClrTx/>
              <a:defRPr/>
            </a:pPr>
            <a:r>
              <a:rPr lang="de-DE" altLang="en-US" sz="1800" b="1" dirty="0" smtClean="0">
                <a:solidFill>
                  <a:srgbClr val="00A5D9"/>
                </a:solidFill>
                <a:latin typeface="+mn-lt"/>
              </a:rPr>
              <a:t>§ 3 EStG:   </a:t>
            </a:r>
            <a:r>
              <a:rPr lang="de-DE" altLang="en-US" sz="1800" b="1" dirty="0" smtClean="0">
                <a:solidFill>
                  <a:schemeClr val="tx1"/>
                </a:solidFill>
                <a:latin typeface="+mn-lt"/>
              </a:rPr>
              <a:t>	</a:t>
            </a:r>
            <a:r>
              <a:rPr lang="de-DE" altLang="en-US" sz="1800" dirty="0" smtClean="0">
                <a:solidFill>
                  <a:schemeClr val="tx1"/>
                </a:solidFill>
                <a:latin typeface="+mn-lt"/>
              </a:rPr>
              <a:t>Nr. 1 a: Bar- und Sachleistungen aus Kranken-, 			             	Unfallversicherungen etc.</a:t>
            </a:r>
          </a:p>
          <a:p>
            <a:pPr lvl="3" eaLnBrk="1" hangingPunct="1">
              <a:lnSpc>
                <a:spcPct val="60000"/>
              </a:lnSpc>
              <a:spcBef>
                <a:spcPct val="50000"/>
              </a:spcBef>
              <a:spcAft>
                <a:spcPct val="0"/>
              </a:spcAft>
              <a:buClr>
                <a:schemeClr val="accent2"/>
              </a:buClr>
              <a:buFont typeface="Wingdings" pitchFamily="2" charset="2"/>
              <a:buNone/>
              <a:defRPr/>
            </a:pPr>
            <a:r>
              <a:rPr lang="de-DE" altLang="en-US" dirty="0" smtClean="0">
                <a:solidFill>
                  <a:schemeClr val="tx1"/>
                </a:solidFill>
                <a:latin typeface="+mn-lt"/>
              </a:rPr>
              <a:t>	Nr. 2:   Lohnersatzleistungen wie Arbeitslosengeld</a:t>
            </a:r>
          </a:p>
          <a:p>
            <a:pPr lvl="3" eaLnBrk="1" hangingPunct="1">
              <a:lnSpc>
                <a:spcPct val="60000"/>
              </a:lnSpc>
              <a:spcBef>
                <a:spcPct val="50000"/>
              </a:spcBef>
              <a:spcAft>
                <a:spcPct val="0"/>
              </a:spcAft>
              <a:buClr>
                <a:schemeClr val="accent2"/>
              </a:buClr>
              <a:buFont typeface="Wingdings" pitchFamily="2" charset="2"/>
              <a:buNone/>
              <a:defRPr/>
            </a:pPr>
            <a:r>
              <a:rPr lang="de-DE" altLang="en-US" dirty="0" smtClean="0">
                <a:solidFill>
                  <a:schemeClr val="tx1"/>
                </a:solidFill>
                <a:latin typeface="+mn-lt"/>
              </a:rPr>
              <a:t>	Nr. 40: </a:t>
            </a:r>
            <a:r>
              <a:rPr lang="de-DE" altLang="en-US" dirty="0" err="1" smtClean="0">
                <a:solidFill>
                  <a:schemeClr val="tx1"/>
                </a:solidFill>
                <a:latin typeface="+mn-lt"/>
              </a:rPr>
              <a:t>Teileinkünfteverfahren</a:t>
            </a:r>
            <a:r>
              <a:rPr lang="de-DE" altLang="en-US" dirty="0" smtClean="0">
                <a:solidFill>
                  <a:schemeClr val="tx1"/>
                </a:solidFill>
                <a:latin typeface="+mn-lt"/>
              </a:rPr>
              <a:t> </a:t>
            </a:r>
          </a:p>
          <a:p>
            <a:pPr eaLnBrk="1" hangingPunct="1">
              <a:lnSpc>
                <a:spcPct val="60000"/>
              </a:lnSpc>
              <a:spcBef>
                <a:spcPct val="50000"/>
              </a:spcBef>
              <a:spcAft>
                <a:spcPct val="0"/>
              </a:spcAft>
              <a:buFont typeface="Wingdings" pitchFamily="2" charset="2"/>
              <a:buChar char="§"/>
              <a:defRPr/>
            </a:pPr>
            <a:endParaRPr lang="de-DE" altLang="en-US" sz="1800" dirty="0" smtClean="0">
              <a:solidFill>
                <a:schemeClr val="tx1"/>
              </a:solidFill>
              <a:latin typeface="+mn-lt"/>
            </a:endParaRPr>
          </a:p>
          <a:p>
            <a:pPr eaLnBrk="1" hangingPunct="1">
              <a:lnSpc>
                <a:spcPct val="60000"/>
              </a:lnSpc>
              <a:spcBef>
                <a:spcPct val="50000"/>
              </a:spcBef>
              <a:spcAft>
                <a:spcPct val="0"/>
              </a:spcAft>
              <a:buFont typeface="Wingdings" pitchFamily="2" charset="2"/>
              <a:buNone/>
              <a:defRPr/>
            </a:pPr>
            <a:r>
              <a:rPr lang="de-DE" altLang="en-US" sz="1800" b="1" dirty="0" smtClean="0">
                <a:solidFill>
                  <a:srgbClr val="00A5D9"/>
                </a:solidFill>
                <a:latin typeface="+mn-lt"/>
              </a:rPr>
              <a:t>§ 3b EStG:</a:t>
            </a:r>
            <a:r>
              <a:rPr lang="de-DE" altLang="en-US" sz="1800" dirty="0" smtClean="0">
                <a:solidFill>
                  <a:srgbClr val="00A5D9"/>
                </a:solidFill>
                <a:latin typeface="+mn-lt"/>
              </a:rPr>
              <a:t> </a:t>
            </a:r>
            <a:r>
              <a:rPr lang="de-DE" altLang="en-US" sz="1800" dirty="0" smtClean="0">
                <a:solidFill>
                  <a:schemeClr val="tx1"/>
                </a:solidFill>
                <a:latin typeface="+mn-lt"/>
              </a:rPr>
              <a:t>	Zuschläge für Sonn-, Feiertags- und Nachtarbeit</a:t>
            </a:r>
          </a:p>
          <a:p>
            <a:pPr eaLnBrk="1" hangingPunct="1">
              <a:lnSpc>
                <a:spcPct val="60000"/>
              </a:lnSpc>
              <a:spcBef>
                <a:spcPct val="50000"/>
              </a:spcBef>
              <a:spcAft>
                <a:spcPct val="0"/>
              </a:spcAft>
              <a:buFont typeface="Wingdings" pitchFamily="2" charset="2"/>
              <a:buNone/>
              <a:defRPr/>
            </a:pPr>
            <a:endParaRPr lang="de-DE" altLang="en-US" sz="1800" dirty="0" smtClean="0">
              <a:solidFill>
                <a:schemeClr val="tx1"/>
              </a:solidFill>
              <a:latin typeface="+mn-lt"/>
            </a:endParaRPr>
          </a:p>
          <a:p>
            <a:pPr eaLnBrk="1" hangingPunct="1">
              <a:lnSpc>
                <a:spcPct val="100000"/>
              </a:lnSpc>
              <a:spcBef>
                <a:spcPct val="50000"/>
              </a:spcBef>
              <a:spcAft>
                <a:spcPct val="0"/>
              </a:spcAft>
              <a:buFont typeface="Wingdings" pitchFamily="2" charset="2"/>
              <a:buNone/>
              <a:defRPr/>
            </a:pPr>
            <a:r>
              <a:rPr lang="de-DE" altLang="en-US" sz="1800" b="1" dirty="0" smtClean="0">
                <a:solidFill>
                  <a:srgbClr val="00A5D9"/>
                </a:solidFill>
                <a:latin typeface="+mn-lt"/>
              </a:rPr>
              <a:t>§ 3c EStG:</a:t>
            </a:r>
            <a:r>
              <a:rPr lang="de-DE" altLang="en-US" sz="1800" dirty="0" smtClean="0">
                <a:solidFill>
                  <a:srgbClr val="00A5D9"/>
                </a:solidFill>
                <a:latin typeface="+mn-lt"/>
              </a:rPr>
              <a:t> </a:t>
            </a:r>
            <a:r>
              <a:rPr lang="de-DE" altLang="en-US" sz="1800" dirty="0" smtClean="0">
                <a:solidFill>
                  <a:schemeClr val="tx1"/>
                </a:solidFill>
                <a:latin typeface="+mn-lt"/>
              </a:rPr>
              <a:t>	Verbot des Abzugs von Werbungskosten bzw. 			      	Betriebsausgaben</a:t>
            </a:r>
          </a:p>
          <a:p>
            <a:pPr eaLnBrk="1" hangingPunct="1">
              <a:lnSpc>
                <a:spcPct val="100000"/>
              </a:lnSpc>
              <a:spcBef>
                <a:spcPct val="50000"/>
              </a:spcBef>
              <a:spcAft>
                <a:spcPct val="0"/>
              </a:spcAft>
              <a:buFont typeface="Wingdings" pitchFamily="2" charset="2"/>
              <a:buNone/>
              <a:defRPr/>
            </a:pPr>
            <a:endParaRPr lang="de-DE" altLang="en-US" sz="1800" dirty="0" smtClean="0">
              <a:solidFill>
                <a:schemeClr val="tx1"/>
              </a:solidFill>
              <a:latin typeface="+mn-lt"/>
            </a:endParaRPr>
          </a:p>
          <a:p>
            <a:pPr eaLnBrk="1" hangingPunct="1">
              <a:lnSpc>
                <a:spcPct val="100000"/>
              </a:lnSpc>
              <a:spcBef>
                <a:spcPct val="50000"/>
              </a:spcBef>
              <a:spcAft>
                <a:spcPct val="0"/>
              </a:spcAft>
              <a:buFont typeface="Wingdings" pitchFamily="2" charset="2"/>
              <a:buNone/>
              <a:defRPr/>
            </a:pPr>
            <a:r>
              <a:rPr lang="de-DE" altLang="en-US" sz="1800" b="1" dirty="0" smtClean="0">
                <a:solidFill>
                  <a:srgbClr val="00A5D9"/>
                </a:solidFill>
                <a:latin typeface="+mn-lt"/>
              </a:rPr>
              <a:t>§ 32b EStG:</a:t>
            </a:r>
            <a:r>
              <a:rPr lang="de-DE" altLang="en-US" sz="1800" dirty="0" smtClean="0">
                <a:solidFill>
                  <a:srgbClr val="00A5D9"/>
                </a:solidFill>
                <a:latin typeface="+mn-lt"/>
              </a:rPr>
              <a:t> </a:t>
            </a:r>
            <a:r>
              <a:rPr lang="de-DE" altLang="en-US" sz="1800" dirty="0" smtClean="0">
                <a:solidFill>
                  <a:schemeClr val="tx1"/>
                </a:solidFill>
                <a:latin typeface="+mn-lt"/>
              </a:rPr>
              <a:t>	Progressionsvorbehalt (Anwendung eines fiktiven 		  		Steuersatzes)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lIns="91440" tIns="45720" rIns="91440" bIns="45720" anchor="ctr"/>
          <a:lstStyle/>
          <a:p>
            <a:pPr eaLnBrk="1" hangingPunct="1"/>
            <a:r>
              <a:rPr lang="de-DE" altLang="en-US" smtClean="0"/>
              <a:t>Beispiel zum Progressionsvorbehalt § 32b EStG</a:t>
            </a:r>
          </a:p>
        </p:txBody>
      </p:sp>
      <p:sp>
        <p:nvSpPr>
          <p:cNvPr id="6553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A85D4FB-547C-4A65-AB01-01F0E70A8E7A}" type="slidenum">
              <a:rPr lang="en-GB" altLang="en-US" sz="1000" smtClean="0">
                <a:solidFill>
                  <a:srgbClr val="0B1A40"/>
                </a:solidFill>
              </a:rPr>
              <a:pPr eaLnBrk="1" hangingPunct="1">
                <a:spcBef>
                  <a:spcPct val="0"/>
                </a:spcBef>
              </a:pPr>
              <a:t>43</a:t>
            </a:fld>
            <a:endParaRPr lang="en-GB" altLang="en-US" sz="1000" smtClean="0">
              <a:solidFill>
                <a:srgbClr val="0B1A40"/>
              </a:solidFill>
            </a:endParaRPr>
          </a:p>
        </p:txBody>
      </p:sp>
      <p:sp>
        <p:nvSpPr>
          <p:cNvPr id="50180" name="Text Box 3"/>
          <p:cNvSpPr txBox="1">
            <a:spLocks noChangeArrowheads="1"/>
          </p:cNvSpPr>
          <p:nvPr/>
        </p:nvSpPr>
        <p:spPr bwMode="auto">
          <a:xfrm>
            <a:off x="277813" y="1282700"/>
            <a:ext cx="86868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lnSpc>
                <a:spcPct val="90000"/>
              </a:lnSpc>
              <a:spcBef>
                <a:spcPct val="20000"/>
              </a:spcBef>
              <a:spcAft>
                <a:spcPct val="20000"/>
              </a:spcAft>
              <a:buClr>
                <a:schemeClr val="accent2"/>
              </a:buClr>
              <a:defRPr sz="2000">
                <a:solidFill>
                  <a:schemeClr val="accent2"/>
                </a:solidFill>
                <a:latin typeface="Arial" pitchFamily="34" charset="0"/>
                <a:cs typeface="Arial" pitchFamily="34" charset="0"/>
              </a:defRPr>
            </a:lvl1pPr>
            <a:lvl2pPr marL="742950" indent="-285750" eaLnBrk="0" hangingPunct="0">
              <a:lnSpc>
                <a:spcPct val="90000"/>
              </a:lnSpc>
              <a:spcBef>
                <a:spcPct val="20000"/>
              </a:spcBef>
              <a:spcAft>
                <a:spcPct val="20000"/>
              </a:spcAft>
              <a:buClr>
                <a:srgbClr val="0B1A40"/>
              </a:buClr>
              <a:defRPr>
                <a:solidFill>
                  <a:srgbClr val="0B1A40"/>
                </a:solidFill>
                <a:latin typeface="Arial" pitchFamily="34" charset="0"/>
                <a:cs typeface="Arial" pitchFamily="34" charset="0"/>
              </a:defRPr>
            </a:lvl2pPr>
            <a:lvl3pPr marL="1143000" indent="-228600" eaLnBrk="0" hangingPunct="0">
              <a:lnSpc>
                <a:spcPct val="90000"/>
              </a:lnSpc>
              <a:spcBef>
                <a:spcPct val="20000"/>
              </a:spcBef>
              <a:spcAft>
                <a:spcPct val="20000"/>
              </a:spcAft>
              <a:buClr>
                <a:srgbClr val="0B1A40"/>
              </a:buClr>
              <a:buChar char="•"/>
              <a:defRPr>
                <a:solidFill>
                  <a:srgbClr val="0B1A40"/>
                </a:solidFill>
                <a:latin typeface="Arial" pitchFamily="34" charset="0"/>
                <a:cs typeface="Arial" pitchFamily="34" charset="0"/>
              </a:defRPr>
            </a:lvl3pPr>
            <a:lvl4pPr marL="16002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4pPr>
            <a:lvl5pPr marL="2057400" indent="-228600" eaLnBrk="0"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5pPr>
            <a:lvl6pPr marL="25146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6pPr>
            <a:lvl7pPr marL="29718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7pPr>
            <a:lvl8pPr marL="34290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8pPr>
            <a:lvl9pPr marL="3886200" indent="-228600" eaLnBrk="0" fontAlgn="base" hangingPunct="0">
              <a:lnSpc>
                <a:spcPct val="90000"/>
              </a:lnSpc>
              <a:spcBef>
                <a:spcPct val="20000"/>
              </a:spcBef>
              <a:spcAft>
                <a:spcPct val="20000"/>
              </a:spcAft>
              <a:buClr>
                <a:srgbClr val="0B1A40"/>
              </a:buClr>
              <a:buFont typeface="Arial" pitchFamily="34" charset="0"/>
              <a:buChar char="­"/>
              <a:defRPr>
                <a:solidFill>
                  <a:srgbClr val="0B1A40"/>
                </a:solidFill>
                <a:latin typeface="Arial" pitchFamily="34" charset="0"/>
                <a:cs typeface="Arial" pitchFamily="34" charset="0"/>
              </a:defRPr>
            </a:lvl9pPr>
          </a:lstStyle>
          <a:p>
            <a:pPr eaLnBrk="1" hangingPunct="1">
              <a:lnSpc>
                <a:spcPct val="50000"/>
              </a:lnSpc>
              <a:spcBef>
                <a:spcPct val="50000"/>
              </a:spcBef>
              <a:spcAft>
                <a:spcPct val="0"/>
              </a:spcAft>
              <a:buClrTx/>
              <a:defRPr/>
            </a:pPr>
            <a:r>
              <a:rPr lang="de-DE" altLang="en-US" sz="1800" dirty="0" smtClean="0">
                <a:solidFill>
                  <a:schemeClr val="tx1"/>
                </a:solidFill>
                <a:latin typeface="+mn-lt"/>
              </a:rPr>
              <a:t>A: 	50.000 € Arbeitslosengeld		B:	100.000 € </a:t>
            </a:r>
            <a:r>
              <a:rPr lang="de-DE" altLang="en-US" sz="1800" dirty="0" err="1" smtClean="0">
                <a:solidFill>
                  <a:schemeClr val="tx1"/>
                </a:solidFill>
                <a:latin typeface="+mn-lt"/>
              </a:rPr>
              <a:t>V+V</a:t>
            </a:r>
            <a:endParaRPr lang="de-DE" altLang="en-US" sz="1800" dirty="0" smtClean="0">
              <a:solidFill>
                <a:schemeClr val="tx1"/>
              </a:solidFill>
              <a:latin typeface="+mn-lt"/>
            </a:endParaRPr>
          </a:p>
          <a:p>
            <a:pPr eaLnBrk="1" hangingPunct="1">
              <a:lnSpc>
                <a:spcPct val="50000"/>
              </a:lnSpc>
              <a:spcBef>
                <a:spcPct val="50000"/>
              </a:spcBef>
              <a:spcAft>
                <a:spcPct val="0"/>
              </a:spcAft>
              <a:buClrTx/>
              <a:defRPr/>
            </a:pPr>
            <a:r>
              <a:rPr lang="de-DE" altLang="en-US" sz="1800" dirty="0" smtClean="0">
                <a:solidFill>
                  <a:schemeClr val="tx1"/>
                </a:solidFill>
                <a:latin typeface="+mn-lt"/>
              </a:rPr>
              <a:t>	50.000 € </a:t>
            </a:r>
            <a:r>
              <a:rPr lang="de-DE" altLang="en-US" sz="1800" dirty="0" err="1" smtClean="0">
                <a:solidFill>
                  <a:schemeClr val="tx1"/>
                </a:solidFill>
                <a:latin typeface="+mn-lt"/>
              </a:rPr>
              <a:t>V+V</a:t>
            </a:r>
            <a:endParaRPr lang="de-DE" altLang="en-US" sz="1800" dirty="0" smtClean="0">
              <a:solidFill>
                <a:schemeClr val="tx1"/>
              </a:solidFill>
              <a:latin typeface="+mn-lt"/>
            </a:endParaRPr>
          </a:p>
          <a:p>
            <a:pPr eaLnBrk="1" hangingPunct="1">
              <a:lnSpc>
                <a:spcPct val="100000"/>
              </a:lnSpc>
              <a:spcBef>
                <a:spcPct val="50000"/>
              </a:spcBef>
              <a:spcAft>
                <a:spcPct val="0"/>
              </a:spcAft>
              <a:buClrTx/>
              <a:defRPr/>
            </a:pPr>
            <a:r>
              <a:rPr lang="de-DE" altLang="en-US" sz="1800" dirty="0" smtClean="0">
                <a:solidFill>
                  <a:schemeClr val="tx1"/>
                </a:solidFill>
                <a:latin typeface="+mn-lt"/>
              </a:rPr>
              <a:t>	Annahme: Steuersatz 25% bei 50.000 €, 35% bei 100.000 €</a:t>
            </a:r>
          </a:p>
          <a:p>
            <a:pPr eaLnBrk="1" hangingPunct="1">
              <a:lnSpc>
                <a:spcPct val="100000"/>
              </a:lnSpc>
              <a:spcBef>
                <a:spcPct val="50000"/>
              </a:spcBef>
              <a:spcAft>
                <a:spcPct val="0"/>
              </a:spcAft>
              <a:buClrTx/>
              <a:defRPr/>
            </a:pPr>
            <a:endParaRPr lang="de-DE" altLang="en-US" sz="1800" dirty="0" smtClean="0">
              <a:solidFill>
                <a:schemeClr val="tx1"/>
              </a:solidFill>
              <a:latin typeface="+mn-lt"/>
            </a:endParaRPr>
          </a:p>
          <a:p>
            <a:pPr eaLnBrk="1" hangingPunct="1">
              <a:lnSpc>
                <a:spcPct val="100000"/>
              </a:lnSpc>
              <a:spcBef>
                <a:spcPct val="50000"/>
              </a:spcBef>
              <a:spcAft>
                <a:spcPct val="0"/>
              </a:spcAft>
              <a:buClrTx/>
              <a:defRPr/>
            </a:pPr>
            <a:r>
              <a:rPr lang="de-DE" altLang="en-US" sz="1800" dirty="0" smtClean="0">
                <a:solidFill>
                  <a:srgbClr val="00A5D9"/>
                </a:solidFill>
                <a:latin typeface="+mn-lt"/>
              </a:rPr>
              <a:t>Ohne Progressionsvorbehalt:</a:t>
            </a:r>
          </a:p>
          <a:p>
            <a:pPr eaLnBrk="1" hangingPunct="1">
              <a:lnSpc>
                <a:spcPct val="50000"/>
              </a:lnSpc>
              <a:spcBef>
                <a:spcPct val="50000"/>
              </a:spcBef>
              <a:spcAft>
                <a:spcPct val="0"/>
              </a:spcAft>
              <a:buClrTx/>
              <a:defRPr/>
            </a:pPr>
            <a:r>
              <a:rPr lang="de-DE" altLang="en-US" sz="1800" dirty="0" smtClean="0">
                <a:solidFill>
                  <a:schemeClr val="tx1"/>
                </a:solidFill>
                <a:latin typeface="+mn-lt"/>
              </a:rPr>
              <a:t>A:	50.000 € steuerfrei		 B: 	100.000 € steuerpflichtig</a:t>
            </a:r>
          </a:p>
          <a:p>
            <a:pPr eaLnBrk="1" hangingPunct="1">
              <a:lnSpc>
                <a:spcPct val="50000"/>
              </a:lnSpc>
              <a:spcBef>
                <a:spcPct val="50000"/>
              </a:spcBef>
              <a:spcAft>
                <a:spcPct val="0"/>
              </a:spcAft>
              <a:buClrTx/>
              <a:defRPr/>
            </a:pPr>
            <a:r>
              <a:rPr lang="de-DE" altLang="en-US" sz="1800" dirty="0" smtClean="0">
                <a:solidFill>
                  <a:schemeClr val="tx1"/>
                </a:solidFill>
                <a:latin typeface="+mn-lt"/>
              </a:rPr>
              <a:t>	50.000 € steuerpflichtig mit </a:t>
            </a:r>
            <a:r>
              <a:rPr lang="de-DE" altLang="en-US" sz="1800" dirty="0" smtClean="0">
                <a:solidFill>
                  <a:srgbClr val="00A5D9"/>
                </a:solidFill>
                <a:latin typeface="+mn-lt"/>
              </a:rPr>
              <a:t>25%</a:t>
            </a:r>
            <a:r>
              <a:rPr lang="de-DE" altLang="en-US" sz="1800" dirty="0" smtClean="0">
                <a:solidFill>
                  <a:srgbClr val="004171"/>
                </a:solidFill>
                <a:latin typeface="+mn-lt"/>
              </a:rPr>
              <a:t>	</a:t>
            </a:r>
            <a:r>
              <a:rPr lang="de-DE" altLang="en-US" sz="1800" dirty="0" smtClean="0">
                <a:solidFill>
                  <a:schemeClr val="tx1"/>
                </a:solidFill>
                <a:latin typeface="+mn-lt"/>
              </a:rPr>
              <a:t>	 mit 35%</a:t>
            </a:r>
          </a:p>
          <a:p>
            <a:pPr eaLnBrk="1" hangingPunct="1">
              <a:lnSpc>
                <a:spcPct val="50000"/>
              </a:lnSpc>
              <a:spcBef>
                <a:spcPct val="50000"/>
              </a:spcBef>
              <a:spcAft>
                <a:spcPct val="0"/>
              </a:spcAft>
              <a:buClrTx/>
              <a:defRPr/>
            </a:pPr>
            <a:endParaRPr lang="de-DE" altLang="en-US" sz="1800" dirty="0" smtClean="0">
              <a:solidFill>
                <a:schemeClr val="tx1"/>
              </a:solidFill>
              <a:latin typeface="+mn-lt"/>
            </a:endParaRPr>
          </a:p>
          <a:p>
            <a:pPr eaLnBrk="1" hangingPunct="1">
              <a:lnSpc>
                <a:spcPct val="100000"/>
              </a:lnSpc>
              <a:spcBef>
                <a:spcPct val="50000"/>
              </a:spcBef>
              <a:spcAft>
                <a:spcPct val="0"/>
              </a:spcAft>
              <a:buClrTx/>
              <a:defRPr/>
            </a:pPr>
            <a:r>
              <a:rPr lang="de-DE" altLang="en-US" sz="1800" dirty="0" smtClean="0">
                <a:solidFill>
                  <a:srgbClr val="00A5D9"/>
                </a:solidFill>
                <a:latin typeface="+mn-lt"/>
              </a:rPr>
              <a:t>Mit Progressionsvorbehalt:</a:t>
            </a:r>
          </a:p>
          <a:p>
            <a:pPr eaLnBrk="1" hangingPunct="1">
              <a:lnSpc>
                <a:spcPct val="50000"/>
              </a:lnSpc>
              <a:spcBef>
                <a:spcPct val="50000"/>
              </a:spcBef>
              <a:spcAft>
                <a:spcPct val="0"/>
              </a:spcAft>
              <a:buClrTx/>
              <a:defRPr/>
            </a:pPr>
            <a:r>
              <a:rPr lang="de-DE" altLang="en-US" sz="1800" dirty="0" smtClean="0">
                <a:solidFill>
                  <a:schemeClr val="tx1"/>
                </a:solidFill>
                <a:latin typeface="+mn-lt"/>
              </a:rPr>
              <a:t>A:	50.000 € steuerfrei		 B: 	100.000 € steuerpflichtig</a:t>
            </a:r>
          </a:p>
          <a:p>
            <a:pPr eaLnBrk="1" hangingPunct="1">
              <a:lnSpc>
                <a:spcPct val="50000"/>
              </a:lnSpc>
              <a:spcBef>
                <a:spcPct val="50000"/>
              </a:spcBef>
              <a:spcAft>
                <a:spcPct val="0"/>
              </a:spcAft>
              <a:buClrTx/>
              <a:defRPr/>
            </a:pPr>
            <a:r>
              <a:rPr lang="de-DE" altLang="en-US" sz="1800" dirty="0" smtClean="0">
                <a:solidFill>
                  <a:schemeClr val="tx1"/>
                </a:solidFill>
                <a:latin typeface="+mn-lt"/>
              </a:rPr>
              <a:t>	50.000 € steuerpflichtig mit </a:t>
            </a:r>
            <a:r>
              <a:rPr lang="de-DE" altLang="en-US" sz="1800" dirty="0" smtClean="0">
                <a:solidFill>
                  <a:srgbClr val="00A5D9"/>
                </a:solidFill>
                <a:latin typeface="+mn-lt"/>
              </a:rPr>
              <a:t>35%</a:t>
            </a:r>
            <a:r>
              <a:rPr lang="de-DE" altLang="en-US" sz="1800" dirty="0" smtClean="0">
                <a:solidFill>
                  <a:srgbClr val="004171"/>
                </a:solidFill>
                <a:latin typeface="+mn-lt"/>
              </a:rPr>
              <a:t>	</a:t>
            </a:r>
            <a:r>
              <a:rPr lang="de-DE" altLang="en-US" sz="1800" dirty="0" smtClean="0">
                <a:solidFill>
                  <a:schemeClr val="tx1"/>
                </a:solidFill>
                <a:latin typeface="+mn-lt"/>
              </a:rPr>
              <a:t>	 mit 35% </a:t>
            </a:r>
          </a:p>
          <a:p>
            <a:pPr eaLnBrk="1" hangingPunct="1">
              <a:lnSpc>
                <a:spcPct val="50000"/>
              </a:lnSpc>
              <a:spcBef>
                <a:spcPct val="50000"/>
              </a:spcBef>
              <a:spcAft>
                <a:spcPct val="0"/>
              </a:spcAft>
              <a:buClrTx/>
              <a:defRPr/>
            </a:pPr>
            <a:r>
              <a:rPr lang="de-DE" altLang="en-US" sz="1800" dirty="0" smtClean="0">
                <a:solidFill>
                  <a:schemeClr val="tx1"/>
                </a:solidFill>
                <a:latin typeface="+mn-lt"/>
              </a:rPr>
              <a:t>	(Steuersatz auf 100.000 € !!!)	</a:t>
            </a:r>
          </a:p>
          <a:p>
            <a:pPr eaLnBrk="1" hangingPunct="1">
              <a:lnSpc>
                <a:spcPct val="100000"/>
              </a:lnSpc>
              <a:spcBef>
                <a:spcPct val="50000"/>
              </a:spcBef>
              <a:spcAft>
                <a:spcPct val="0"/>
              </a:spcAft>
              <a:buClrTx/>
              <a:defRPr/>
            </a:pPr>
            <a:endParaRPr lang="de-DE" altLang="en-US" sz="1800" dirty="0" smtClean="0">
              <a:solidFill>
                <a:schemeClr val="tx1"/>
              </a:solidFill>
              <a:latin typeface="+mn-lt"/>
            </a:endParaRPr>
          </a:p>
          <a:p>
            <a:pPr eaLnBrk="1" hangingPunct="1">
              <a:lnSpc>
                <a:spcPct val="100000"/>
              </a:lnSpc>
              <a:spcBef>
                <a:spcPct val="50000"/>
              </a:spcBef>
              <a:spcAft>
                <a:spcPct val="0"/>
              </a:spcAft>
              <a:buClrTx/>
              <a:defRPr/>
            </a:pPr>
            <a:endParaRPr lang="de-DE" altLang="en-US" sz="18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6656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0731B05-F629-4B24-9B31-7BD686D9785E}" type="slidenum">
              <a:rPr lang="en-GB" altLang="en-US" sz="1000" smtClean="0">
                <a:solidFill>
                  <a:srgbClr val="0B1A40"/>
                </a:solidFill>
              </a:rPr>
              <a:pPr eaLnBrk="1" hangingPunct="1">
                <a:spcBef>
                  <a:spcPct val="0"/>
                </a:spcBef>
              </a:pPr>
              <a:t>44</a:t>
            </a:fld>
            <a:endParaRPr lang="en-GB" altLang="en-US" sz="1000" smtClean="0">
              <a:solidFill>
                <a:srgbClr val="0B1A40"/>
              </a:solidFill>
            </a:endParaRPr>
          </a:p>
        </p:txBody>
      </p:sp>
      <p:sp>
        <p:nvSpPr>
          <p:cNvPr id="66564" name="Rectangle 2"/>
          <p:cNvSpPr>
            <a:spLocks noChangeArrowheads="1"/>
          </p:cNvSpPr>
          <p:nvPr/>
        </p:nvSpPr>
        <p:spPr bwMode="auto">
          <a:xfrm>
            <a:off x="250825" y="1989138"/>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66565" name="Rectangle 4"/>
          <p:cNvSpPr>
            <a:spLocks/>
          </p:cNvSpPr>
          <p:nvPr/>
        </p:nvSpPr>
        <p:spPr bwMode="auto">
          <a:xfrm>
            <a:off x="304800" y="358775"/>
            <a:ext cx="7796213" cy="4799013"/>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b="1"/>
              <a:t>Ermittlung der Einkünfte</a:t>
            </a:r>
          </a:p>
          <a:p>
            <a:pPr eaLnBrk="1" hangingPunct="1">
              <a:lnSpc>
                <a:spcPct val="90000"/>
              </a:lnSpc>
              <a:spcAft>
                <a:spcPct val="20000"/>
              </a:spcAft>
              <a:buClr>
                <a:srgbClr val="00A5D9"/>
              </a:buClr>
              <a:buFontTx/>
              <a:buChar char="•"/>
            </a:pPr>
            <a:r>
              <a:rPr lang="de-DE" altLang="en-US" sz="2000"/>
              <a:t>Einkunftsarten</a:t>
            </a:r>
          </a:p>
          <a:p>
            <a:pPr eaLnBrk="1" hangingPunct="1">
              <a:lnSpc>
                <a:spcPct val="90000"/>
              </a:lnSpc>
              <a:spcAft>
                <a:spcPct val="20000"/>
              </a:spcAft>
              <a:buClr>
                <a:srgbClr val="00A5D9"/>
              </a:buClr>
              <a:buFontTx/>
              <a:buChar char="•"/>
            </a:pPr>
            <a:r>
              <a:rPr lang="de-DE" altLang="en-US" sz="2000"/>
              <a:t>Bemessungsgrundlage</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lIns="91440" tIns="45720" rIns="91440" bIns="45720" anchor="ctr"/>
          <a:lstStyle/>
          <a:p>
            <a:pPr eaLnBrk="1" hangingPunct="1"/>
            <a:r>
              <a:rPr lang="de-DE" altLang="en-US" smtClean="0"/>
              <a:t>Grundsätze der Ermittlung der Einkünfte (1)</a:t>
            </a:r>
          </a:p>
        </p:txBody>
      </p:sp>
      <p:sp>
        <p:nvSpPr>
          <p:cNvPr id="52228" name="Rectangle 3"/>
          <p:cNvSpPr>
            <a:spLocks noGrp="1"/>
          </p:cNvSpPr>
          <p:nvPr>
            <p:ph idx="1"/>
          </p:nvPr>
        </p:nvSpPr>
        <p:spPr>
          <a:xfrm>
            <a:off x="358775" y="1062038"/>
            <a:ext cx="8367713" cy="5175250"/>
          </a:xfrm>
        </p:spPr>
        <p:txBody>
          <a:bodyPr lIns="91440" tIns="45720" rIns="91440" bIns="45720"/>
          <a:lstStyle/>
          <a:p>
            <a:pPr eaLnBrk="1" hangingPunct="1">
              <a:defRPr/>
            </a:pPr>
            <a:r>
              <a:rPr lang="de-DE" altLang="en-US" sz="1800" b="0" dirty="0" smtClean="0">
                <a:solidFill>
                  <a:schemeClr val="accent3"/>
                </a:solidFill>
              </a:rPr>
              <a:t>Trennung von </a:t>
            </a:r>
            <a:r>
              <a:rPr lang="de-DE" altLang="en-US" sz="1800" b="0" dirty="0" smtClean="0">
                <a:solidFill>
                  <a:srgbClr val="004171"/>
                </a:solidFill>
              </a:rPr>
              <a:t>Einkommenserzielung </a:t>
            </a:r>
            <a:r>
              <a:rPr lang="de-DE" altLang="en-US" sz="1800" b="0" dirty="0" smtClean="0">
                <a:solidFill>
                  <a:schemeClr val="accent3"/>
                </a:solidFill>
              </a:rPr>
              <a:t>und </a:t>
            </a:r>
            <a:r>
              <a:rPr lang="de-DE" altLang="en-US" sz="1800" b="0" dirty="0" smtClean="0">
                <a:solidFill>
                  <a:srgbClr val="004171"/>
                </a:solidFill>
              </a:rPr>
              <a:t>Einkommensverwendung</a:t>
            </a:r>
            <a:r>
              <a:rPr lang="de-DE" altLang="en-US" sz="1800" b="0" dirty="0" smtClean="0">
                <a:solidFill>
                  <a:schemeClr val="accent3"/>
                </a:solidFill>
              </a:rPr>
              <a:t>: Nichtabzugsfähigkeit der Kosten der privaten Lebensführung gem. § 12 Nr. 1 EStG</a:t>
            </a:r>
          </a:p>
          <a:p>
            <a:pPr eaLnBrk="1" hangingPunct="1">
              <a:defRPr/>
            </a:pPr>
            <a:r>
              <a:rPr lang="de-DE" altLang="en-US" sz="1800" b="0" dirty="0" smtClean="0">
                <a:solidFill>
                  <a:srgbClr val="004171"/>
                </a:solidFill>
              </a:rPr>
              <a:t>Nettoprinzip </a:t>
            </a:r>
            <a:r>
              <a:rPr lang="de-DE" altLang="en-US" sz="1800" b="0" dirty="0" smtClean="0">
                <a:solidFill>
                  <a:schemeClr val="accent3"/>
                </a:solidFill>
              </a:rPr>
              <a:t>(nur Nettoeinkünfte werden versteuert; BA bzw. </a:t>
            </a:r>
            <a:r>
              <a:rPr lang="de-DE" altLang="en-US" sz="1800" b="0" dirty="0" err="1" smtClean="0">
                <a:solidFill>
                  <a:schemeClr val="accent3"/>
                </a:solidFill>
              </a:rPr>
              <a:t>WK</a:t>
            </a:r>
            <a:r>
              <a:rPr lang="de-DE" altLang="en-US" sz="1800" b="0" dirty="0" smtClean="0">
                <a:solidFill>
                  <a:schemeClr val="accent3"/>
                </a:solidFill>
              </a:rPr>
              <a:t> sind abzuziehen)</a:t>
            </a:r>
          </a:p>
          <a:p>
            <a:pPr eaLnBrk="1" hangingPunct="1">
              <a:defRPr/>
            </a:pPr>
            <a:r>
              <a:rPr lang="de-DE" altLang="en-US" sz="1800" b="0" dirty="0" smtClean="0">
                <a:solidFill>
                  <a:srgbClr val="004171"/>
                </a:solidFill>
              </a:rPr>
              <a:t>Prinzip der Abschnittsbesteuerung</a:t>
            </a:r>
            <a:r>
              <a:rPr lang="de-DE" altLang="en-US" sz="1800" b="0" dirty="0" smtClean="0">
                <a:solidFill>
                  <a:schemeClr val="accent3"/>
                </a:solidFill>
              </a:rPr>
              <a:t>:</a:t>
            </a:r>
          </a:p>
          <a:p>
            <a:pPr lvl="1" eaLnBrk="1" hangingPunct="1">
              <a:buClr>
                <a:schemeClr val="accent3"/>
              </a:buClr>
              <a:defRPr/>
            </a:pPr>
            <a:r>
              <a:rPr lang="de-DE" altLang="en-US" sz="1800" dirty="0" smtClean="0"/>
              <a:t>Realisationsprinzip, § 4 Abs. 1 EStG, § 5 Abs. 1 EStG</a:t>
            </a:r>
          </a:p>
          <a:p>
            <a:pPr lvl="1" eaLnBrk="1" hangingPunct="1">
              <a:buClr>
                <a:schemeClr val="accent3"/>
              </a:buClr>
              <a:defRPr/>
            </a:pPr>
            <a:r>
              <a:rPr lang="de-DE" altLang="en-US" sz="1800" dirty="0" smtClean="0"/>
              <a:t>Zufluss-Abfluss-Prinzip, § 11 EStG (</a:t>
            </a:r>
            <a:r>
              <a:rPr lang="de-DE" altLang="en-US" sz="1800" u="sng" dirty="0" smtClean="0"/>
              <a:t>Ausnahme:</a:t>
            </a:r>
            <a:r>
              <a:rPr lang="de-DE" altLang="en-US" sz="1800" dirty="0" smtClean="0"/>
              <a:t> 10 Tage Regel bei wiederkehrenden Zahlungsströmen)</a:t>
            </a:r>
          </a:p>
          <a:p>
            <a:pPr lvl="1" eaLnBrk="1" hangingPunct="1">
              <a:buClr>
                <a:schemeClr val="accent3"/>
              </a:buClr>
              <a:defRPr/>
            </a:pPr>
            <a:r>
              <a:rPr lang="de-DE" altLang="en-US" sz="1800" dirty="0" smtClean="0"/>
              <a:t>Der Besteuerung unterliegen jeweils nur die im Ermittlungszeitraum bezogenen Einkünfte; Für Verluste besteht eine interperiodische Verrechnungsmöglichkeit.</a:t>
            </a:r>
          </a:p>
        </p:txBody>
      </p:sp>
      <p:sp>
        <p:nvSpPr>
          <p:cNvPr id="6758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925CBA2-CEC7-48BE-B82B-D4933C49A332}" type="slidenum">
              <a:rPr lang="en-GB" altLang="en-US" sz="1000" smtClean="0">
                <a:solidFill>
                  <a:srgbClr val="0B1A40"/>
                </a:solidFill>
              </a:rPr>
              <a:pPr eaLnBrk="1" hangingPunct="1">
                <a:spcBef>
                  <a:spcPct val="0"/>
                </a:spcBef>
              </a:pPr>
              <a:t>45</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lIns="91440" tIns="45720" rIns="91440" bIns="45720" anchor="ctr"/>
          <a:lstStyle/>
          <a:p>
            <a:pPr eaLnBrk="1" hangingPunct="1"/>
            <a:r>
              <a:rPr lang="de-DE" altLang="en-US" smtClean="0"/>
              <a:t>Grundsätze der Ermittlung der Einkünfte (2)</a:t>
            </a:r>
          </a:p>
        </p:txBody>
      </p:sp>
      <p:sp>
        <p:nvSpPr>
          <p:cNvPr id="6861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A27C2CC-7EE3-4CA2-ACE5-D5E083933C27}" type="slidenum">
              <a:rPr lang="en-GB" altLang="en-US" sz="1000" smtClean="0">
                <a:solidFill>
                  <a:srgbClr val="0B1A40"/>
                </a:solidFill>
              </a:rPr>
              <a:pPr eaLnBrk="1" hangingPunct="1">
                <a:spcBef>
                  <a:spcPct val="0"/>
                </a:spcBef>
              </a:pPr>
              <a:t>46</a:t>
            </a:fld>
            <a:endParaRPr lang="en-GB" altLang="en-US" sz="1000" smtClean="0">
              <a:solidFill>
                <a:srgbClr val="0B1A40"/>
              </a:solidFill>
            </a:endParaRPr>
          </a:p>
        </p:txBody>
      </p:sp>
      <p:sp>
        <p:nvSpPr>
          <p:cNvPr id="68612" name="Text Box 3"/>
          <p:cNvSpPr txBox="1">
            <a:spLocks noChangeArrowheads="1"/>
          </p:cNvSpPr>
          <p:nvPr/>
        </p:nvSpPr>
        <p:spPr bwMode="auto">
          <a:xfrm>
            <a:off x="3059113" y="1052513"/>
            <a:ext cx="2820987" cy="369887"/>
          </a:xfrm>
          <a:prstGeom prst="rect">
            <a:avLst/>
          </a:prstGeom>
          <a:solidFill>
            <a:schemeClr val="tx1"/>
          </a:solidFill>
          <a:ln w="3175">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bg1"/>
                </a:solidFill>
              </a:rPr>
              <a:t>Einkunftsermittlung als</a:t>
            </a:r>
            <a:r>
              <a:rPr lang="de-DE" altLang="en-US" sz="1800">
                <a:solidFill>
                  <a:schemeClr val="tx1"/>
                </a:solidFill>
              </a:rPr>
              <a:t> </a:t>
            </a:r>
          </a:p>
        </p:txBody>
      </p:sp>
      <p:sp>
        <p:nvSpPr>
          <p:cNvPr id="68613" name="Text Box 4"/>
          <p:cNvSpPr txBox="1">
            <a:spLocks noChangeArrowheads="1"/>
          </p:cNvSpPr>
          <p:nvPr/>
        </p:nvSpPr>
        <p:spPr bwMode="auto">
          <a:xfrm>
            <a:off x="827088" y="2133600"/>
            <a:ext cx="3094037" cy="431800"/>
          </a:xfrm>
          <a:prstGeom prst="rect">
            <a:avLst/>
          </a:prstGeom>
          <a:solidFill>
            <a:srgbClr val="C0C0C0">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tx1"/>
                </a:solidFill>
              </a:rPr>
              <a:t>Gewinnermittlung</a:t>
            </a:r>
          </a:p>
        </p:txBody>
      </p:sp>
      <p:sp>
        <p:nvSpPr>
          <p:cNvPr id="68614" name="Text Box 5"/>
          <p:cNvSpPr txBox="1">
            <a:spLocks noChangeArrowheads="1"/>
          </p:cNvSpPr>
          <p:nvPr/>
        </p:nvSpPr>
        <p:spPr bwMode="auto">
          <a:xfrm>
            <a:off x="5076825" y="2133600"/>
            <a:ext cx="3135313" cy="431800"/>
          </a:xfrm>
          <a:prstGeom prst="rect">
            <a:avLst/>
          </a:prstGeom>
          <a:solidFill>
            <a:srgbClr val="C0C0C0">
              <a:alpha val="50195"/>
            </a:srgbClr>
          </a:solidFill>
          <a:ln>
            <a:noFill/>
          </a:ln>
          <a:effectLst/>
          <a:extLs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tx1"/>
                </a:solidFill>
              </a:rPr>
              <a:t>Überschussermittlung</a:t>
            </a:r>
          </a:p>
        </p:txBody>
      </p:sp>
      <p:sp>
        <p:nvSpPr>
          <p:cNvPr id="68615" name="Text Box 6"/>
          <p:cNvSpPr txBox="1">
            <a:spLocks noChangeArrowheads="1"/>
          </p:cNvSpPr>
          <p:nvPr/>
        </p:nvSpPr>
        <p:spPr bwMode="auto">
          <a:xfrm>
            <a:off x="827088" y="3243263"/>
            <a:ext cx="3094037" cy="369887"/>
          </a:xfrm>
          <a:prstGeom prst="rect">
            <a:avLst/>
          </a:prstGeom>
          <a:solidFill>
            <a:schemeClr val="tx1"/>
          </a:solidFill>
          <a:ln w="3175" algn="ctr">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bg1"/>
                </a:solidFill>
              </a:rPr>
              <a:t>Einkunftsarten 1-3</a:t>
            </a:r>
          </a:p>
        </p:txBody>
      </p:sp>
      <p:sp>
        <p:nvSpPr>
          <p:cNvPr id="68616" name="Text Box 7"/>
          <p:cNvSpPr txBox="1">
            <a:spLocks noChangeArrowheads="1"/>
          </p:cNvSpPr>
          <p:nvPr/>
        </p:nvSpPr>
        <p:spPr bwMode="auto">
          <a:xfrm>
            <a:off x="5076825" y="3243263"/>
            <a:ext cx="3135313" cy="369887"/>
          </a:xfrm>
          <a:prstGeom prst="rect">
            <a:avLst/>
          </a:prstGeom>
          <a:solidFill>
            <a:schemeClr val="tx1"/>
          </a:solidFill>
          <a:ln w="3175" algn="ctr">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bg1"/>
                </a:solidFill>
              </a:rPr>
              <a:t>Einkunftsarten 4-7</a:t>
            </a:r>
          </a:p>
        </p:txBody>
      </p:sp>
      <p:sp>
        <p:nvSpPr>
          <p:cNvPr id="68617" name="Text Box 8"/>
          <p:cNvSpPr txBox="1">
            <a:spLocks noChangeArrowheads="1"/>
          </p:cNvSpPr>
          <p:nvPr/>
        </p:nvSpPr>
        <p:spPr bwMode="auto">
          <a:xfrm>
            <a:off x="827088" y="4149725"/>
            <a:ext cx="3094037" cy="612775"/>
          </a:xfrm>
          <a:prstGeom prst="rect">
            <a:avLst/>
          </a:prstGeom>
          <a:solidFill>
            <a:srgbClr val="C0C0C0">
              <a:alpha val="50195"/>
            </a:srgbClr>
          </a:solidFill>
          <a:ln>
            <a:noFill/>
          </a:ln>
          <a:effectLst/>
          <a:extLs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tx1"/>
                </a:solidFill>
              </a:rPr>
              <a:t>Betriebsvermögen vorhanden</a:t>
            </a:r>
          </a:p>
        </p:txBody>
      </p:sp>
      <p:sp>
        <p:nvSpPr>
          <p:cNvPr id="68618" name="Text Box 9"/>
          <p:cNvSpPr txBox="1">
            <a:spLocks noChangeArrowheads="1"/>
          </p:cNvSpPr>
          <p:nvPr/>
        </p:nvSpPr>
        <p:spPr bwMode="auto">
          <a:xfrm>
            <a:off x="5076825" y="4148138"/>
            <a:ext cx="3135313" cy="1009650"/>
          </a:xfrm>
          <a:prstGeom prst="rect">
            <a:avLst/>
          </a:prstGeom>
          <a:solidFill>
            <a:srgbClr val="C0C0C0">
              <a:alpha val="50195"/>
            </a:srgbClr>
          </a:solidFill>
          <a:ln>
            <a:noFill/>
          </a:ln>
          <a:effectLst/>
          <a:extLs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tx1"/>
                </a:solidFill>
              </a:rPr>
              <a:t>kein Betriebsvermögen, sondern Privatvermögen vorhanden</a:t>
            </a:r>
          </a:p>
        </p:txBody>
      </p:sp>
      <p:cxnSp>
        <p:nvCxnSpPr>
          <p:cNvPr id="68619" name="AutoShape 10"/>
          <p:cNvCxnSpPr>
            <a:cxnSpLocks noChangeShapeType="1"/>
            <a:stCxn id="68612" idx="2"/>
            <a:endCxn id="68613" idx="0"/>
          </p:cNvCxnSpPr>
          <p:nvPr/>
        </p:nvCxnSpPr>
        <p:spPr bwMode="auto">
          <a:xfrm flipH="1">
            <a:off x="2374900" y="1422400"/>
            <a:ext cx="2095500" cy="711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620" name="AutoShape 11"/>
          <p:cNvCxnSpPr>
            <a:cxnSpLocks noChangeShapeType="1"/>
            <a:stCxn id="68612" idx="2"/>
            <a:endCxn id="68614" idx="0"/>
          </p:cNvCxnSpPr>
          <p:nvPr/>
        </p:nvCxnSpPr>
        <p:spPr bwMode="auto">
          <a:xfrm>
            <a:off x="4470400" y="1422400"/>
            <a:ext cx="2174875" cy="711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621" name="AutoShape 12"/>
          <p:cNvCxnSpPr>
            <a:cxnSpLocks noChangeShapeType="1"/>
          </p:cNvCxnSpPr>
          <p:nvPr/>
        </p:nvCxnSpPr>
        <p:spPr bwMode="auto">
          <a:xfrm flipH="1">
            <a:off x="2339975" y="2565400"/>
            <a:ext cx="1588" cy="647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2" name="AutoShape 13"/>
          <p:cNvCxnSpPr>
            <a:cxnSpLocks noChangeShapeType="1"/>
          </p:cNvCxnSpPr>
          <p:nvPr/>
        </p:nvCxnSpPr>
        <p:spPr bwMode="auto">
          <a:xfrm>
            <a:off x="2339975" y="3644900"/>
            <a:ext cx="0" cy="5048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3" name="AutoShape 14"/>
          <p:cNvCxnSpPr>
            <a:cxnSpLocks noChangeShapeType="1"/>
            <a:stCxn id="68614" idx="2"/>
            <a:endCxn id="68616" idx="0"/>
          </p:cNvCxnSpPr>
          <p:nvPr/>
        </p:nvCxnSpPr>
        <p:spPr bwMode="auto">
          <a:xfrm>
            <a:off x="6645275" y="2565400"/>
            <a:ext cx="0" cy="6778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4" name="AutoShape 15"/>
          <p:cNvCxnSpPr>
            <a:cxnSpLocks noChangeShapeType="1"/>
            <a:stCxn id="68616" idx="2"/>
            <a:endCxn id="68618" idx="0"/>
          </p:cNvCxnSpPr>
          <p:nvPr/>
        </p:nvCxnSpPr>
        <p:spPr bwMode="auto">
          <a:xfrm>
            <a:off x="6645275" y="3613150"/>
            <a:ext cx="0" cy="5349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25" name="Text Box 16"/>
          <p:cNvSpPr txBox="1">
            <a:spLocks noChangeArrowheads="1"/>
          </p:cNvSpPr>
          <p:nvPr/>
        </p:nvSpPr>
        <p:spPr bwMode="auto">
          <a:xfrm>
            <a:off x="3048000" y="2670175"/>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endParaRPr lang="de-DE" altLang="en-US" sz="2000">
              <a:solidFill>
                <a:schemeClr val="tx1"/>
              </a:solidFill>
            </a:endParaRPr>
          </a:p>
        </p:txBody>
      </p:sp>
      <p:sp>
        <p:nvSpPr>
          <p:cNvPr id="68626" name="Text Box 17"/>
          <p:cNvSpPr txBox="1">
            <a:spLocks noChangeArrowheads="1"/>
          </p:cNvSpPr>
          <p:nvPr/>
        </p:nvSpPr>
        <p:spPr bwMode="auto">
          <a:xfrm>
            <a:off x="827088" y="5610225"/>
            <a:ext cx="3097212" cy="369888"/>
          </a:xfrm>
          <a:prstGeom prst="rect">
            <a:avLst/>
          </a:prstGeom>
          <a:solidFill>
            <a:schemeClr val="tx1"/>
          </a:solidFill>
          <a:ln w="3175" algn="ctr">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bg1"/>
                </a:solidFill>
              </a:rPr>
              <a:t>§§ 4 bis 7k EStG  </a:t>
            </a:r>
          </a:p>
        </p:txBody>
      </p:sp>
      <p:sp>
        <p:nvSpPr>
          <p:cNvPr id="68627" name="Text Box 18"/>
          <p:cNvSpPr txBox="1">
            <a:spLocks noChangeArrowheads="1"/>
          </p:cNvSpPr>
          <p:nvPr/>
        </p:nvSpPr>
        <p:spPr bwMode="auto">
          <a:xfrm>
            <a:off x="5076825" y="5610225"/>
            <a:ext cx="3167063" cy="369888"/>
          </a:xfrm>
          <a:prstGeom prst="rect">
            <a:avLst/>
          </a:prstGeom>
          <a:solidFill>
            <a:schemeClr val="tx1"/>
          </a:solidFill>
          <a:ln w="3175" algn="ctr">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800">
                <a:solidFill>
                  <a:schemeClr val="bg1"/>
                </a:solidFill>
              </a:rPr>
              <a:t>§§ 8 bis 9a EStG  </a:t>
            </a:r>
          </a:p>
        </p:txBody>
      </p:sp>
      <p:cxnSp>
        <p:nvCxnSpPr>
          <p:cNvPr id="68628" name="AutoShape 19"/>
          <p:cNvCxnSpPr>
            <a:cxnSpLocks noChangeShapeType="1"/>
          </p:cNvCxnSpPr>
          <p:nvPr/>
        </p:nvCxnSpPr>
        <p:spPr bwMode="auto">
          <a:xfrm>
            <a:off x="2339975" y="4797425"/>
            <a:ext cx="0" cy="7921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9" name="AutoShape 20"/>
          <p:cNvCxnSpPr>
            <a:cxnSpLocks noChangeShapeType="1"/>
            <a:endCxn id="68627" idx="0"/>
          </p:cNvCxnSpPr>
          <p:nvPr/>
        </p:nvCxnSpPr>
        <p:spPr bwMode="auto">
          <a:xfrm>
            <a:off x="6659563" y="5178425"/>
            <a:ext cx="1587"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lIns="91440" tIns="45720" rIns="91440" bIns="45720" anchor="ctr"/>
          <a:lstStyle/>
          <a:p>
            <a:pPr eaLnBrk="1" hangingPunct="1"/>
            <a:r>
              <a:rPr lang="de-DE" altLang="en-US" smtClean="0"/>
              <a:t>Begriffsdefinitionen</a:t>
            </a:r>
          </a:p>
        </p:txBody>
      </p:sp>
      <p:sp>
        <p:nvSpPr>
          <p:cNvPr id="69635" name="Rectangle 3"/>
          <p:cNvSpPr>
            <a:spLocks noGrp="1"/>
          </p:cNvSpPr>
          <p:nvPr>
            <p:ph idx="1"/>
          </p:nvPr>
        </p:nvSpPr>
        <p:spPr>
          <a:xfrm>
            <a:off x="358775" y="1062038"/>
            <a:ext cx="8367713" cy="5175250"/>
          </a:xfrm>
        </p:spPr>
        <p:txBody>
          <a:bodyPr lIns="91440" tIns="45720" rIns="91440" bIns="45720"/>
          <a:lstStyle/>
          <a:p>
            <a:pPr eaLnBrk="1" hangingPunct="1"/>
            <a:r>
              <a:rPr lang="de-DE" altLang="en-US" sz="1800" smtClean="0"/>
              <a:t>Gewinn = </a:t>
            </a:r>
            <a:r>
              <a:rPr lang="de-DE" altLang="en-US" sz="1800" b="0" smtClean="0">
                <a:solidFill>
                  <a:srgbClr val="0B1A40"/>
                </a:solidFill>
              </a:rPr>
              <a:t>Betriebseinnahmen - Betriebsausgaben</a:t>
            </a:r>
          </a:p>
          <a:p>
            <a:pPr eaLnBrk="1" hangingPunct="1"/>
            <a:r>
              <a:rPr lang="de-DE" altLang="en-US" sz="1800" smtClean="0"/>
              <a:t>Überschuss =</a:t>
            </a:r>
            <a:r>
              <a:rPr lang="de-DE" altLang="en-US" sz="1800" smtClean="0">
                <a:solidFill>
                  <a:srgbClr val="0B1A40"/>
                </a:solidFill>
              </a:rPr>
              <a:t> </a:t>
            </a:r>
            <a:r>
              <a:rPr lang="de-DE" altLang="en-US" sz="1800" b="0" smtClean="0">
                <a:solidFill>
                  <a:srgbClr val="0B1A40"/>
                </a:solidFill>
              </a:rPr>
              <a:t>Einnahmen - Werbungskosten</a:t>
            </a:r>
          </a:p>
          <a:p>
            <a:pPr eaLnBrk="1" hangingPunct="1"/>
            <a:r>
              <a:rPr lang="de-DE" altLang="en-US" sz="1800" smtClean="0"/>
              <a:t>Betriebseinnahmen / Einnahmen:</a:t>
            </a:r>
            <a:r>
              <a:rPr lang="de-DE" altLang="en-US" sz="1800" smtClean="0">
                <a:solidFill>
                  <a:srgbClr val="0B1A40"/>
                </a:solidFill>
              </a:rPr>
              <a:t> </a:t>
            </a:r>
          </a:p>
          <a:p>
            <a:pPr eaLnBrk="1" hangingPunct="1"/>
            <a:r>
              <a:rPr lang="de-DE" altLang="en-US" sz="1800" b="0" smtClean="0">
                <a:solidFill>
                  <a:srgbClr val="0B1A40"/>
                </a:solidFill>
              </a:rPr>
              <a:t>steuerpflichtige Zuflüsse von Gütern und Geld (Mehrungen des Betriebsvermögens / Vermögens)</a:t>
            </a:r>
          </a:p>
          <a:p>
            <a:pPr eaLnBrk="1" hangingPunct="1"/>
            <a:r>
              <a:rPr lang="de-DE" altLang="en-US" sz="1800" smtClean="0"/>
              <a:t>Betriebsausgaben: </a:t>
            </a:r>
          </a:p>
          <a:p>
            <a:pPr eaLnBrk="1" hangingPunct="1"/>
            <a:r>
              <a:rPr lang="de-DE" altLang="en-US" sz="1800" b="0" smtClean="0">
                <a:solidFill>
                  <a:srgbClr val="0B1A40"/>
                </a:solidFill>
              </a:rPr>
              <a:t>Aufwendungen die durch den Betrieb veranlasst sind (Minderungen des Betriebsvermögens, § 4 Abs. 4 EStG)</a:t>
            </a:r>
          </a:p>
          <a:p>
            <a:pPr eaLnBrk="1" hangingPunct="1"/>
            <a:r>
              <a:rPr lang="de-DE" altLang="en-US" sz="1800" smtClean="0"/>
              <a:t>Werbungskosten: </a:t>
            </a:r>
          </a:p>
          <a:p>
            <a:pPr eaLnBrk="1" hangingPunct="1"/>
            <a:r>
              <a:rPr lang="de-DE" altLang="en-US" sz="1800" b="0" smtClean="0">
                <a:solidFill>
                  <a:srgbClr val="0B1A40"/>
                </a:solidFill>
              </a:rPr>
              <a:t>Aufwendungen zur Erwerbung, Sicherung und Erhaltung der Einnahmen im Rahmen der Überschusseinkunftsarten (§ 9 Abs. 1 EStG)</a:t>
            </a:r>
          </a:p>
          <a:p>
            <a:pPr eaLnBrk="1" hangingPunct="1"/>
            <a:endParaRPr lang="de-DE" altLang="en-US" sz="1800" smtClean="0">
              <a:solidFill>
                <a:srgbClr val="0B1A40"/>
              </a:solidFill>
            </a:endParaRPr>
          </a:p>
        </p:txBody>
      </p:sp>
      <p:sp>
        <p:nvSpPr>
          <p:cNvPr id="6963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FABAD822-22EF-44B9-8EB7-0FB2E36A18DA}" type="slidenum">
              <a:rPr lang="en-GB" altLang="en-US" sz="1000" smtClean="0">
                <a:solidFill>
                  <a:srgbClr val="0B1A40"/>
                </a:solidFill>
              </a:rPr>
              <a:pPr eaLnBrk="1" hangingPunct="1">
                <a:spcBef>
                  <a:spcPct val="0"/>
                </a:spcBef>
              </a:pPr>
              <a:t>47</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lIns="91440" tIns="45720" rIns="91440" bIns="45720" anchor="ctr"/>
          <a:lstStyle/>
          <a:p>
            <a:pPr eaLnBrk="1" hangingPunct="1"/>
            <a:r>
              <a:rPr lang="de-DE" altLang="en-US" smtClean="0"/>
              <a:t>Abzugsfähigkeit von Ausgaben</a:t>
            </a:r>
          </a:p>
        </p:txBody>
      </p:sp>
      <p:pic>
        <p:nvPicPr>
          <p:cNvPr id="70659" name="Picture 3" descr="Abzugsfähigke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563" y="1062038"/>
            <a:ext cx="7958137" cy="5175250"/>
          </a:xfrm>
        </p:spPr>
      </p:pic>
      <p:sp>
        <p:nvSpPr>
          <p:cNvPr id="7066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CD93C10-3CA3-4D62-8E31-47D19CD7F9CE}" type="slidenum">
              <a:rPr lang="en-GB" altLang="en-US" sz="1000" smtClean="0">
                <a:solidFill>
                  <a:srgbClr val="0B1A40"/>
                </a:solidFill>
              </a:rPr>
              <a:pPr eaLnBrk="1" hangingPunct="1">
                <a:spcBef>
                  <a:spcPct val="0"/>
                </a:spcBef>
              </a:pPr>
              <a:t>48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eaLnBrk="1" hangingPunct="1"/>
            <a:r>
              <a:rPr lang="de-DE" altLang="en-US" smtClean="0"/>
              <a:t>§ 3 I AO</a:t>
            </a:r>
          </a:p>
        </p:txBody>
      </p:sp>
      <p:sp>
        <p:nvSpPr>
          <p:cNvPr id="10244" name="Inhaltsplatzhalter 5"/>
          <p:cNvSpPr>
            <a:spLocks noGrp="1"/>
          </p:cNvSpPr>
          <p:nvPr>
            <p:ph idx="1"/>
          </p:nvPr>
        </p:nvSpPr>
        <p:spPr>
          <a:xfrm>
            <a:off x="358775" y="1062038"/>
            <a:ext cx="8367713" cy="5175250"/>
          </a:xfrm>
        </p:spPr>
        <p:txBody>
          <a:bodyPr/>
          <a:lstStyle/>
          <a:p>
            <a:pPr lvl="2" eaLnBrk="1" hangingPunct="1">
              <a:lnSpc>
                <a:spcPct val="80000"/>
              </a:lnSpc>
              <a:spcBef>
                <a:spcPct val="0"/>
              </a:spcBef>
              <a:buClr>
                <a:schemeClr val="accent3"/>
              </a:buClr>
              <a:buFontTx/>
              <a:buNone/>
              <a:tabLst>
                <a:tab pos="449263" algn="l"/>
                <a:tab pos="1160463" algn="l"/>
              </a:tabLst>
              <a:defRPr/>
            </a:pPr>
            <a:r>
              <a:rPr lang="de-DE" altLang="en-US" b="1" dirty="0">
                <a:solidFill>
                  <a:schemeClr val="accent3"/>
                </a:solidFill>
                <a:ea typeface="+mn-ea"/>
              </a:rPr>
              <a:t>§ 3 I </a:t>
            </a:r>
            <a:r>
              <a:rPr lang="de-DE" altLang="en-US" b="1" dirty="0" smtClean="0">
                <a:solidFill>
                  <a:schemeClr val="accent3"/>
                </a:solidFill>
                <a:ea typeface="+mn-ea"/>
              </a:rPr>
              <a:t>AO:</a:t>
            </a:r>
            <a:r>
              <a:rPr lang="de-DE" altLang="en-US" sz="1800" b="1" dirty="0" smtClean="0">
                <a:solidFill>
                  <a:schemeClr val="accent3"/>
                </a:solidFill>
                <a:ea typeface="+mn-ea"/>
              </a:rPr>
              <a:t> 	</a:t>
            </a:r>
            <a:r>
              <a:rPr lang="de-DE" altLang="en-US" sz="1800" dirty="0" smtClean="0"/>
              <a:t>Steuern sind Geldleistungen, die nicht eine Gegenleistung für</a:t>
            </a:r>
            <a:br>
              <a:rPr lang="de-DE" altLang="en-US" sz="1800" dirty="0" smtClean="0"/>
            </a:br>
            <a:r>
              <a:rPr lang="de-DE" altLang="en-US" sz="1800" dirty="0" smtClean="0"/>
              <a:t>		eine besondere Leistung darstellen und von einem öffentlich-</a:t>
            </a:r>
            <a:br>
              <a:rPr lang="de-DE" altLang="en-US" sz="1800" dirty="0" smtClean="0"/>
            </a:br>
            <a:r>
              <a:rPr lang="de-DE" altLang="en-US" sz="1800" dirty="0" smtClean="0"/>
              <a:t>		rechtlichen Gemeinwesen zur Erzielung von Einnahmen allen</a:t>
            </a:r>
            <a:br>
              <a:rPr lang="de-DE" altLang="en-US" sz="1800" dirty="0" smtClean="0"/>
            </a:br>
            <a:r>
              <a:rPr lang="de-DE" altLang="en-US" sz="1800" dirty="0" smtClean="0"/>
              <a:t>		auferlegt werden, bei denen der Tatbestand zutrifft, an den das</a:t>
            </a:r>
          </a:p>
          <a:p>
            <a:pPr lvl="2" eaLnBrk="1" hangingPunct="1">
              <a:lnSpc>
                <a:spcPct val="80000"/>
              </a:lnSpc>
              <a:spcBef>
                <a:spcPct val="0"/>
              </a:spcBef>
              <a:buClr>
                <a:schemeClr val="accent3"/>
              </a:buClr>
              <a:buFontTx/>
              <a:buNone/>
              <a:tabLst>
                <a:tab pos="449263" algn="l"/>
                <a:tab pos="1160463" algn="l"/>
              </a:tabLst>
              <a:defRPr/>
            </a:pPr>
            <a:r>
              <a:rPr lang="de-DE" altLang="en-US" sz="1800" dirty="0" smtClean="0"/>
              <a:t>		Gesetz die Leistungspflicht knüpft; die Erzielung von </a:t>
            </a:r>
            <a:br>
              <a:rPr lang="de-DE" altLang="en-US" sz="1800" dirty="0" smtClean="0"/>
            </a:br>
            <a:r>
              <a:rPr lang="de-DE" altLang="en-US" sz="1800" dirty="0" smtClean="0"/>
              <a:t>		Einnahmen kann Nebenzweck sein.</a:t>
            </a:r>
          </a:p>
          <a:p>
            <a:pPr marL="187325" indent="-187325" eaLnBrk="1" hangingPunct="1">
              <a:spcBef>
                <a:spcPct val="50000"/>
              </a:spcBef>
              <a:tabLst>
                <a:tab pos="449263" algn="l"/>
                <a:tab pos="1160463" algn="l"/>
              </a:tabLst>
              <a:defRPr/>
            </a:pPr>
            <a:r>
              <a:rPr lang="de-DE" altLang="en-US" sz="1800" dirty="0" smtClean="0">
                <a:solidFill>
                  <a:schemeClr val="accent3"/>
                </a:solidFill>
              </a:rPr>
              <a:t>Steuern (nicht: Gebühren, Beiträge)</a:t>
            </a:r>
          </a:p>
          <a:p>
            <a:pPr marL="342900" lvl="2" indent="-342900" eaLnBrk="1" hangingPunct="1">
              <a:buClr>
                <a:srgbClr val="004171"/>
              </a:buClr>
              <a:buFont typeface="Arial" pitchFamily="34" charset="0"/>
              <a:buChar char="•"/>
              <a:tabLst>
                <a:tab pos="449263" algn="l"/>
                <a:tab pos="1160463" algn="l"/>
              </a:tabLst>
              <a:defRPr/>
            </a:pPr>
            <a:r>
              <a:rPr lang="de-DE" altLang="en-US" sz="1800" dirty="0" smtClean="0"/>
              <a:t>sind </a:t>
            </a:r>
            <a:r>
              <a:rPr lang="de-DE" altLang="en-US" sz="1800" b="1" dirty="0">
                <a:solidFill>
                  <a:schemeClr val="accent3"/>
                </a:solidFill>
                <a:ea typeface="+mn-ea"/>
              </a:rPr>
              <a:t>Geldleistungen</a:t>
            </a:r>
            <a:r>
              <a:rPr lang="de-DE" altLang="en-US" sz="1800" dirty="0" smtClean="0"/>
              <a:t>, die einmalig oder laufend erhoben werden;</a:t>
            </a:r>
          </a:p>
          <a:p>
            <a:pPr marL="342900" lvl="2" indent="-342900" eaLnBrk="1" hangingPunct="1">
              <a:buClr>
                <a:srgbClr val="004171"/>
              </a:buClr>
              <a:buFont typeface="Arial" pitchFamily="34" charset="0"/>
              <a:buChar char="•"/>
              <a:tabLst>
                <a:tab pos="449263" algn="l"/>
                <a:tab pos="1160463" algn="l"/>
              </a:tabLst>
              <a:defRPr/>
            </a:pPr>
            <a:r>
              <a:rPr lang="de-DE" altLang="en-US" sz="1800" dirty="0" smtClean="0"/>
              <a:t>stellen </a:t>
            </a:r>
            <a:r>
              <a:rPr lang="de-DE" altLang="en-US" sz="1800" b="1" dirty="0">
                <a:solidFill>
                  <a:schemeClr val="accent3"/>
                </a:solidFill>
                <a:ea typeface="+mn-ea"/>
              </a:rPr>
              <a:t>keine Gegenleistung </a:t>
            </a:r>
            <a:r>
              <a:rPr lang="de-DE" altLang="en-US" sz="1800" dirty="0" smtClean="0"/>
              <a:t>für eine besondere Leistung des Staates dar;</a:t>
            </a:r>
          </a:p>
          <a:p>
            <a:pPr marL="342900" lvl="2" indent="-342900" eaLnBrk="1" hangingPunct="1">
              <a:buClr>
                <a:srgbClr val="004171"/>
              </a:buClr>
              <a:buFont typeface="Arial" pitchFamily="34" charset="0"/>
              <a:buChar char="•"/>
              <a:tabLst>
                <a:tab pos="449263" algn="l"/>
                <a:tab pos="1160463" algn="l"/>
              </a:tabLst>
              <a:defRPr/>
            </a:pPr>
            <a:r>
              <a:rPr lang="de-DE" altLang="en-US" sz="1800" dirty="0" smtClean="0"/>
              <a:t>werden von einem </a:t>
            </a:r>
            <a:r>
              <a:rPr lang="de-DE" altLang="en-US" sz="1800" b="1" dirty="0">
                <a:solidFill>
                  <a:schemeClr val="accent3"/>
                </a:solidFill>
                <a:ea typeface="+mn-ea"/>
              </a:rPr>
              <a:t>öffentlich-rechtlichen Gemeinwesen </a:t>
            </a:r>
            <a:r>
              <a:rPr lang="de-DE" altLang="en-US" sz="1800" dirty="0" smtClean="0"/>
              <a:t>kraft staatlicher Finanzhoheit auferlegt;</a:t>
            </a:r>
          </a:p>
          <a:p>
            <a:pPr marL="342900" lvl="2" indent="-342900" eaLnBrk="1" hangingPunct="1">
              <a:buClr>
                <a:srgbClr val="004171"/>
              </a:buClr>
              <a:buFont typeface="Arial" pitchFamily="34" charset="0"/>
              <a:buChar char="•"/>
              <a:tabLst>
                <a:tab pos="449263" algn="l"/>
                <a:tab pos="1160463" algn="l"/>
              </a:tabLst>
              <a:defRPr/>
            </a:pPr>
            <a:r>
              <a:rPr lang="de-DE" altLang="en-US" sz="1800" dirty="0" smtClean="0"/>
              <a:t>werden grundsätzlich zur Erzielung von </a:t>
            </a:r>
            <a:r>
              <a:rPr lang="de-DE" altLang="en-US" sz="1800" b="1" dirty="0">
                <a:solidFill>
                  <a:schemeClr val="accent3"/>
                </a:solidFill>
                <a:ea typeface="+mn-ea"/>
              </a:rPr>
              <a:t>Staatseinnahmen</a:t>
            </a:r>
            <a:r>
              <a:rPr lang="de-DE" altLang="en-US" sz="1800" dirty="0" smtClean="0">
                <a:solidFill>
                  <a:schemeClr val="accent2"/>
                </a:solidFill>
              </a:rPr>
              <a:t> </a:t>
            </a:r>
            <a:r>
              <a:rPr lang="de-DE" altLang="en-US" sz="1800" dirty="0" smtClean="0"/>
              <a:t>erhoben, mitunter auch Lenkungszweck;</a:t>
            </a:r>
          </a:p>
          <a:p>
            <a:pPr marL="342900" lvl="2" indent="-342900" eaLnBrk="1" hangingPunct="1">
              <a:buClr>
                <a:srgbClr val="004171"/>
              </a:buClr>
              <a:buFont typeface="Arial" pitchFamily="34" charset="0"/>
              <a:buChar char="•"/>
              <a:tabLst>
                <a:tab pos="449263" algn="l"/>
                <a:tab pos="1160463" algn="l"/>
              </a:tabLst>
              <a:defRPr/>
            </a:pPr>
            <a:r>
              <a:rPr lang="de-DE" altLang="en-US" sz="1800" dirty="0" smtClean="0"/>
              <a:t>müssen allen auferlegt werden, bei denen der Tatbestand zutrifft, an den das Gesetz die Leistungspflicht knüpft (Tatbestandsmäßigkeit und Tatbestandsbestimmtheit).</a:t>
            </a:r>
          </a:p>
          <a:p>
            <a:pPr lvl="2" algn="just" eaLnBrk="1" hangingPunct="1">
              <a:buClr>
                <a:schemeClr val="accent3"/>
              </a:buClr>
              <a:tabLst>
                <a:tab pos="449263" algn="l"/>
                <a:tab pos="1160463" algn="l"/>
              </a:tabLst>
              <a:defRPr/>
            </a:pPr>
            <a:endParaRPr lang="de-DE" altLang="en-US" sz="1800" dirty="0" smtClean="0"/>
          </a:p>
        </p:txBody>
      </p:sp>
      <p:sp>
        <p:nvSpPr>
          <p:cNvPr id="2560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Aft>
                <a:spcPct val="20000"/>
              </a:spcAft>
              <a:buClr>
                <a:schemeClr val="accent2"/>
              </a:buClr>
            </a:pPr>
            <a:fld id="{C71EBC12-C9A3-4F50-99C5-6240275BDD61}" type="slidenum">
              <a:rPr lang="en-GB" altLang="en-US" sz="2000" smtClean="0">
                <a:solidFill>
                  <a:schemeClr val="accent2"/>
                </a:solidFill>
              </a:rPr>
              <a:pPr>
                <a:lnSpc>
                  <a:spcPct val="90000"/>
                </a:lnSpc>
                <a:spcAft>
                  <a:spcPct val="20000"/>
                </a:spcAft>
                <a:buClr>
                  <a:schemeClr val="accent2"/>
                </a:buClr>
              </a:pPr>
              <a:t>4</a:t>
            </a:fld>
            <a:endParaRPr lang="en-GB" altLang="en-US" sz="2000" smtClean="0">
              <a:solidFill>
                <a:schemeClr val="accent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lIns="91440" tIns="45720" rIns="91440" bIns="45720" anchor="ctr"/>
          <a:lstStyle/>
          <a:p>
            <a:pPr eaLnBrk="1" hangingPunct="1"/>
            <a:r>
              <a:rPr lang="de-DE" altLang="en-US" smtClean="0"/>
              <a:t>Methoden der Einkunftsermittlung</a:t>
            </a:r>
          </a:p>
        </p:txBody>
      </p:sp>
      <p:sp>
        <p:nvSpPr>
          <p:cNvPr id="7168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B804426-D421-4BB9-91DF-1359E1C221F5}" type="slidenum">
              <a:rPr lang="en-GB" altLang="en-US" sz="1000" smtClean="0">
                <a:solidFill>
                  <a:srgbClr val="0B1A40"/>
                </a:solidFill>
              </a:rPr>
              <a:pPr eaLnBrk="1" hangingPunct="1">
                <a:spcBef>
                  <a:spcPct val="0"/>
                </a:spcBef>
              </a:pPr>
              <a:t>49</a:t>
            </a:fld>
            <a:endParaRPr lang="en-GB" altLang="en-US" sz="1000" smtClean="0">
              <a:solidFill>
                <a:srgbClr val="0B1A40"/>
              </a:solidFill>
            </a:endParaRPr>
          </a:p>
        </p:txBody>
      </p:sp>
      <p:sp>
        <p:nvSpPr>
          <p:cNvPr id="71684" name="Rectangle 3"/>
          <p:cNvSpPr>
            <a:spLocks noChangeArrowheads="1"/>
          </p:cNvSpPr>
          <p:nvPr/>
        </p:nvSpPr>
        <p:spPr bwMode="auto">
          <a:xfrm>
            <a:off x="107950" y="3814763"/>
            <a:ext cx="1474788" cy="8509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chemeClr val="bg1"/>
                </a:solidFill>
              </a:rPr>
              <a:t>§ 4 Abs. 1 EStG</a:t>
            </a:r>
            <a:br>
              <a:rPr lang="de-DE" altLang="en-US" sz="1400" b="1">
                <a:solidFill>
                  <a:schemeClr val="bg1"/>
                </a:solidFill>
              </a:rPr>
            </a:br>
            <a:r>
              <a:rPr lang="de-DE" altLang="en-US" sz="1400" b="1">
                <a:solidFill>
                  <a:schemeClr val="bg1"/>
                </a:solidFill>
              </a:rPr>
              <a:t>iVm § 5 EStG</a:t>
            </a:r>
          </a:p>
          <a:p>
            <a:pPr algn="ctr">
              <a:spcBef>
                <a:spcPct val="0"/>
              </a:spcBef>
            </a:pPr>
            <a:r>
              <a:rPr lang="de-DE" altLang="en-US" sz="1400">
                <a:solidFill>
                  <a:schemeClr val="bg1"/>
                </a:solidFill>
              </a:rPr>
              <a:t>Originäre</a:t>
            </a:r>
            <a:br>
              <a:rPr lang="de-DE" altLang="en-US" sz="1400">
                <a:solidFill>
                  <a:schemeClr val="bg1"/>
                </a:solidFill>
              </a:rPr>
            </a:br>
            <a:r>
              <a:rPr lang="de-DE" altLang="en-US" sz="1400">
                <a:solidFill>
                  <a:schemeClr val="bg1"/>
                </a:solidFill>
              </a:rPr>
              <a:t> Steuerbilanz</a:t>
            </a:r>
          </a:p>
        </p:txBody>
      </p:sp>
      <p:sp>
        <p:nvSpPr>
          <p:cNvPr id="71685" name="Rectangle 4"/>
          <p:cNvSpPr>
            <a:spLocks noChangeArrowheads="1"/>
          </p:cNvSpPr>
          <p:nvPr/>
        </p:nvSpPr>
        <p:spPr bwMode="auto">
          <a:xfrm>
            <a:off x="1692275" y="3814763"/>
            <a:ext cx="1314450" cy="8509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chemeClr val="bg1"/>
                </a:solidFill>
              </a:rPr>
              <a:t>§ 5 Abs. 1 EStG</a:t>
            </a:r>
            <a:br>
              <a:rPr lang="de-DE" altLang="en-US" sz="1400" b="1">
                <a:solidFill>
                  <a:schemeClr val="bg1"/>
                </a:solidFill>
              </a:rPr>
            </a:br>
            <a:r>
              <a:rPr lang="de-DE" altLang="en-US" sz="1400" b="1">
                <a:solidFill>
                  <a:schemeClr val="bg1"/>
                </a:solidFill>
              </a:rPr>
              <a:t/>
            </a:r>
            <a:br>
              <a:rPr lang="de-DE" altLang="en-US" sz="1400" b="1">
                <a:solidFill>
                  <a:schemeClr val="bg1"/>
                </a:solidFill>
              </a:rPr>
            </a:br>
            <a:r>
              <a:rPr lang="de-DE" altLang="en-US" sz="1400" b="1">
                <a:solidFill>
                  <a:schemeClr val="bg1"/>
                </a:solidFill>
              </a:rPr>
              <a:t> </a:t>
            </a:r>
            <a:r>
              <a:rPr lang="de-DE" altLang="en-US" sz="1400">
                <a:solidFill>
                  <a:schemeClr val="bg1"/>
                </a:solidFill>
              </a:rPr>
              <a:t>derivative </a:t>
            </a:r>
            <a:br>
              <a:rPr lang="de-DE" altLang="en-US" sz="1400">
                <a:solidFill>
                  <a:schemeClr val="bg1"/>
                </a:solidFill>
              </a:rPr>
            </a:br>
            <a:r>
              <a:rPr lang="de-DE" altLang="en-US" sz="1400">
                <a:solidFill>
                  <a:schemeClr val="bg1"/>
                </a:solidFill>
              </a:rPr>
              <a:t>Steuerbilanz</a:t>
            </a:r>
          </a:p>
        </p:txBody>
      </p:sp>
      <p:sp>
        <p:nvSpPr>
          <p:cNvPr id="71686" name="Rectangle 5"/>
          <p:cNvSpPr>
            <a:spLocks noChangeArrowheads="1"/>
          </p:cNvSpPr>
          <p:nvPr/>
        </p:nvSpPr>
        <p:spPr bwMode="auto">
          <a:xfrm>
            <a:off x="808038" y="2924175"/>
            <a:ext cx="1760537" cy="650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a:solidFill>
                  <a:srgbClr val="000000"/>
                </a:solidFill>
              </a:rPr>
              <a:t>Betriebsvermögens-</a:t>
            </a:r>
            <a:br>
              <a:rPr lang="de-DE" altLang="en-US" sz="1400">
                <a:solidFill>
                  <a:srgbClr val="000000"/>
                </a:solidFill>
              </a:rPr>
            </a:br>
            <a:r>
              <a:rPr lang="de-DE" altLang="en-US" sz="1400">
                <a:solidFill>
                  <a:srgbClr val="000000"/>
                </a:solidFill>
              </a:rPr>
              <a:t>vergleich</a:t>
            </a:r>
            <a:br>
              <a:rPr lang="de-DE" altLang="en-US" sz="1400">
                <a:solidFill>
                  <a:srgbClr val="000000"/>
                </a:solidFill>
              </a:rPr>
            </a:br>
            <a:endParaRPr lang="de-DE" altLang="en-US" sz="1400">
              <a:solidFill>
                <a:schemeClr val="tx1"/>
              </a:solidFill>
            </a:endParaRPr>
          </a:p>
        </p:txBody>
      </p:sp>
      <p:sp>
        <p:nvSpPr>
          <p:cNvPr id="71687" name="Rectangle 6"/>
          <p:cNvSpPr>
            <a:spLocks noChangeArrowheads="1"/>
          </p:cNvSpPr>
          <p:nvPr/>
        </p:nvSpPr>
        <p:spPr bwMode="auto">
          <a:xfrm>
            <a:off x="3203575" y="3733800"/>
            <a:ext cx="1646238" cy="10636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chemeClr val="bg1"/>
                </a:solidFill>
              </a:rPr>
              <a:t>§ 4 Abs. 3 EStG</a:t>
            </a:r>
            <a:br>
              <a:rPr lang="de-DE" altLang="en-US" sz="1400" b="1">
                <a:solidFill>
                  <a:schemeClr val="bg1"/>
                </a:solidFill>
              </a:rPr>
            </a:br>
            <a:r>
              <a:rPr lang="de-DE" altLang="en-US" sz="1400" b="1">
                <a:solidFill>
                  <a:schemeClr val="bg1"/>
                </a:solidFill>
              </a:rPr>
              <a:t/>
            </a:r>
            <a:br>
              <a:rPr lang="de-DE" altLang="en-US" sz="1400" b="1">
                <a:solidFill>
                  <a:schemeClr val="bg1"/>
                </a:solidFill>
              </a:rPr>
            </a:br>
            <a:r>
              <a:rPr lang="de-DE" altLang="en-US" sz="1400">
                <a:solidFill>
                  <a:schemeClr val="bg1"/>
                </a:solidFill>
              </a:rPr>
              <a:t>Betriebseinnahmen</a:t>
            </a:r>
            <a:br>
              <a:rPr lang="de-DE" altLang="en-US" sz="1400">
                <a:solidFill>
                  <a:schemeClr val="bg1"/>
                </a:solidFill>
              </a:rPr>
            </a:br>
            <a:r>
              <a:rPr lang="de-DE" altLang="en-US" sz="1400">
                <a:solidFill>
                  <a:schemeClr val="bg1"/>
                </a:solidFill>
              </a:rPr>
              <a:t> ./. Betriebsausgaben</a:t>
            </a:r>
          </a:p>
        </p:txBody>
      </p:sp>
      <p:sp>
        <p:nvSpPr>
          <p:cNvPr id="71688" name="Rectangle 7"/>
          <p:cNvSpPr>
            <a:spLocks noChangeArrowheads="1"/>
          </p:cNvSpPr>
          <p:nvPr/>
        </p:nvSpPr>
        <p:spPr bwMode="auto">
          <a:xfrm>
            <a:off x="3089275" y="2930525"/>
            <a:ext cx="1871663" cy="650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a:solidFill>
                  <a:srgbClr val="000000"/>
                </a:solidFill>
              </a:rPr>
              <a:t>Betriebseinnahmen-</a:t>
            </a:r>
            <a:br>
              <a:rPr lang="de-DE" altLang="en-US" sz="1400">
                <a:solidFill>
                  <a:srgbClr val="000000"/>
                </a:solidFill>
              </a:rPr>
            </a:br>
            <a:r>
              <a:rPr lang="de-DE" altLang="en-US" sz="1400">
                <a:solidFill>
                  <a:srgbClr val="000000"/>
                </a:solidFill>
              </a:rPr>
              <a:t>Betriebsausgaben-</a:t>
            </a:r>
            <a:br>
              <a:rPr lang="de-DE" altLang="en-US" sz="1400">
                <a:solidFill>
                  <a:srgbClr val="000000"/>
                </a:solidFill>
              </a:rPr>
            </a:br>
            <a:r>
              <a:rPr lang="de-DE" altLang="en-US" sz="1400">
                <a:solidFill>
                  <a:srgbClr val="000000"/>
                </a:solidFill>
              </a:rPr>
              <a:t>Überschussrechnung</a:t>
            </a:r>
            <a:endParaRPr lang="de-DE" altLang="en-US" sz="1600">
              <a:solidFill>
                <a:schemeClr val="tx1"/>
              </a:solidFill>
            </a:endParaRPr>
          </a:p>
        </p:txBody>
      </p:sp>
      <p:sp>
        <p:nvSpPr>
          <p:cNvPr id="71689" name="Rectangle 8"/>
          <p:cNvSpPr>
            <a:spLocks noChangeArrowheads="1"/>
          </p:cNvSpPr>
          <p:nvPr/>
        </p:nvSpPr>
        <p:spPr bwMode="auto">
          <a:xfrm>
            <a:off x="5110163" y="3827463"/>
            <a:ext cx="1871662" cy="42545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chemeClr val="bg1"/>
                </a:solidFill>
              </a:rPr>
              <a:t>§ 13a EStG </a:t>
            </a:r>
            <a:br>
              <a:rPr lang="de-DE" altLang="en-US" sz="1400" b="1">
                <a:solidFill>
                  <a:schemeClr val="bg1"/>
                </a:solidFill>
              </a:rPr>
            </a:br>
            <a:endParaRPr lang="de-DE" altLang="en-US" sz="1400" b="1">
              <a:solidFill>
                <a:schemeClr val="bg1"/>
              </a:solidFill>
            </a:endParaRPr>
          </a:p>
        </p:txBody>
      </p:sp>
      <p:sp>
        <p:nvSpPr>
          <p:cNvPr id="71690" name="Rectangle 9"/>
          <p:cNvSpPr>
            <a:spLocks noChangeArrowheads="1"/>
          </p:cNvSpPr>
          <p:nvPr/>
        </p:nvSpPr>
        <p:spPr bwMode="auto">
          <a:xfrm>
            <a:off x="5213350" y="2933700"/>
            <a:ext cx="1679575" cy="650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a:solidFill>
                  <a:srgbClr val="000000"/>
                </a:solidFill>
              </a:rPr>
              <a:t>Durchschnittssatz-</a:t>
            </a:r>
            <a:br>
              <a:rPr lang="de-DE" altLang="en-US" sz="1400">
                <a:solidFill>
                  <a:srgbClr val="000000"/>
                </a:solidFill>
              </a:rPr>
            </a:br>
            <a:r>
              <a:rPr lang="de-DE" altLang="en-US" sz="1400">
                <a:solidFill>
                  <a:srgbClr val="000000"/>
                </a:solidFill>
              </a:rPr>
              <a:t> rechnung</a:t>
            </a:r>
            <a:br>
              <a:rPr lang="de-DE" altLang="en-US" sz="1400">
                <a:solidFill>
                  <a:srgbClr val="000000"/>
                </a:solidFill>
              </a:rPr>
            </a:br>
            <a:endParaRPr lang="de-DE" altLang="en-US" sz="1400">
              <a:solidFill>
                <a:srgbClr val="000000"/>
              </a:solidFill>
            </a:endParaRPr>
          </a:p>
        </p:txBody>
      </p:sp>
      <p:sp>
        <p:nvSpPr>
          <p:cNvPr id="71691" name="Rectangle 10"/>
          <p:cNvSpPr>
            <a:spLocks noChangeArrowheads="1"/>
          </p:cNvSpPr>
          <p:nvPr/>
        </p:nvSpPr>
        <p:spPr bwMode="auto">
          <a:xfrm>
            <a:off x="3124200" y="1905000"/>
            <a:ext cx="1752600" cy="425450"/>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rgbClr val="000000"/>
                </a:solidFill>
              </a:rPr>
              <a:t>Gewinnermittlung</a:t>
            </a:r>
            <a:r>
              <a:rPr lang="de-DE" altLang="en-US" sz="1400">
                <a:solidFill>
                  <a:srgbClr val="000000"/>
                </a:solidFill>
              </a:rPr>
              <a:t/>
            </a:r>
            <a:br>
              <a:rPr lang="de-DE" altLang="en-US" sz="1400">
                <a:solidFill>
                  <a:srgbClr val="000000"/>
                </a:solidFill>
              </a:rPr>
            </a:br>
            <a:r>
              <a:rPr lang="de-DE" altLang="en-US" sz="1400">
                <a:solidFill>
                  <a:srgbClr val="000000"/>
                </a:solidFill>
              </a:rPr>
              <a:t>§§ 13, 15, 18 EStG</a:t>
            </a:r>
            <a:endParaRPr lang="de-DE" altLang="en-US" sz="1400">
              <a:solidFill>
                <a:schemeClr val="tx1"/>
              </a:solidFill>
            </a:endParaRPr>
          </a:p>
        </p:txBody>
      </p:sp>
      <p:sp>
        <p:nvSpPr>
          <p:cNvPr id="71692" name="Rectangle 11"/>
          <p:cNvSpPr>
            <a:spLocks noChangeArrowheads="1"/>
          </p:cNvSpPr>
          <p:nvPr/>
        </p:nvSpPr>
        <p:spPr bwMode="auto">
          <a:xfrm>
            <a:off x="7392988" y="3141663"/>
            <a:ext cx="1598612" cy="10636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chemeClr val="bg1"/>
                </a:solidFill>
              </a:rPr>
              <a:t>§ 2 Abs. 2 Nr.2 EStG</a:t>
            </a:r>
            <a:br>
              <a:rPr lang="de-DE" altLang="en-US" sz="1400" b="1">
                <a:solidFill>
                  <a:schemeClr val="bg1"/>
                </a:solidFill>
              </a:rPr>
            </a:br>
            <a:r>
              <a:rPr lang="de-DE" altLang="en-US" sz="1400" b="1">
                <a:solidFill>
                  <a:schemeClr val="bg1"/>
                </a:solidFill>
              </a:rPr>
              <a:t/>
            </a:r>
            <a:br>
              <a:rPr lang="de-DE" altLang="en-US" sz="1400" b="1">
                <a:solidFill>
                  <a:schemeClr val="bg1"/>
                </a:solidFill>
              </a:rPr>
            </a:br>
            <a:r>
              <a:rPr lang="de-DE" altLang="en-US" sz="1400">
                <a:solidFill>
                  <a:schemeClr val="bg1"/>
                </a:solidFill>
              </a:rPr>
              <a:t>Einnahmen</a:t>
            </a:r>
            <a:br>
              <a:rPr lang="de-DE" altLang="en-US" sz="1400">
                <a:solidFill>
                  <a:schemeClr val="bg1"/>
                </a:solidFill>
              </a:rPr>
            </a:br>
            <a:r>
              <a:rPr lang="de-DE" altLang="en-US" sz="1400">
                <a:solidFill>
                  <a:schemeClr val="bg1"/>
                </a:solidFill>
              </a:rPr>
              <a:t> ./. Werbungskosten</a:t>
            </a:r>
          </a:p>
        </p:txBody>
      </p:sp>
      <p:sp>
        <p:nvSpPr>
          <p:cNvPr id="71693" name="Rectangle 12"/>
          <p:cNvSpPr>
            <a:spLocks noChangeArrowheads="1"/>
          </p:cNvSpPr>
          <p:nvPr/>
        </p:nvSpPr>
        <p:spPr bwMode="auto">
          <a:xfrm>
            <a:off x="7010400" y="1946275"/>
            <a:ext cx="2025650" cy="850900"/>
          </a:xfrm>
          <a:prstGeom prst="rect">
            <a:avLst/>
          </a:prstGeom>
          <a:solidFill>
            <a:srgbClr val="C0C0C0">
              <a:alpha val="50195"/>
            </a:srgbClr>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a:solidFill>
                  <a:srgbClr val="000000"/>
                </a:solidFill>
              </a:rPr>
              <a:t>Überschussermittlung </a:t>
            </a:r>
            <a:br>
              <a:rPr lang="de-DE" altLang="en-US" sz="1400">
                <a:solidFill>
                  <a:srgbClr val="000000"/>
                </a:solidFill>
              </a:rPr>
            </a:br>
            <a:r>
              <a:rPr lang="de-DE" altLang="en-US" sz="1400">
                <a:solidFill>
                  <a:srgbClr val="000000"/>
                </a:solidFill>
              </a:rPr>
              <a:t>der Einnahmen über </a:t>
            </a:r>
            <a:br>
              <a:rPr lang="de-DE" altLang="en-US" sz="1400">
                <a:solidFill>
                  <a:srgbClr val="000000"/>
                </a:solidFill>
              </a:rPr>
            </a:br>
            <a:r>
              <a:rPr lang="de-DE" altLang="en-US" sz="1400">
                <a:solidFill>
                  <a:srgbClr val="000000"/>
                </a:solidFill>
              </a:rPr>
              <a:t>die Werbungskosten</a:t>
            </a:r>
          </a:p>
          <a:p>
            <a:pPr algn="ctr">
              <a:spcBef>
                <a:spcPct val="0"/>
              </a:spcBef>
            </a:pPr>
            <a:r>
              <a:rPr lang="de-DE" altLang="en-US" sz="1400">
                <a:solidFill>
                  <a:srgbClr val="000000"/>
                </a:solidFill>
              </a:rPr>
              <a:t>§§ 19-22 EStG</a:t>
            </a:r>
          </a:p>
        </p:txBody>
      </p:sp>
      <p:sp>
        <p:nvSpPr>
          <p:cNvPr id="71694" name="Rectangle 13"/>
          <p:cNvSpPr>
            <a:spLocks noChangeArrowheads="1"/>
          </p:cNvSpPr>
          <p:nvPr/>
        </p:nvSpPr>
        <p:spPr bwMode="auto">
          <a:xfrm>
            <a:off x="5148263" y="1058863"/>
            <a:ext cx="2160587" cy="425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400" b="1">
                <a:solidFill>
                  <a:schemeClr val="bg1"/>
                </a:solidFill>
              </a:rPr>
              <a:t>Ordentliche Einkunftsermittlung</a:t>
            </a:r>
            <a:endParaRPr lang="de-DE" altLang="en-US" sz="1400">
              <a:solidFill>
                <a:schemeClr val="bg1"/>
              </a:solidFill>
            </a:endParaRPr>
          </a:p>
        </p:txBody>
      </p:sp>
      <p:sp>
        <p:nvSpPr>
          <p:cNvPr id="71695" name="Text Box 14"/>
          <p:cNvSpPr txBox="1">
            <a:spLocks noChangeArrowheads="1"/>
          </p:cNvSpPr>
          <p:nvPr/>
        </p:nvSpPr>
        <p:spPr bwMode="auto">
          <a:xfrm>
            <a:off x="508000" y="5033963"/>
            <a:ext cx="2251075" cy="460375"/>
          </a:xfrm>
          <a:prstGeom prst="rect">
            <a:avLst/>
          </a:prstGeom>
          <a:solidFill>
            <a:schemeClr val="bg1"/>
          </a:solidFill>
          <a:ln w="3175">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200">
                <a:solidFill>
                  <a:schemeClr val="tx1"/>
                </a:solidFill>
              </a:rPr>
              <a:t>Periodenzurechnung nach dem </a:t>
            </a:r>
            <a:r>
              <a:rPr lang="de-DE" altLang="en-US" sz="1200" b="1">
                <a:solidFill>
                  <a:schemeClr val="tx1"/>
                </a:solidFill>
              </a:rPr>
              <a:t>Verursachungsprinzip</a:t>
            </a:r>
          </a:p>
        </p:txBody>
      </p:sp>
      <p:sp>
        <p:nvSpPr>
          <p:cNvPr id="71696" name="Text Box 15"/>
          <p:cNvSpPr txBox="1">
            <a:spLocks noChangeArrowheads="1"/>
          </p:cNvSpPr>
          <p:nvPr/>
        </p:nvSpPr>
        <p:spPr bwMode="auto">
          <a:xfrm>
            <a:off x="4841875" y="5233988"/>
            <a:ext cx="2251075" cy="642937"/>
          </a:xfrm>
          <a:prstGeom prst="rect">
            <a:avLst/>
          </a:prstGeom>
          <a:solidFill>
            <a:schemeClr val="bg1"/>
          </a:solidFill>
          <a:ln w="3175">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50000"/>
              </a:spcBef>
            </a:pPr>
            <a:r>
              <a:rPr lang="de-DE" altLang="en-US" sz="1200">
                <a:solidFill>
                  <a:schemeClr val="tx1"/>
                </a:solidFill>
              </a:rPr>
              <a:t>Periodenzurechnung primär nach dem </a:t>
            </a:r>
            <a:r>
              <a:rPr lang="de-DE" altLang="en-US" sz="1200" b="1">
                <a:solidFill>
                  <a:schemeClr val="tx1"/>
                </a:solidFill>
              </a:rPr>
              <a:t>Zufluss-Abfluss-Prinzip</a:t>
            </a:r>
          </a:p>
        </p:txBody>
      </p:sp>
      <p:cxnSp>
        <p:nvCxnSpPr>
          <p:cNvPr id="71697" name="AutoShape 16"/>
          <p:cNvCxnSpPr>
            <a:cxnSpLocks noChangeShapeType="1"/>
          </p:cNvCxnSpPr>
          <p:nvPr/>
        </p:nvCxnSpPr>
        <p:spPr bwMode="auto">
          <a:xfrm rot="5400000">
            <a:off x="4904581" y="591344"/>
            <a:ext cx="420688" cy="2228850"/>
          </a:xfrm>
          <a:prstGeom prst="bentConnector3">
            <a:avLst>
              <a:gd name="adj1" fmla="val 4981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698" name="AutoShape 17"/>
          <p:cNvCxnSpPr>
            <a:cxnSpLocks noChangeShapeType="1"/>
            <a:stCxn id="71694" idx="2"/>
            <a:endCxn id="71693" idx="0"/>
          </p:cNvCxnSpPr>
          <p:nvPr/>
        </p:nvCxnSpPr>
        <p:spPr bwMode="auto">
          <a:xfrm rot="16200000" flipH="1">
            <a:off x="6895307" y="818356"/>
            <a:ext cx="461962" cy="1793875"/>
          </a:xfrm>
          <a:prstGeom prst="bentConnector3">
            <a:avLst>
              <a:gd name="adj1" fmla="val 49829"/>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699" name="AutoShape 18"/>
          <p:cNvCxnSpPr>
            <a:cxnSpLocks noChangeShapeType="1"/>
            <a:stCxn id="71691" idx="2"/>
            <a:endCxn id="71686" idx="0"/>
          </p:cNvCxnSpPr>
          <p:nvPr/>
        </p:nvCxnSpPr>
        <p:spPr bwMode="auto">
          <a:xfrm rot="5400000">
            <a:off x="2547937" y="1471613"/>
            <a:ext cx="593725" cy="2311400"/>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700" name="AutoShape 19"/>
          <p:cNvCxnSpPr>
            <a:cxnSpLocks noChangeShapeType="1"/>
            <a:stCxn id="71691" idx="2"/>
            <a:endCxn id="71690" idx="0"/>
          </p:cNvCxnSpPr>
          <p:nvPr/>
        </p:nvCxnSpPr>
        <p:spPr bwMode="auto">
          <a:xfrm rot="16200000" flipH="1">
            <a:off x="4725194" y="1605756"/>
            <a:ext cx="603250" cy="2052638"/>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701" name="AutoShape 20"/>
          <p:cNvCxnSpPr>
            <a:cxnSpLocks noChangeShapeType="1"/>
            <a:stCxn id="71691" idx="2"/>
            <a:endCxn id="71688" idx="0"/>
          </p:cNvCxnSpPr>
          <p:nvPr/>
        </p:nvCxnSpPr>
        <p:spPr bwMode="auto">
          <a:xfrm rot="16200000" flipH="1">
            <a:off x="3713162" y="2617788"/>
            <a:ext cx="600075" cy="25400"/>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702" name="AutoShape 21"/>
          <p:cNvCxnSpPr>
            <a:cxnSpLocks noChangeShapeType="1"/>
            <a:stCxn id="71686" idx="2"/>
            <a:endCxn id="71684" idx="0"/>
          </p:cNvCxnSpPr>
          <p:nvPr/>
        </p:nvCxnSpPr>
        <p:spPr bwMode="auto">
          <a:xfrm rot="5400000">
            <a:off x="1147762" y="3273426"/>
            <a:ext cx="239713" cy="842962"/>
          </a:xfrm>
          <a:prstGeom prst="bentConnector3">
            <a:avLst>
              <a:gd name="adj1" fmla="val 49667"/>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703" name="AutoShape 22"/>
          <p:cNvCxnSpPr>
            <a:cxnSpLocks noChangeShapeType="1"/>
            <a:stCxn id="71686" idx="2"/>
            <a:endCxn id="71685" idx="0"/>
          </p:cNvCxnSpPr>
          <p:nvPr/>
        </p:nvCxnSpPr>
        <p:spPr bwMode="auto">
          <a:xfrm rot="16200000" flipH="1">
            <a:off x="1899443" y="3364707"/>
            <a:ext cx="239713" cy="660400"/>
          </a:xfrm>
          <a:prstGeom prst="bentConnector3">
            <a:avLst>
              <a:gd name="adj1" fmla="val 49667"/>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1704" name="AutoShape 23"/>
          <p:cNvCxnSpPr>
            <a:cxnSpLocks noChangeShapeType="1"/>
            <a:stCxn id="71688" idx="2"/>
            <a:endCxn id="71687" idx="0"/>
          </p:cNvCxnSpPr>
          <p:nvPr/>
        </p:nvCxnSpPr>
        <p:spPr bwMode="auto">
          <a:xfrm>
            <a:off x="4025900" y="3581400"/>
            <a:ext cx="1588" cy="1524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24"/>
          <p:cNvCxnSpPr>
            <a:cxnSpLocks noChangeShapeType="1"/>
            <a:stCxn id="71684" idx="2"/>
            <a:endCxn id="71695" idx="0"/>
          </p:cNvCxnSpPr>
          <p:nvPr/>
        </p:nvCxnSpPr>
        <p:spPr bwMode="auto">
          <a:xfrm>
            <a:off x="846138" y="4665663"/>
            <a:ext cx="787400" cy="368300"/>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71706" name="AutoShape 25"/>
          <p:cNvCxnSpPr>
            <a:cxnSpLocks noChangeShapeType="1"/>
            <a:stCxn id="71685" idx="2"/>
            <a:endCxn id="71695" idx="0"/>
          </p:cNvCxnSpPr>
          <p:nvPr/>
        </p:nvCxnSpPr>
        <p:spPr bwMode="auto">
          <a:xfrm flipH="1">
            <a:off x="1633538" y="4665663"/>
            <a:ext cx="715962" cy="368300"/>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71707" name="AutoShape 26"/>
          <p:cNvCxnSpPr>
            <a:cxnSpLocks noChangeShapeType="1"/>
            <a:stCxn id="71687" idx="2"/>
            <a:endCxn id="71696" idx="0"/>
          </p:cNvCxnSpPr>
          <p:nvPr/>
        </p:nvCxnSpPr>
        <p:spPr bwMode="auto">
          <a:xfrm>
            <a:off x="4027488" y="4797425"/>
            <a:ext cx="1939925" cy="436563"/>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71708" name="AutoShape 27"/>
          <p:cNvCxnSpPr>
            <a:cxnSpLocks noChangeShapeType="1"/>
            <a:stCxn id="71692" idx="2"/>
            <a:endCxn id="71696" idx="0"/>
          </p:cNvCxnSpPr>
          <p:nvPr/>
        </p:nvCxnSpPr>
        <p:spPr bwMode="auto">
          <a:xfrm flipH="1">
            <a:off x="5967413" y="4205288"/>
            <a:ext cx="2225675" cy="1028700"/>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71709" name="Line 28"/>
          <p:cNvSpPr>
            <a:spLocks noChangeShapeType="1"/>
          </p:cNvSpPr>
          <p:nvPr/>
        </p:nvSpPr>
        <p:spPr bwMode="auto">
          <a:xfrm>
            <a:off x="8077200" y="28194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1710" name="Line 29"/>
          <p:cNvSpPr>
            <a:spLocks noChangeShapeType="1"/>
          </p:cNvSpPr>
          <p:nvPr/>
        </p:nvSpPr>
        <p:spPr bwMode="auto">
          <a:xfrm>
            <a:off x="6096000" y="3581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Anwendungsbereich der Gewinnermittlungsmethoden</a:t>
            </a:r>
          </a:p>
        </p:txBody>
      </p:sp>
      <p:sp>
        <p:nvSpPr>
          <p:cNvPr id="7270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8349ED4-4F7C-4882-964D-66E9812F603F}" type="slidenum">
              <a:rPr lang="en-GB" altLang="en-US" sz="1000" smtClean="0">
                <a:solidFill>
                  <a:srgbClr val="0B1A40"/>
                </a:solidFill>
              </a:rPr>
              <a:pPr eaLnBrk="1" hangingPunct="1">
                <a:spcBef>
                  <a:spcPct val="0"/>
                </a:spcBef>
              </a:pPr>
              <a:t>50</a:t>
            </a:fld>
            <a:endParaRPr lang="en-GB" altLang="en-US" sz="1000" smtClean="0">
              <a:solidFill>
                <a:srgbClr val="0B1A40"/>
              </a:solidFill>
            </a:endParaRPr>
          </a:p>
        </p:txBody>
      </p:sp>
      <p:sp>
        <p:nvSpPr>
          <p:cNvPr id="72708" name="Rectangle 2"/>
          <p:cNvSpPr>
            <a:spLocks noChangeArrowheads="1"/>
          </p:cNvSpPr>
          <p:nvPr/>
        </p:nvSpPr>
        <p:spPr bwMode="auto">
          <a:xfrm>
            <a:off x="304800" y="1143000"/>
            <a:ext cx="2303463" cy="1223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2709" name="Rectangle 5"/>
          <p:cNvSpPr>
            <a:spLocks noChangeArrowheads="1"/>
          </p:cNvSpPr>
          <p:nvPr/>
        </p:nvSpPr>
        <p:spPr bwMode="auto">
          <a:xfrm>
            <a:off x="6577013" y="5614988"/>
            <a:ext cx="2052637" cy="379412"/>
          </a:xfrm>
          <a:prstGeom prst="rect">
            <a:avLst/>
          </a:prstGeom>
          <a:solidFill>
            <a:srgbClr val="C0C0C0">
              <a:alpha val="50195"/>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1200">
                <a:solidFill>
                  <a:schemeClr val="tx1"/>
                </a:solidFill>
              </a:rPr>
              <a:t>nicht freiwillig buchführend</a:t>
            </a:r>
          </a:p>
        </p:txBody>
      </p:sp>
      <p:sp>
        <p:nvSpPr>
          <p:cNvPr id="72710" name="Rectangle 6"/>
          <p:cNvSpPr>
            <a:spLocks noChangeArrowheads="1"/>
          </p:cNvSpPr>
          <p:nvPr/>
        </p:nvSpPr>
        <p:spPr bwMode="auto">
          <a:xfrm>
            <a:off x="4591050" y="5614988"/>
            <a:ext cx="19859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20000"/>
              </a:lnSpc>
              <a:spcBef>
                <a:spcPct val="0"/>
              </a:spcBef>
              <a:buClr>
                <a:srgbClr val="004171"/>
              </a:buClr>
            </a:pPr>
            <a:endParaRPr lang="de-DE" altLang="en-US" sz="1200">
              <a:solidFill>
                <a:schemeClr val="tx1"/>
              </a:solidFill>
            </a:endParaRPr>
          </a:p>
        </p:txBody>
      </p:sp>
      <p:sp>
        <p:nvSpPr>
          <p:cNvPr id="72711" name="Rectangle 7"/>
          <p:cNvSpPr>
            <a:spLocks noChangeArrowheads="1"/>
          </p:cNvSpPr>
          <p:nvPr/>
        </p:nvSpPr>
        <p:spPr bwMode="auto">
          <a:xfrm>
            <a:off x="2686050" y="5614988"/>
            <a:ext cx="1905000" cy="379412"/>
          </a:xfrm>
          <a:prstGeom prst="rect">
            <a:avLst/>
          </a:prstGeom>
          <a:solidFill>
            <a:srgbClr val="C0C0C0">
              <a:alpha val="50195"/>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1200">
                <a:solidFill>
                  <a:schemeClr val="tx1"/>
                </a:solidFill>
              </a:rPr>
              <a:t>freiwillig buchführend</a:t>
            </a:r>
          </a:p>
        </p:txBody>
      </p:sp>
      <p:sp>
        <p:nvSpPr>
          <p:cNvPr id="72712" name="Rectangle 8"/>
          <p:cNvSpPr>
            <a:spLocks noChangeArrowheads="1"/>
          </p:cNvSpPr>
          <p:nvPr/>
        </p:nvSpPr>
        <p:spPr bwMode="auto">
          <a:xfrm>
            <a:off x="323850" y="5614988"/>
            <a:ext cx="2362200" cy="379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2000">
                <a:solidFill>
                  <a:schemeClr val="bg1"/>
                </a:solidFill>
              </a:rPr>
              <a:t>Freiberufler</a:t>
            </a:r>
          </a:p>
        </p:txBody>
      </p:sp>
      <p:sp>
        <p:nvSpPr>
          <p:cNvPr id="72713" name="Rectangle 9"/>
          <p:cNvSpPr>
            <a:spLocks noChangeArrowheads="1"/>
          </p:cNvSpPr>
          <p:nvPr/>
        </p:nvSpPr>
        <p:spPr bwMode="auto">
          <a:xfrm>
            <a:off x="6577013" y="4030663"/>
            <a:ext cx="2052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endParaRPr lang="de-DE" altLang="en-US" sz="1400">
              <a:solidFill>
                <a:schemeClr val="tx1"/>
              </a:solidFill>
            </a:endParaRPr>
          </a:p>
          <a:p>
            <a:pPr algn="ctr" eaLnBrk="1" hangingPunct="1">
              <a:lnSpc>
                <a:spcPct val="120000"/>
              </a:lnSpc>
              <a:spcBef>
                <a:spcPct val="0"/>
              </a:spcBef>
              <a:buClr>
                <a:srgbClr val="004171"/>
              </a:buClr>
            </a:pPr>
            <a:r>
              <a:rPr lang="de-DE" altLang="en-US" sz="1400">
                <a:solidFill>
                  <a:schemeClr val="tx1"/>
                </a:solidFill>
              </a:rPr>
              <a:t>weder buchführungspflichtig noch freiwillig buchführend</a:t>
            </a:r>
          </a:p>
        </p:txBody>
      </p:sp>
      <p:sp>
        <p:nvSpPr>
          <p:cNvPr id="72714" name="Rectangle 10"/>
          <p:cNvSpPr>
            <a:spLocks noChangeArrowheads="1"/>
          </p:cNvSpPr>
          <p:nvPr/>
        </p:nvSpPr>
        <p:spPr bwMode="auto">
          <a:xfrm>
            <a:off x="4591050" y="4030663"/>
            <a:ext cx="1985963" cy="1584325"/>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endParaRPr lang="de-DE" altLang="en-US" sz="1200">
              <a:solidFill>
                <a:schemeClr val="tx1"/>
              </a:solidFill>
            </a:endParaRPr>
          </a:p>
          <a:p>
            <a:pPr algn="ctr" eaLnBrk="1" hangingPunct="1">
              <a:lnSpc>
                <a:spcPct val="120000"/>
              </a:lnSpc>
              <a:spcBef>
                <a:spcPct val="0"/>
              </a:spcBef>
              <a:buClr>
                <a:srgbClr val="004171"/>
              </a:buClr>
            </a:pPr>
            <a:endParaRPr lang="de-DE" altLang="en-US" sz="1200">
              <a:solidFill>
                <a:schemeClr val="tx1"/>
              </a:solidFill>
            </a:endParaRPr>
          </a:p>
          <a:p>
            <a:pPr algn="ctr" eaLnBrk="1" hangingPunct="1">
              <a:lnSpc>
                <a:spcPct val="120000"/>
              </a:lnSpc>
              <a:spcBef>
                <a:spcPct val="0"/>
              </a:spcBef>
              <a:buClr>
                <a:srgbClr val="004171"/>
              </a:buClr>
            </a:pPr>
            <a:r>
              <a:rPr lang="de-DE" altLang="en-US" sz="1200">
                <a:solidFill>
                  <a:schemeClr val="tx1"/>
                </a:solidFill>
              </a:rPr>
              <a:t>Buchführung vorhanden</a:t>
            </a:r>
          </a:p>
          <a:p>
            <a:pPr algn="ctr" eaLnBrk="1" hangingPunct="1">
              <a:lnSpc>
                <a:spcPct val="120000"/>
              </a:lnSpc>
              <a:spcBef>
                <a:spcPct val="0"/>
              </a:spcBef>
              <a:buClr>
                <a:srgbClr val="004171"/>
              </a:buClr>
            </a:pPr>
            <a:endParaRPr lang="de-DE" altLang="en-US" sz="1200">
              <a:solidFill>
                <a:schemeClr val="tx1"/>
              </a:solidFill>
            </a:endParaRPr>
          </a:p>
          <a:p>
            <a:pPr algn="ctr" eaLnBrk="1" hangingPunct="1">
              <a:lnSpc>
                <a:spcPct val="120000"/>
              </a:lnSpc>
              <a:spcBef>
                <a:spcPct val="0"/>
              </a:spcBef>
              <a:buClr>
                <a:srgbClr val="004171"/>
              </a:buClr>
            </a:pPr>
            <a:r>
              <a:rPr lang="de-DE" altLang="en-US" sz="1200">
                <a:solidFill>
                  <a:schemeClr val="tx1"/>
                </a:solidFill>
              </a:rPr>
              <a:t>Verpflichtung/freiwillig</a:t>
            </a:r>
          </a:p>
        </p:txBody>
      </p:sp>
      <p:sp>
        <p:nvSpPr>
          <p:cNvPr id="72715" name="Rectangle 11"/>
          <p:cNvSpPr>
            <a:spLocks noChangeArrowheads="1"/>
          </p:cNvSpPr>
          <p:nvPr/>
        </p:nvSpPr>
        <p:spPr bwMode="auto">
          <a:xfrm>
            <a:off x="2686050" y="4030663"/>
            <a:ext cx="1905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20000"/>
              </a:lnSpc>
              <a:spcBef>
                <a:spcPct val="0"/>
              </a:spcBef>
              <a:buClr>
                <a:srgbClr val="004171"/>
              </a:buClr>
            </a:pPr>
            <a:endParaRPr lang="de-DE" altLang="en-US" sz="1200">
              <a:solidFill>
                <a:schemeClr val="tx1"/>
              </a:solidFill>
            </a:endParaRPr>
          </a:p>
        </p:txBody>
      </p:sp>
      <p:sp>
        <p:nvSpPr>
          <p:cNvPr id="72716" name="Rectangle 12"/>
          <p:cNvSpPr>
            <a:spLocks noChangeArrowheads="1"/>
          </p:cNvSpPr>
          <p:nvPr/>
        </p:nvSpPr>
        <p:spPr bwMode="auto">
          <a:xfrm>
            <a:off x="323850" y="4030663"/>
            <a:ext cx="2362200" cy="1584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endParaRPr lang="de-DE" altLang="en-US" sz="2000">
              <a:solidFill>
                <a:schemeClr val="bg1"/>
              </a:solidFill>
            </a:endParaRPr>
          </a:p>
          <a:p>
            <a:pPr algn="ctr" eaLnBrk="1" hangingPunct="1">
              <a:lnSpc>
                <a:spcPct val="120000"/>
              </a:lnSpc>
              <a:spcBef>
                <a:spcPct val="0"/>
              </a:spcBef>
              <a:buClr>
                <a:srgbClr val="004171"/>
              </a:buClr>
            </a:pPr>
            <a:endParaRPr lang="de-DE" altLang="en-US" sz="2000">
              <a:solidFill>
                <a:schemeClr val="bg1"/>
              </a:solidFill>
            </a:endParaRPr>
          </a:p>
          <a:p>
            <a:pPr algn="ctr" eaLnBrk="1" hangingPunct="1">
              <a:lnSpc>
                <a:spcPct val="120000"/>
              </a:lnSpc>
              <a:spcBef>
                <a:spcPct val="0"/>
              </a:spcBef>
              <a:buClr>
                <a:srgbClr val="004171"/>
              </a:buClr>
            </a:pPr>
            <a:r>
              <a:rPr lang="de-DE" altLang="en-US" sz="2000">
                <a:solidFill>
                  <a:schemeClr val="bg1"/>
                </a:solidFill>
              </a:rPr>
              <a:t>Gewerbetreibende</a:t>
            </a:r>
          </a:p>
        </p:txBody>
      </p:sp>
      <p:sp>
        <p:nvSpPr>
          <p:cNvPr id="72717" name="Rectangle 13"/>
          <p:cNvSpPr>
            <a:spLocks noChangeArrowheads="1"/>
          </p:cNvSpPr>
          <p:nvPr/>
        </p:nvSpPr>
        <p:spPr bwMode="auto">
          <a:xfrm>
            <a:off x="6577013" y="2301875"/>
            <a:ext cx="20526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1200">
                <a:solidFill>
                  <a:schemeClr val="tx1"/>
                </a:solidFill>
              </a:rPr>
              <a:t>Überschreitung der Grenzen gem. § 13a Abs. 1 EStG und keine Gewinn-ermittlung nach § 4 Abs. 1 EStG freiwillig Betriebseinnahmen und </a:t>
            </a:r>
          </a:p>
          <a:p>
            <a:pPr algn="ctr" eaLnBrk="1" hangingPunct="1">
              <a:lnSpc>
                <a:spcPct val="120000"/>
              </a:lnSpc>
              <a:spcBef>
                <a:spcPct val="0"/>
              </a:spcBef>
              <a:buClr>
                <a:srgbClr val="004171"/>
              </a:buClr>
            </a:pPr>
            <a:r>
              <a:rPr lang="de-DE" altLang="en-US" sz="1200">
                <a:solidFill>
                  <a:schemeClr val="tx1"/>
                </a:solidFill>
              </a:rPr>
              <a:t>–ausgaben aufzeichnend</a:t>
            </a:r>
          </a:p>
        </p:txBody>
      </p:sp>
      <p:sp>
        <p:nvSpPr>
          <p:cNvPr id="72718" name="Rectangle 14"/>
          <p:cNvSpPr>
            <a:spLocks noChangeArrowheads="1"/>
          </p:cNvSpPr>
          <p:nvPr/>
        </p:nvSpPr>
        <p:spPr bwMode="auto">
          <a:xfrm>
            <a:off x="4591050" y="2301875"/>
            <a:ext cx="19859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20000"/>
              </a:lnSpc>
              <a:spcBef>
                <a:spcPct val="0"/>
              </a:spcBef>
              <a:buClr>
                <a:srgbClr val="004171"/>
              </a:buClr>
            </a:pPr>
            <a:endParaRPr lang="de-DE" altLang="en-US" sz="1200">
              <a:solidFill>
                <a:schemeClr val="tx1"/>
              </a:solidFill>
            </a:endParaRPr>
          </a:p>
        </p:txBody>
      </p:sp>
      <p:sp>
        <p:nvSpPr>
          <p:cNvPr id="72719" name="Rectangle 15"/>
          <p:cNvSpPr>
            <a:spLocks noChangeArrowheads="1"/>
          </p:cNvSpPr>
          <p:nvPr/>
        </p:nvSpPr>
        <p:spPr bwMode="auto">
          <a:xfrm>
            <a:off x="2660650" y="243205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1200">
                <a:solidFill>
                  <a:schemeClr val="tx1"/>
                </a:solidFill>
              </a:rPr>
              <a:t>steuerrechtlich nach</a:t>
            </a:r>
            <a:br>
              <a:rPr lang="de-DE" altLang="en-US" sz="1200">
                <a:solidFill>
                  <a:schemeClr val="tx1"/>
                </a:solidFill>
              </a:rPr>
            </a:br>
            <a:r>
              <a:rPr lang="de-DE" altLang="en-US" sz="1200">
                <a:solidFill>
                  <a:schemeClr val="tx1"/>
                </a:solidFill>
              </a:rPr>
              <a:t> § 141 Abs. 1 AO buchführungspflichtig</a:t>
            </a:r>
          </a:p>
          <a:p>
            <a:pPr algn="ctr" eaLnBrk="1" hangingPunct="1">
              <a:lnSpc>
                <a:spcPct val="120000"/>
              </a:lnSpc>
              <a:spcBef>
                <a:spcPct val="0"/>
              </a:spcBef>
              <a:buClr>
                <a:srgbClr val="004171"/>
              </a:buClr>
            </a:pPr>
            <a:endParaRPr lang="de-DE" altLang="en-US" sz="1200">
              <a:solidFill>
                <a:schemeClr val="tx1"/>
              </a:solidFill>
            </a:endParaRPr>
          </a:p>
          <a:p>
            <a:pPr algn="ctr" eaLnBrk="1" hangingPunct="1">
              <a:lnSpc>
                <a:spcPct val="120000"/>
              </a:lnSpc>
              <a:spcBef>
                <a:spcPct val="0"/>
              </a:spcBef>
              <a:buClr>
                <a:srgbClr val="004171"/>
              </a:buClr>
            </a:pPr>
            <a:r>
              <a:rPr lang="de-DE" altLang="en-US" sz="1200">
                <a:solidFill>
                  <a:schemeClr val="tx1"/>
                </a:solidFill>
              </a:rPr>
              <a:t>freiwillig buchführend (auf Antrag nach § 13a Abs. 2 Nr. 1 EStG)</a:t>
            </a:r>
          </a:p>
        </p:txBody>
      </p:sp>
      <p:sp>
        <p:nvSpPr>
          <p:cNvPr id="72720" name="Rectangle 16"/>
          <p:cNvSpPr>
            <a:spLocks noChangeArrowheads="1"/>
          </p:cNvSpPr>
          <p:nvPr/>
        </p:nvSpPr>
        <p:spPr bwMode="auto">
          <a:xfrm>
            <a:off x="323850" y="2301875"/>
            <a:ext cx="2362200" cy="1728788"/>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endParaRPr lang="de-DE" altLang="en-US" sz="2000">
              <a:solidFill>
                <a:schemeClr val="bg1"/>
              </a:solidFill>
            </a:endParaRPr>
          </a:p>
          <a:p>
            <a:pPr algn="ctr" eaLnBrk="1" hangingPunct="1">
              <a:lnSpc>
                <a:spcPct val="120000"/>
              </a:lnSpc>
              <a:spcBef>
                <a:spcPct val="0"/>
              </a:spcBef>
              <a:buClr>
                <a:srgbClr val="004171"/>
              </a:buClr>
            </a:pPr>
            <a:r>
              <a:rPr lang="de-DE" altLang="en-US" sz="2000">
                <a:solidFill>
                  <a:schemeClr val="bg1"/>
                </a:solidFill>
              </a:rPr>
              <a:t>Land- und Forstwirte</a:t>
            </a:r>
          </a:p>
        </p:txBody>
      </p:sp>
      <p:sp>
        <p:nvSpPr>
          <p:cNvPr id="72721" name="Rectangle 17"/>
          <p:cNvSpPr>
            <a:spLocks noChangeArrowheads="1"/>
          </p:cNvSpPr>
          <p:nvPr/>
        </p:nvSpPr>
        <p:spPr bwMode="auto">
          <a:xfrm>
            <a:off x="6577013" y="1138238"/>
            <a:ext cx="2052637" cy="1163637"/>
          </a:xfrm>
          <a:prstGeom prst="rect">
            <a:avLst/>
          </a:prstGeom>
          <a:solidFill>
            <a:schemeClr val="tx1"/>
          </a:solidFill>
          <a:ln w="9525">
            <a:solidFill>
              <a:schemeClr val="tx1"/>
            </a:solidFill>
            <a:miter lim="800000"/>
            <a:headEnd/>
            <a:tailEnd/>
          </a:ln>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2000">
                <a:solidFill>
                  <a:schemeClr val="bg1"/>
                </a:solidFill>
              </a:rPr>
              <a:t>§ 4 Abs. 3 EStG</a:t>
            </a:r>
          </a:p>
        </p:txBody>
      </p:sp>
      <p:sp>
        <p:nvSpPr>
          <p:cNvPr id="72722" name="Rectangle 18"/>
          <p:cNvSpPr>
            <a:spLocks noChangeArrowheads="1"/>
          </p:cNvSpPr>
          <p:nvPr/>
        </p:nvSpPr>
        <p:spPr bwMode="auto">
          <a:xfrm>
            <a:off x="4591050" y="1138238"/>
            <a:ext cx="1985963" cy="1163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2000">
                <a:solidFill>
                  <a:schemeClr val="bg1"/>
                </a:solidFill>
              </a:rPr>
              <a:t>§ 5 EStG</a:t>
            </a:r>
          </a:p>
        </p:txBody>
      </p:sp>
      <p:sp>
        <p:nvSpPr>
          <p:cNvPr id="72723" name="Rectangle 19"/>
          <p:cNvSpPr>
            <a:spLocks noChangeArrowheads="1"/>
          </p:cNvSpPr>
          <p:nvPr/>
        </p:nvSpPr>
        <p:spPr bwMode="auto">
          <a:xfrm>
            <a:off x="2686050" y="1138238"/>
            <a:ext cx="1905000" cy="1163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2000">
                <a:solidFill>
                  <a:schemeClr val="bg1"/>
                </a:solidFill>
              </a:rPr>
              <a:t>§ 4 Abs. 1 EStG</a:t>
            </a:r>
          </a:p>
        </p:txBody>
      </p:sp>
      <p:sp>
        <p:nvSpPr>
          <p:cNvPr id="72724" name="Rectangle 20"/>
          <p:cNvSpPr>
            <a:spLocks noChangeArrowheads="1"/>
          </p:cNvSpPr>
          <p:nvPr/>
        </p:nvSpPr>
        <p:spPr bwMode="auto">
          <a:xfrm>
            <a:off x="438150" y="1122363"/>
            <a:ext cx="2362200" cy="1162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20000"/>
              </a:lnSpc>
              <a:spcBef>
                <a:spcPct val="0"/>
              </a:spcBef>
              <a:buClr>
                <a:srgbClr val="004171"/>
              </a:buClr>
            </a:pPr>
            <a:r>
              <a:rPr lang="de-DE" altLang="en-US" sz="2000">
                <a:solidFill>
                  <a:schemeClr val="bg1"/>
                </a:solidFill>
              </a:rPr>
              <a:t> Methoden </a:t>
            </a:r>
            <a:br>
              <a:rPr lang="de-DE" altLang="en-US" sz="2000">
                <a:solidFill>
                  <a:schemeClr val="bg1"/>
                </a:solidFill>
              </a:rPr>
            </a:br>
            <a:endParaRPr lang="de-DE" altLang="en-US" sz="2000">
              <a:solidFill>
                <a:schemeClr val="bg1"/>
              </a:solidFill>
            </a:endParaRPr>
          </a:p>
          <a:p>
            <a:pPr algn="ctr" eaLnBrk="1" hangingPunct="1">
              <a:lnSpc>
                <a:spcPct val="120000"/>
              </a:lnSpc>
              <a:spcBef>
                <a:spcPct val="0"/>
              </a:spcBef>
              <a:buClr>
                <a:srgbClr val="004171"/>
              </a:buClr>
            </a:pPr>
            <a:endParaRPr lang="de-DE" altLang="en-US" sz="2000">
              <a:solidFill>
                <a:schemeClr val="bg1"/>
              </a:solidFill>
            </a:endParaRPr>
          </a:p>
        </p:txBody>
      </p:sp>
      <p:sp>
        <p:nvSpPr>
          <p:cNvPr id="72725" name="Line 21"/>
          <p:cNvSpPr>
            <a:spLocks noChangeShapeType="1"/>
          </p:cNvSpPr>
          <p:nvPr/>
        </p:nvSpPr>
        <p:spPr bwMode="auto">
          <a:xfrm>
            <a:off x="323850" y="1138238"/>
            <a:ext cx="2362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26" name="Line 22"/>
          <p:cNvSpPr>
            <a:spLocks noChangeShapeType="1"/>
          </p:cNvSpPr>
          <p:nvPr/>
        </p:nvSpPr>
        <p:spPr bwMode="auto">
          <a:xfrm>
            <a:off x="323850" y="2301875"/>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27" name="Line 23"/>
          <p:cNvSpPr>
            <a:spLocks noChangeShapeType="1"/>
          </p:cNvSpPr>
          <p:nvPr/>
        </p:nvSpPr>
        <p:spPr bwMode="auto">
          <a:xfrm>
            <a:off x="323850" y="4030663"/>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28" name="Line 24"/>
          <p:cNvSpPr>
            <a:spLocks noChangeShapeType="1"/>
          </p:cNvSpPr>
          <p:nvPr/>
        </p:nvSpPr>
        <p:spPr bwMode="auto">
          <a:xfrm>
            <a:off x="323850" y="5614988"/>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29" name="Line 25"/>
          <p:cNvSpPr>
            <a:spLocks noChangeShapeType="1"/>
          </p:cNvSpPr>
          <p:nvPr/>
        </p:nvSpPr>
        <p:spPr bwMode="auto">
          <a:xfrm>
            <a:off x="323850" y="5994400"/>
            <a:ext cx="8305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0" name="Line 26"/>
          <p:cNvSpPr>
            <a:spLocks noChangeShapeType="1"/>
          </p:cNvSpPr>
          <p:nvPr/>
        </p:nvSpPr>
        <p:spPr bwMode="auto">
          <a:xfrm>
            <a:off x="323850" y="1138238"/>
            <a:ext cx="0" cy="116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endParaRPr lang="de-DE"/>
          </a:p>
        </p:txBody>
      </p:sp>
      <p:sp>
        <p:nvSpPr>
          <p:cNvPr id="72731" name="Line 27"/>
          <p:cNvSpPr>
            <a:spLocks noChangeShapeType="1"/>
          </p:cNvSpPr>
          <p:nvPr/>
        </p:nvSpPr>
        <p:spPr bwMode="auto">
          <a:xfrm>
            <a:off x="2686050" y="1138238"/>
            <a:ext cx="0" cy="4856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2" name="Line 28"/>
          <p:cNvSpPr>
            <a:spLocks noChangeShapeType="1"/>
          </p:cNvSpPr>
          <p:nvPr/>
        </p:nvSpPr>
        <p:spPr bwMode="auto">
          <a:xfrm>
            <a:off x="4591050" y="1138238"/>
            <a:ext cx="0" cy="4856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3" name="Line 29"/>
          <p:cNvSpPr>
            <a:spLocks noChangeShapeType="1"/>
          </p:cNvSpPr>
          <p:nvPr/>
        </p:nvSpPr>
        <p:spPr bwMode="auto">
          <a:xfrm>
            <a:off x="6577013" y="1138238"/>
            <a:ext cx="0" cy="4856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4" name="Line 30"/>
          <p:cNvSpPr>
            <a:spLocks noChangeShapeType="1"/>
          </p:cNvSpPr>
          <p:nvPr/>
        </p:nvSpPr>
        <p:spPr bwMode="auto">
          <a:xfrm>
            <a:off x="8629650" y="1138238"/>
            <a:ext cx="0" cy="48561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5" name="Line 31"/>
          <p:cNvSpPr>
            <a:spLocks noChangeShapeType="1"/>
          </p:cNvSpPr>
          <p:nvPr/>
        </p:nvSpPr>
        <p:spPr bwMode="auto">
          <a:xfrm>
            <a:off x="2686050" y="1138238"/>
            <a:ext cx="5943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6" name="Line 32"/>
          <p:cNvSpPr>
            <a:spLocks noChangeShapeType="1"/>
          </p:cNvSpPr>
          <p:nvPr/>
        </p:nvSpPr>
        <p:spPr bwMode="auto">
          <a:xfrm>
            <a:off x="323850" y="1138238"/>
            <a:ext cx="2362200" cy="1163637"/>
          </a:xfrm>
          <a:prstGeom prst="line">
            <a:avLst/>
          </a:prstGeom>
          <a:noFill/>
          <a:ln w="12700" cap="rnd">
            <a:solidFill>
              <a:schemeClr val="bg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7" name="Line 33"/>
          <p:cNvSpPr>
            <a:spLocks noChangeShapeType="1"/>
          </p:cNvSpPr>
          <p:nvPr/>
        </p:nvSpPr>
        <p:spPr bwMode="auto">
          <a:xfrm>
            <a:off x="323850" y="2301875"/>
            <a:ext cx="0" cy="36925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8" name="Line 34"/>
          <p:cNvSpPr>
            <a:spLocks noChangeShapeType="1"/>
          </p:cNvSpPr>
          <p:nvPr/>
        </p:nvSpPr>
        <p:spPr bwMode="auto">
          <a:xfrm flipV="1">
            <a:off x="4591050" y="2301875"/>
            <a:ext cx="1985963" cy="17287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39" name="Line 35"/>
          <p:cNvSpPr>
            <a:spLocks noChangeShapeType="1"/>
          </p:cNvSpPr>
          <p:nvPr/>
        </p:nvSpPr>
        <p:spPr bwMode="auto">
          <a:xfrm>
            <a:off x="4591050" y="2301875"/>
            <a:ext cx="1985963" cy="172878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40" name="Line 36"/>
          <p:cNvSpPr>
            <a:spLocks noChangeShapeType="1"/>
          </p:cNvSpPr>
          <p:nvPr/>
        </p:nvSpPr>
        <p:spPr bwMode="auto">
          <a:xfrm>
            <a:off x="2686050" y="4030663"/>
            <a:ext cx="1905000" cy="158432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41" name="Line 37"/>
          <p:cNvSpPr>
            <a:spLocks noChangeShapeType="1"/>
          </p:cNvSpPr>
          <p:nvPr/>
        </p:nvSpPr>
        <p:spPr bwMode="auto">
          <a:xfrm flipV="1">
            <a:off x="2686050" y="4030663"/>
            <a:ext cx="1905000" cy="1584325"/>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42" name="Line 38"/>
          <p:cNvSpPr>
            <a:spLocks noChangeShapeType="1"/>
          </p:cNvSpPr>
          <p:nvPr/>
        </p:nvSpPr>
        <p:spPr bwMode="auto">
          <a:xfrm flipV="1">
            <a:off x="4591050" y="5614988"/>
            <a:ext cx="1985963" cy="379412"/>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43" name="Line 39"/>
          <p:cNvSpPr>
            <a:spLocks noChangeShapeType="1"/>
          </p:cNvSpPr>
          <p:nvPr/>
        </p:nvSpPr>
        <p:spPr bwMode="auto">
          <a:xfrm>
            <a:off x="4591050" y="5614988"/>
            <a:ext cx="1985963" cy="379412"/>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cxnSp>
        <p:nvCxnSpPr>
          <p:cNvPr id="72744" name="AutoShape 40"/>
          <p:cNvCxnSpPr>
            <a:cxnSpLocks noChangeShapeType="1"/>
            <a:stCxn id="72741" idx="1"/>
            <a:endCxn id="72741" idx="1"/>
          </p:cNvCxnSpPr>
          <p:nvPr/>
        </p:nvCxnSpPr>
        <p:spPr bwMode="auto">
          <a:xfrm>
            <a:off x="4589463" y="4030663"/>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2745" name="Line 41"/>
          <p:cNvSpPr>
            <a:spLocks noChangeShapeType="1"/>
          </p:cNvSpPr>
          <p:nvPr/>
        </p:nvSpPr>
        <p:spPr bwMode="auto">
          <a:xfrm>
            <a:off x="6572250" y="32273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46" name="Line 42"/>
          <p:cNvSpPr>
            <a:spLocks noChangeShapeType="1"/>
          </p:cNvSpPr>
          <p:nvPr/>
        </p:nvSpPr>
        <p:spPr bwMode="auto">
          <a:xfrm>
            <a:off x="2686050" y="3132138"/>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72747" name="Line 43"/>
          <p:cNvSpPr>
            <a:spLocks noChangeShapeType="1"/>
          </p:cNvSpPr>
          <p:nvPr/>
        </p:nvSpPr>
        <p:spPr bwMode="auto">
          <a:xfrm>
            <a:off x="298450" y="2286000"/>
            <a:ext cx="23764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2748" name="Line 44"/>
          <p:cNvSpPr>
            <a:spLocks noChangeShapeType="1"/>
          </p:cNvSpPr>
          <p:nvPr/>
        </p:nvSpPr>
        <p:spPr bwMode="auto">
          <a:xfrm>
            <a:off x="311150" y="4005263"/>
            <a:ext cx="23764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2749" name="Line 45"/>
          <p:cNvSpPr>
            <a:spLocks noChangeShapeType="1"/>
          </p:cNvSpPr>
          <p:nvPr/>
        </p:nvSpPr>
        <p:spPr bwMode="auto">
          <a:xfrm>
            <a:off x="301625" y="5589588"/>
            <a:ext cx="23764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2750" name="Line 46"/>
          <p:cNvSpPr>
            <a:spLocks noChangeShapeType="1"/>
          </p:cNvSpPr>
          <p:nvPr/>
        </p:nvSpPr>
        <p:spPr bwMode="auto">
          <a:xfrm>
            <a:off x="2700338" y="1125538"/>
            <a:ext cx="0" cy="11509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2751" name="Line 47"/>
          <p:cNvSpPr>
            <a:spLocks noChangeShapeType="1"/>
          </p:cNvSpPr>
          <p:nvPr/>
        </p:nvSpPr>
        <p:spPr bwMode="auto">
          <a:xfrm>
            <a:off x="4572000" y="1125538"/>
            <a:ext cx="0" cy="11509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2752" name="Line 48"/>
          <p:cNvSpPr>
            <a:spLocks noChangeShapeType="1"/>
          </p:cNvSpPr>
          <p:nvPr/>
        </p:nvSpPr>
        <p:spPr bwMode="auto">
          <a:xfrm>
            <a:off x="6588125" y="1125538"/>
            <a:ext cx="0" cy="11509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2753" name="Rectangle 49"/>
          <p:cNvSpPr>
            <a:spLocks noChangeArrowheads="1"/>
          </p:cNvSpPr>
          <p:nvPr/>
        </p:nvSpPr>
        <p:spPr bwMode="auto">
          <a:xfrm>
            <a:off x="457200" y="1828800"/>
            <a:ext cx="13287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a:solidFill>
                  <a:schemeClr val="bg1"/>
                </a:solidFill>
              </a:rPr>
              <a:t>Anwender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50EA990-4CA5-4091-9E87-99CB74ECEEEE}" type="slidenum">
              <a:rPr lang="en-GB" altLang="en-US" sz="1000" smtClean="0">
                <a:solidFill>
                  <a:srgbClr val="0B1A40"/>
                </a:solidFill>
              </a:rPr>
              <a:pPr eaLnBrk="1" hangingPunct="1">
                <a:spcBef>
                  <a:spcPct val="0"/>
                </a:spcBef>
              </a:pPr>
              <a:t>51</a:t>
            </a:fld>
            <a:endParaRPr lang="en-GB" altLang="en-US" sz="1000" smtClean="0">
              <a:solidFill>
                <a:srgbClr val="0B1A40"/>
              </a:solidFill>
            </a:endParaRPr>
          </a:p>
        </p:txBody>
      </p:sp>
      <p:sp>
        <p:nvSpPr>
          <p:cNvPr id="73731" name="Text Box 3"/>
          <p:cNvSpPr txBox="1">
            <a:spLocks noChangeArrowheads="1"/>
          </p:cNvSpPr>
          <p:nvPr/>
        </p:nvSpPr>
        <p:spPr bwMode="auto">
          <a:xfrm>
            <a:off x="381000" y="1814513"/>
            <a:ext cx="7848600" cy="1470025"/>
          </a:xfrm>
          <a:prstGeom prst="rect">
            <a:avLst/>
          </a:prstGeom>
          <a:solidFill>
            <a:schemeClr val="tx1"/>
          </a:solidFill>
          <a:ln w="3175">
            <a:solidFill>
              <a:schemeClr val="tx1"/>
            </a:solidFill>
            <a:miter lim="800000"/>
            <a:headEnd/>
            <a:tailEnd/>
          </a:ln>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buFont typeface="Wingdings" pitchFamily="2" charset="2"/>
              <a:buNone/>
            </a:pPr>
            <a:r>
              <a:rPr lang="de-DE" altLang="en-US" sz="1800">
                <a:solidFill>
                  <a:schemeClr val="bg1"/>
                </a:solidFill>
              </a:rPr>
              <a:t>Betriebsvermögen (BV): </a:t>
            </a:r>
          </a:p>
          <a:p>
            <a:pPr lvl="1">
              <a:spcBef>
                <a:spcPct val="50000"/>
              </a:spcBef>
              <a:buClrTx/>
              <a:buFont typeface="Wingdings" pitchFamily="2" charset="2"/>
              <a:buChar char="§"/>
            </a:pPr>
            <a:r>
              <a:rPr lang="de-DE" altLang="en-US" sz="1800">
                <a:solidFill>
                  <a:schemeClr val="bg1"/>
                </a:solidFill>
              </a:rPr>
              <a:t>  	Die Gesamtheit der der Erzielung von Einkünften der ersten drei 	Einkunftsarten gewidmeten Wirtschaftsgüter;</a:t>
            </a:r>
          </a:p>
          <a:p>
            <a:pPr lvl="1">
              <a:spcBef>
                <a:spcPct val="50000"/>
              </a:spcBef>
              <a:buClrTx/>
              <a:buFont typeface="Wingdings" pitchFamily="2" charset="2"/>
              <a:buChar char="§"/>
            </a:pPr>
            <a:r>
              <a:rPr lang="de-DE" altLang="en-US" sz="1800">
                <a:solidFill>
                  <a:schemeClr val="bg1"/>
                </a:solidFill>
              </a:rPr>
              <a:t>  	Eigenkapital, Reinvermögen.</a:t>
            </a:r>
          </a:p>
        </p:txBody>
      </p:sp>
      <p:sp>
        <p:nvSpPr>
          <p:cNvPr id="73732" name="Text Box 4"/>
          <p:cNvSpPr txBox="1">
            <a:spLocks noChangeArrowheads="1"/>
          </p:cNvSpPr>
          <p:nvPr/>
        </p:nvSpPr>
        <p:spPr bwMode="auto">
          <a:xfrm>
            <a:off x="381000" y="1073150"/>
            <a:ext cx="8382000" cy="411163"/>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400" b="1">
                <a:solidFill>
                  <a:schemeClr val="tx1"/>
                </a:solidFill>
              </a:rPr>
              <a:t>Betriebsvermögensvergleich § 4 Abs. 1 Satz 1 EStG:</a:t>
            </a:r>
          </a:p>
        </p:txBody>
      </p:sp>
      <p:sp>
        <p:nvSpPr>
          <p:cNvPr id="73733" name="Text Box 5"/>
          <p:cNvSpPr txBox="1">
            <a:spLocks noChangeArrowheads="1"/>
          </p:cNvSpPr>
          <p:nvPr/>
        </p:nvSpPr>
        <p:spPr bwMode="auto">
          <a:xfrm>
            <a:off x="304800" y="3657600"/>
            <a:ext cx="6096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2400">
              <a:solidFill>
                <a:schemeClr val="tx1"/>
              </a:solidFill>
            </a:endParaRPr>
          </a:p>
        </p:txBody>
      </p:sp>
      <p:sp>
        <p:nvSpPr>
          <p:cNvPr id="73734" name="Text Box 6"/>
          <p:cNvSpPr txBox="1">
            <a:spLocks noChangeArrowheads="1"/>
          </p:cNvSpPr>
          <p:nvPr/>
        </p:nvSpPr>
        <p:spPr bwMode="auto">
          <a:xfrm>
            <a:off x="381000" y="3352800"/>
            <a:ext cx="8382000" cy="1970088"/>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BV Ende des Wirtschaftsjahres</a:t>
            </a:r>
            <a:br>
              <a:rPr lang="de-DE" altLang="en-US" sz="1800">
                <a:solidFill>
                  <a:schemeClr val="tx1"/>
                </a:solidFill>
              </a:rPr>
            </a:br>
            <a:r>
              <a:rPr lang="de-DE" altLang="en-US" sz="1800">
                <a:solidFill>
                  <a:schemeClr val="tx1"/>
                </a:solidFill>
              </a:rPr>
              <a:t>  -	BV Ende des vorangegangenen Wirtschaftsjahres</a:t>
            </a:r>
          </a:p>
          <a:p>
            <a:pPr eaLnBrk="1" hangingPunct="1">
              <a:spcBef>
                <a:spcPct val="50000"/>
              </a:spcBef>
            </a:pPr>
            <a:r>
              <a:rPr lang="de-DE" altLang="en-US" sz="1800">
                <a:solidFill>
                  <a:schemeClr val="tx1"/>
                </a:solidFill>
              </a:rPr>
              <a:t>  =	BV-zuwachs bzw. –abnahme</a:t>
            </a:r>
            <a:br>
              <a:rPr lang="de-DE" altLang="en-US" sz="1800">
                <a:solidFill>
                  <a:schemeClr val="tx1"/>
                </a:solidFill>
              </a:rPr>
            </a:br>
            <a:r>
              <a:rPr lang="de-DE" altLang="en-US" sz="1800">
                <a:solidFill>
                  <a:schemeClr val="tx1"/>
                </a:solidFill>
              </a:rPr>
              <a:t>  +	Entnahmen (§ 4 Abs. 1 Satz 2 EStG)</a:t>
            </a:r>
            <a:br>
              <a:rPr lang="de-DE" altLang="en-US" sz="1800">
                <a:solidFill>
                  <a:schemeClr val="tx1"/>
                </a:solidFill>
              </a:rPr>
            </a:br>
            <a:r>
              <a:rPr lang="de-DE" altLang="en-US" sz="1800">
                <a:solidFill>
                  <a:schemeClr val="tx1"/>
                </a:solidFill>
              </a:rPr>
              <a:t>  -	Einlagen (§ 4 Abs. 1 Satz 5 EStG)</a:t>
            </a:r>
          </a:p>
          <a:p>
            <a:pPr eaLnBrk="1" hangingPunct="1">
              <a:spcBef>
                <a:spcPct val="50000"/>
              </a:spcBef>
            </a:pPr>
            <a:r>
              <a:rPr lang="de-DE" altLang="en-US" sz="1800">
                <a:solidFill>
                  <a:schemeClr val="tx1"/>
                </a:solidFill>
              </a:rPr>
              <a:t>  =	</a:t>
            </a:r>
            <a:r>
              <a:rPr lang="de-DE" altLang="en-US" sz="1800" b="1">
                <a:solidFill>
                  <a:schemeClr val="tx1"/>
                </a:solidFill>
              </a:rPr>
              <a:t>Gewinn bzw. Verlust § 4 Abs. 1 Satz 1 EStG</a:t>
            </a:r>
          </a:p>
        </p:txBody>
      </p:sp>
      <p:sp>
        <p:nvSpPr>
          <p:cNvPr id="73735" name="Line 7"/>
          <p:cNvSpPr>
            <a:spLocks noChangeShapeType="1"/>
          </p:cNvSpPr>
          <p:nvPr/>
        </p:nvSpPr>
        <p:spPr bwMode="auto">
          <a:xfrm>
            <a:off x="381000" y="4191000"/>
            <a:ext cx="8382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p>
            <a:endParaRPr lang="de-DE"/>
          </a:p>
        </p:txBody>
      </p:sp>
      <p:sp>
        <p:nvSpPr>
          <p:cNvPr id="73736" name="Line 8"/>
          <p:cNvSpPr>
            <a:spLocks noChangeShapeType="1"/>
          </p:cNvSpPr>
          <p:nvPr/>
        </p:nvSpPr>
        <p:spPr bwMode="auto">
          <a:xfrm>
            <a:off x="381000" y="5410200"/>
            <a:ext cx="8382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73737" name="Rectangle 2"/>
          <p:cNvSpPr>
            <a:spLocks/>
          </p:cNvSpPr>
          <p:nvPr/>
        </p:nvSpPr>
        <p:spPr bwMode="auto">
          <a:xfrm>
            <a:off x="250825" y="476250"/>
            <a:ext cx="82280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Methoden der Einkünfteermittlung (1)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lIns="91440" tIns="45720" rIns="91440" bIns="45720" anchor="ctr"/>
          <a:lstStyle/>
          <a:p>
            <a:pPr eaLnBrk="1" hangingPunct="1"/>
            <a:r>
              <a:rPr lang="de-DE" altLang="en-US" smtClean="0"/>
              <a:t>Methoden der Einkünfteermittlung (2)</a:t>
            </a:r>
          </a:p>
        </p:txBody>
      </p:sp>
      <p:sp>
        <p:nvSpPr>
          <p:cNvPr id="7475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83DAC3E-DDC2-4D1F-B79E-4AAA0F7C39A5}" type="slidenum">
              <a:rPr lang="en-GB" altLang="en-US" sz="1000" smtClean="0">
                <a:solidFill>
                  <a:srgbClr val="0B1A40"/>
                </a:solidFill>
              </a:rPr>
              <a:pPr eaLnBrk="1" hangingPunct="1">
                <a:spcBef>
                  <a:spcPct val="0"/>
                </a:spcBef>
              </a:pPr>
              <a:t>52</a:t>
            </a:fld>
            <a:endParaRPr lang="en-GB" altLang="en-US" sz="1000" smtClean="0">
              <a:solidFill>
                <a:srgbClr val="0B1A40"/>
              </a:solidFill>
            </a:endParaRPr>
          </a:p>
        </p:txBody>
      </p:sp>
      <p:sp>
        <p:nvSpPr>
          <p:cNvPr id="74756" name="Text Box 3"/>
          <p:cNvSpPr txBox="1">
            <a:spLocks noChangeArrowheads="1"/>
          </p:cNvSpPr>
          <p:nvPr/>
        </p:nvSpPr>
        <p:spPr bwMode="auto">
          <a:xfrm>
            <a:off x="323850" y="1125538"/>
            <a:ext cx="83518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000" b="1"/>
              <a:t>Kriterien eines Wirtschaftsguts:</a:t>
            </a:r>
          </a:p>
          <a:p>
            <a:pPr eaLnBrk="1" hangingPunct="1">
              <a:spcBef>
                <a:spcPct val="0"/>
              </a:spcBef>
            </a:pPr>
            <a:endParaRPr lang="de-DE" altLang="en-US" sz="2000" b="1">
              <a:solidFill>
                <a:schemeClr val="accent2"/>
              </a:solidFill>
            </a:endParaRPr>
          </a:p>
          <a:p>
            <a:pPr lvl="1" eaLnBrk="1" hangingPunct="1">
              <a:spcBef>
                <a:spcPct val="0"/>
              </a:spcBef>
              <a:buClr>
                <a:srgbClr val="004171"/>
              </a:buClr>
              <a:buFontTx/>
              <a:buChar char="•"/>
            </a:pPr>
            <a:r>
              <a:rPr lang="de-DE" altLang="en-US" sz="1800">
                <a:solidFill>
                  <a:srgbClr val="00A5D9"/>
                </a:solidFill>
              </a:rPr>
              <a:t>alle Rechtsgegenstände sowie alle vermögenswerten Vorteile </a:t>
            </a:r>
            <a:r>
              <a:rPr lang="de-DE" altLang="en-US" sz="1800"/>
              <a:t>einschließlich tatsächlicher Zustände und konkreter Möglichkeiten</a:t>
            </a:r>
          </a:p>
          <a:p>
            <a:pPr lvl="1" eaLnBrk="1" hangingPunct="1">
              <a:spcBef>
                <a:spcPct val="0"/>
              </a:spcBef>
              <a:buClr>
                <a:srgbClr val="004171"/>
              </a:buClr>
              <a:buFontTx/>
              <a:buChar char="•"/>
            </a:pPr>
            <a:r>
              <a:rPr lang="de-DE" altLang="en-US" sz="1800">
                <a:solidFill>
                  <a:srgbClr val="00A5D9"/>
                </a:solidFill>
              </a:rPr>
              <a:t>Werthaltigkeit:</a:t>
            </a:r>
            <a:r>
              <a:rPr lang="de-DE" altLang="en-US" sz="1800"/>
              <a:t> Für die Erlangung des Vermögenswerts müssen Kosten entstanden sein, die einen Nutzen für mehrere Wirtschaftsjahre erbringen</a:t>
            </a:r>
          </a:p>
          <a:p>
            <a:pPr lvl="1" eaLnBrk="1" hangingPunct="1">
              <a:spcBef>
                <a:spcPct val="0"/>
              </a:spcBef>
              <a:buClr>
                <a:srgbClr val="004171"/>
              </a:buClr>
              <a:buFontTx/>
              <a:buChar char="•"/>
            </a:pPr>
            <a:r>
              <a:rPr lang="de-DE" altLang="en-US" sz="1800">
                <a:solidFill>
                  <a:srgbClr val="00A5D9"/>
                </a:solidFill>
              </a:rPr>
              <a:t>Eigenständigkeit:</a:t>
            </a:r>
            <a:r>
              <a:rPr lang="de-DE" altLang="en-US" sz="1800"/>
              <a:t> Das Wirtschaftsgut muss nach der Verkehrsanschauung als selbständige Einzelheit wahrgenommen werden und in dieser Eigenschaft von Bedeutung sein</a:t>
            </a:r>
          </a:p>
          <a:p>
            <a:pPr lvl="1" eaLnBrk="1" hangingPunct="1">
              <a:spcBef>
                <a:spcPct val="0"/>
              </a:spcBef>
              <a:buClr>
                <a:srgbClr val="004171"/>
              </a:buClr>
              <a:buFontTx/>
              <a:buChar char="•"/>
            </a:pPr>
            <a:r>
              <a:rPr lang="de-DE" altLang="en-US" sz="1800">
                <a:solidFill>
                  <a:srgbClr val="00A5D9"/>
                </a:solidFill>
              </a:rPr>
              <a:t>Verkehrsfähigkeit:</a:t>
            </a:r>
            <a:r>
              <a:rPr lang="de-DE" altLang="en-US" sz="1800"/>
              <a:t> Der Vermögenswert muss durch Veräußerung realisierbar sein; dabei fordert das Steuerrecht - im Gegensatz zu einer verbreiteten Meinung im Handelsrecht - keine Einzelveräußerbarkeit, sondern erachtet die Möglichkeit einer Übertragung im Rahmen einer Betriebsveräußerung für ausreichend</a:t>
            </a:r>
            <a:endParaRPr lang="de-DE" altLang="en-US" sz="1800" b="1"/>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lIns="91440" tIns="45720" rIns="91440" bIns="45720" anchor="ctr"/>
          <a:lstStyle/>
          <a:p>
            <a:pPr eaLnBrk="1" hangingPunct="1"/>
            <a:r>
              <a:rPr lang="de-DE" altLang="en-US" smtClean="0"/>
              <a:t>Methoden der Einkünfteermittlung (3)</a:t>
            </a:r>
          </a:p>
        </p:txBody>
      </p:sp>
      <p:sp>
        <p:nvSpPr>
          <p:cNvPr id="7577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AB472EE-F815-460F-AF86-D84124F47637}" type="slidenum">
              <a:rPr lang="en-GB" altLang="en-US" sz="1000" smtClean="0">
                <a:solidFill>
                  <a:srgbClr val="0B1A40"/>
                </a:solidFill>
              </a:rPr>
              <a:pPr eaLnBrk="1" hangingPunct="1">
                <a:spcBef>
                  <a:spcPct val="0"/>
                </a:spcBef>
              </a:pPr>
              <a:t>53</a:t>
            </a:fld>
            <a:endParaRPr lang="en-GB" altLang="en-US" sz="1000" smtClean="0">
              <a:solidFill>
                <a:srgbClr val="0B1A40"/>
              </a:solidFill>
            </a:endParaRPr>
          </a:p>
        </p:txBody>
      </p:sp>
      <p:sp>
        <p:nvSpPr>
          <p:cNvPr id="75780" name="Text Box 3"/>
          <p:cNvSpPr txBox="1">
            <a:spLocks noChangeArrowheads="1"/>
          </p:cNvSpPr>
          <p:nvPr/>
        </p:nvSpPr>
        <p:spPr bwMode="auto">
          <a:xfrm>
            <a:off x="381000" y="1341438"/>
            <a:ext cx="8458200" cy="503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tabLst>
                <a:tab pos="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9pPr>
          </a:lstStyle>
          <a:p>
            <a:pPr algn="ctr" eaLnBrk="1" hangingPunct="1">
              <a:spcBef>
                <a:spcPct val="50000"/>
              </a:spcBef>
            </a:pPr>
            <a:r>
              <a:rPr lang="de-DE" altLang="en-US" sz="2400" b="1">
                <a:solidFill>
                  <a:schemeClr val="bg1"/>
                </a:solidFill>
              </a:rPr>
              <a:t>Ertragsteuerliche Zuordnung von Wirtschaftsgütern</a:t>
            </a:r>
          </a:p>
        </p:txBody>
      </p:sp>
      <p:sp>
        <p:nvSpPr>
          <p:cNvPr id="75781" name="Text Box 4"/>
          <p:cNvSpPr txBox="1">
            <a:spLocks noChangeArrowheads="1"/>
          </p:cNvSpPr>
          <p:nvPr/>
        </p:nvSpPr>
        <p:spPr bwMode="auto">
          <a:xfrm>
            <a:off x="2286000" y="1600200"/>
            <a:ext cx="4800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2400">
              <a:solidFill>
                <a:schemeClr val="tx1"/>
              </a:solidFill>
            </a:endParaRPr>
          </a:p>
        </p:txBody>
      </p:sp>
      <p:grpSp>
        <p:nvGrpSpPr>
          <p:cNvPr id="75782" name="Group 5"/>
          <p:cNvGrpSpPr>
            <a:grpSpLocks/>
          </p:cNvGrpSpPr>
          <p:nvPr/>
        </p:nvGrpSpPr>
        <p:grpSpPr bwMode="auto">
          <a:xfrm>
            <a:off x="381000" y="2362200"/>
            <a:ext cx="8458200" cy="2165350"/>
            <a:chOff x="240" y="1200"/>
            <a:chExt cx="5328" cy="1364"/>
          </a:xfrm>
        </p:grpSpPr>
        <p:sp>
          <p:nvSpPr>
            <p:cNvPr id="75786" name="Text Box 6"/>
            <p:cNvSpPr txBox="1">
              <a:spLocks noChangeArrowheads="1"/>
            </p:cNvSpPr>
            <p:nvPr/>
          </p:nvSpPr>
          <p:spPr bwMode="auto">
            <a:xfrm>
              <a:off x="240" y="1200"/>
              <a:ext cx="5328" cy="2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tabLst>
                  <a:tab pos="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9pPr>
            </a:lstStyle>
            <a:p>
              <a:pPr algn="ctr" eaLnBrk="1" hangingPunct="1">
                <a:spcBef>
                  <a:spcPct val="50000"/>
                </a:spcBef>
              </a:pPr>
              <a:r>
                <a:rPr lang="de-DE" altLang="en-US" sz="2000" b="1">
                  <a:solidFill>
                    <a:schemeClr val="bg1"/>
                  </a:solidFill>
                </a:rPr>
                <a:t>Betriebliche Nutzung</a:t>
              </a:r>
            </a:p>
          </p:txBody>
        </p:sp>
        <p:sp>
          <p:nvSpPr>
            <p:cNvPr id="75787" name="Text Box 7"/>
            <p:cNvSpPr txBox="1">
              <a:spLocks noChangeArrowheads="1"/>
            </p:cNvSpPr>
            <p:nvPr/>
          </p:nvSpPr>
          <p:spPr bwMode="auto">
            <a:xfrm>
              <a:off x="240" y="1584"/>
              <a:ext cx="720" cy="272"/>
            </a:xfrm>
            <a:prstGeom prst="rect">
              <a:avLst/>
            </a:prstGeom>
            <a:solidFill>
              <a:schemeClr val="tx1"/>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400" b="1">
                  <a:solidFill>
                    <a:schemeClr val="bg1"/>
                  </a:solidFill>
                </a:rPr>
                <a:t>&gt; 50 %</a:t>
              </a:r>
            </a:p>
          </p:txBody>
        </p:sp>
        <p:sp>
          <p:nvSpPr>
            <p:cNvPr id="75788" name="Text Box 8"/>
            <p:cNvSpPr txBox="1">
              <a:spLocks noChangeArrowheads="1"/>
            </p:cNvSpPr>
            <p:nvPr/>
          </p:nvSpPr>
          <p:spPr bwMode="auto">
            <a:xfrm>
              <a:off x="1680" y="1584"/>
              <a:ext cx="2400" cy="272"/>
            </a:xfrm>
            <a:prstGeom prst="rect">
              <a:avLst/>
            </a:prstGeom>
            <a:solidFill>
              <a:schemeClr val="tx1"/>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400" b="1">
                  <a:solidFill>
                    <a:schemeClr val="bg1"/>
                  </a:solidFill>
                </a:rPr>
                <a:t>10 % &lt; X &lt; 50 %</a:t>
              </a:r>
            </a:p>
          </p:txBody>
        </p:sp>
        <p:sp>
          <p:nvSpPr>
            <p:cNvPr id="75789" name="Text Box 9"/>
            <p:cNvSpPr txBox="1">
              <a:spLocks noChangeArrowheads="1"/>
            </p:cNvSpPr>
            <p:nvPr/>
          </p:nvSpPr>
          <p:spPr bwMode="auto">
            <a:xfrm>
              <a:off x="4752" y="1584"/>
              <a:ext cx="816" cy="272"/>
            </a:xfrm>
            <a:prstGeom prst="rect">
              <a:avLst/>
            </a:prstGeom>
            <a:solidFill>
              <a:schemeClr val="tx1">
                <a:alpha val="50195"/>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2400" b="1">
                  <a:solidFill>
                    <a:schemeClr val="bg1"/>
                  </a:solidFill>
                </a:rPr>
                <a:t>&lt; 10 %</a:t>
              </a:r>
            </a:p>
          </p:txBody>
        </p:sp>
        <p:sp>
          <p:nvSpPr>
            <p:cNvPr id="75790" name="Text Box 10"/>
            <p:cNvSpPr txBox="1">
              <a:spLocks noChangeArrowheads="1"/>
            </p:cNvSpPr>
            <p:nvPr/>
          </p:nvSpPr>
          <p:spPr bwMode="auto">
            <a:xfrm>
              <a:off x="240" y="2016"/>
              <a:ext cx="1200" cy="548"/>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bg1"/>
                  </a:solidFill>
                </a:rPr>
                <a:t>Notwendiges Betriebsver-mögen</a:t>
              </a:r>
            </a:p>
          </p:txBody>
        </p:sp>
        <p:sp>
          <p:nvSpPr>
            <p:cNvPr id="75791" name="Text Box 11"/>
            <p:cNvSpPr txBox="1">
              <a:spLocks noChangeArrowheads="1"/>
            </p:cNvSpPr>
            <p:nvPr/>
          </p:nvSpPr>
          <p:spPr bwMode="auto">
            <a:xfrm>
              <a:off x="4368" y="2016"/>
              <a:ext cx="1200" cy="375"/>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bg1"/>
                  </a:solidFill>
                </a:rPr>
                <a:t>Notwendiges Privatvermögen</a:t>
              </a:r>
            </a:p>
          </p:txBody>
        </p:sp>
        <p:sp>
          <p:nvSpPr>
            <p:cNvPr id="75792" name="Text Box 12"/>
            <p:cNvSpPr txBox="1">
              <a:spLocks noChangeArrowheads="1"/>
            </p:cNvSpPr>
            <p:nvPr/>
          </p:nvSpPr>
          <p:spPr bwMode="auto">
            <a:xfrm>
              <a:off x="1680" y="2016"/>
              <a:ext cx="2400" cy="375"/>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bg1"/>
                  </a:solidFill>
                </a:rPr>
                <a:t>gewillkürtes Betriebs- oder Privatvermögen</a:t>
              </a:r>
            </a:p>
          </p:txBody>
        </p:sp>
      </p:grpSp>
      <p:grpSp>
        <p:nvGrpSpPr>
          <p:cNvPr id="75783" name="Group 13"/>
          <p:cNvGrpSpPr>
            <a:grpSpLocks/>
          </p:cNvGrpSpPr>
          <p:nvPr/>
        </p:nvGrpSpPr>
        <p:grpSpPr bwMode="auto">
          <a:xfrm>
            <a:off x="304800" y="5334000"/>
            <a:ext cx="8610600" cy="360363"/>
            <a:chOff x="192" y="2880"/>
            <a:chExt cx="5424" cy="227"/>
          </a:xfrm>
        </p:grpSpPr>
        <p:sp>
          <p:nvSpPr>
            <p:cNvPr id="75784" name="Text Box 14"/>
            <p:cNvSpPr txBox="1">
              <a:spLocks noChangeArrowheads="1"/>
            </p:cNvSpPr>
            <p:nvPr/>
          </p:nvSpPr>
          <p:spPr bwMode="auto">
            <a:xfrm>
              <a:off x="192" y="2880"/>
              <a:ext cx="2592" cy="2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tabLst>
                  <a:tab pos="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0" algn="l"/>
                </a:tabLst>
                <a:defRPr sz="2000">
                  <a:solidFill>
                    <a:schemeClr val="tx1"/>
                  </a:solidFill>
                  <a:latin typeface="Arial" pitchFamily="34" charset="0"/>
                  <a:cs typeface="Arial" pitchFamily="34" charset="0"/>
                </a:defRPr>
              </a:lvl9pPr>
            </a:lstStyle>
            <a:p>
              <a:pPr algn="ctr" eaLnBrk="1" hangingPunct="1">
                <a:spcBef>
                  <a:spcPct val="50000"/>
                </a:spcBef>
              </a:pPr>
              <a:r>
                <a:rPr lang="de-DE" altLang="en-US" sz="1800" b="1">
                  <a:solidFill>
                    <a:schemeClr val="tx1"/>
                  </a:solidFill>
                </a:rPr>
                <a:t>Betriebsvermögen</a:t>
              </a:r>
            </a:p>
          </p:txBody>
        </p:sp>
        <p:sp>
          <p:nvSpPr>
            <p:cNvPr id="75785" name="Text Box 15"/>
            <p:cNvSpPr txBox="1">
              <a:spLocks noChangeArrowheads="1"/>
            </p:cNvSpPr>
            <p:nvPr/>
          </p:nvSpPr>
          <p:spPr bwMode="auto">
            <a:xfrm>
              <a:off x="3024" y="2880"/>
              <a:ext cx="2592" cy="227"/>
            </a:xfrm>
            <a:prstGeom prst="rect">
              <a:avLst/>
            </a:prstGeom>
            <a:solidFill>
              <a:srgbClr val="C0C0C0">
                <a:alpha val="50195"/>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50000"/>
                </a:spcBef>
              </a:pPr>
              <a:r>
                <a:rPr lang="de-DE" altLang="en-US" sz="1800" b="1">
                  <a:solidFill>
                    <a:schemeClr val="tx1"/>
                  </a:solidFill>
                </a:rPr>
                <a:t>Privatvermögen</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lIns="91440" tIns="45720" rIns="91440" bIns="45720" anchor="ctr"/>
          <a:lstStyle/>
          <a:p>
            <a:pPr eaLnBrk="1" hangingPunct="1"/>
            <a:r>
              <a:rPr lang="de-DE" altLang="en-US" smtClean="0"/>
              <a:t>Methoden der Einkünfteermittlung (4)</a:t>
            </a:r>
          </a:p>
        </p:txBody>
      </p:sp>
      <p:sp>
        <p:nvSpPr>
          <p:cNvPr id="7680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09680FD-9D7C-46BD-8A9A-D91BF6A184C1}" type="slidenum">
              <a:rPr lang="en-GB" altLang="en-US" sz="1000" smtClean="0">
                <a:solidFill>
                  <a:srgbClr val="0B1A40"/>
                </a:solidFill>
              </a:rPr>
              <a:pPr eaLnBrk="1" hangingPunct="1">
                <a:spcBef>
                  <a:spcPct val="0"/>
                </a:spcBef>
              </a:pPr>
              <a:t>54</a:t>
            </a:fld>
            <a:endParaRPr lang="en-GB" altLang="en-US" sz="1000" smtClean="0">
              <a:solidFill>
                <a:srgbClr val="0B1A40"/>
              </a:solidFill>
            </a:endParaRPr>
          </a:p>
        </p:txBody>
      </p:sp>
      <p:sp>
        <p:nvSpPr>
          <p:cNvPr id="76804" name="Text Box 3"/>
          <p:cNvSpPr txBox="1">
            <a:spLocks noChangeArrowheads="1"/>
          </p:cNvSpPr>
          <p:nvPr/>
        </p:nvSpPr>
        <p:spPr bwMode="auto">
          <a:xfrm>
            <a:off x="273050" y="1143000"/>
            <a:ext cx="862012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271463" indent="-271463" eaLnBrk="0" hangingPunct="0">
              <a:spcBef>
                <a:spcPct val="20000"/>
              </a:spcBef>
              <a:defRPr sz="2200">
                <a:solidFill>
                  <a:srgbClr val="00A5D9"/>
                </a:solidFill>
                <a:latin typeface="Arial" pitchFamily="34" charset="0"/>
                <a:cs typeface="Arial" pitchFamily="34" charset="0"/>
              </a:defRPr>
            </a:lvl1pPr>
            <a:lvl2pPr marL="822325" indent="-285750" eaLnBrk="0" hangingPunct="0">
              <a:spcBef>
                <a:spcPct val="20000"/>
              </a:spcBef>
              <a:buClr>
                <a:srgbClr val="00A5D9"/>
              </a:buClr>
              <a:defRPr sz="2000">
                <a:solidFill>
                  <a:schemeClr val="tx1"/>
                </a:solidFill>
                <a:latin typeface="Arial" pitchFamily="34" charset="0"/>
                <a:cs typeface="Arial" pitchFamily="34" charset="0"/>
              </a:defRPr>
            </a:lvl2pPr>
            <a:lvl3pPr marL="123031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383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Clr>
                <a:srgbClr val="004171"/>
              </a:buClr>
              <a:buSzPct val="125000"/>
              <a:buFontTx/>
              <a:buChar char="•"/>
            </a:pPr>
            <a:r>
              <a:rPr lang="de-DE" altLang="en-US" sz="1800" b="1"/>
              <a:t>Entnahmen</a:t>
            </a:r>
            <a:r>
              <a:rPr lang="de-DE" altLang="en-US" sz="1800"/>
              <a:t> </a:t>
            </a:r>
            <a:r>
              <a:rPr lang="de-DE" altLang="en-US" sz="1800">
                <a:solidFill>
                  <a:schemeClr val="tx1"/>
                </a:solidFill>
              </a:rPr>
              <a:t>(§ 4 Abs. 1 Satz 2 EStG: Wirtschaftsgüter (Barentnahmen, Waren, Erzeugnisse, Nutzungen und Leistungen), die der Steuerpflichtige aus dem Betriebsvermögen für sich, für seinen Haushalt oder für andere betriebsfremde Zwecke im Laufe des Wirtschaftsjahres entnommen hat; Überführung von WGern in ausländische BS)</a:t>
            </a:r>
          </a:p>
          <a:p>
            <a:pPr eaLnBrk="1" hangingPunct="1">
              <a:spcBef>
                <a:spcPct val="50000"/>
              </a:spcBef>
              <a:buClr>
                <a:srgbClr val="004171"/>
              </a:buClr>
              <a:buSzPct val="125000"/>
              <a:buFontTx/>
              <a:buChar char="•"/>
            </a:pPr>
            <a:r>
              <a:rPr lang="de-DE" altLang="en-US" sz="1800" b="1"/>
              <a:t>Einlagen</a:t>
            </a:r>
            <a:r>
              <a:rPr lang="de-DE" altLang="en-US" sz="1800">
                <a:solidFill>
                  <a:schemeClr val="tx1"/>
                </a:solidFill>
              </a:rPr>
              <a:t> (§ 4 Abs. 1 Satz 7 EStG: Wirtschaftsgüter (Bareinzahlungen und sonstige Wirtschaftsgüter), die der Steuerpflichtige dem Betriebsvermögen im Laufe des Wirtschaftsjahres zugeführt hat; Überführung von WGern in inländ. BS)</a:t>
            </a:r>
          </a:p>
          <a:p>
            <a:pPr eaLnBrk="1" hangingPunct="1">
              <a:spcBef>
                <a:spcPct val="50000"/>
              </a:spcBef>
              <a:buClr>
                <a:srgbClr val="004171"/>
              </a:buClr>
              <a:buSzPct val="125000"/>
              <a:buFontTx/>
              <a:buChar char="•"/>
            </a:pPr>
            <a:r>
              <a:rPr lang="de-DE" altLang="en-US" sz="1800" b="1"/>
              <a:t>Nichtabzugsfähige Betriebsausgaben</a:t>
            </a:r>
            <a:r>
              <a:rPr lang="de-DE" altLang="en-US" sz="1800"/>
              <a:t> </a:t>
            </a:r>
            <a:r>
              <a:rPr lang="de-DE" altLang="en-US" sz="1800">
                <a:solidFill>
                  <a:schemeClr val="tx1"/>
                </a:solidFill>
              </a:rPr>
              <a:t>(§ 4 Abs. 5 EStG)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lIns="91440" tIns="45720" rIns="91440" bIns="45720" anchor="ctr"/>
          <a:lstStyle/>
          <a:p>
            <a:pPr eaLnBrk="1" hangingPunct="1"/>
            <a:r>
              <a:rPr lang="de-DE" altLang="en-US" smtClean="0"/>
              <a:t>Exkurs Zinsschranke (§ 4 h EStG)</a:t>
            </a:r>
          </a:p>
        </p:txBody>
      </p:sp>
      <p:sp>
        <p:nvSpPr>
          <p:cNvPr id="7782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BB0E977-53E5-49B9-B3FE-C92DAD3B7FC5}" type="slidenum">
              <a:rPr lang="en-GB" altLang="en-US" sz="1000" smtClean="0">
                <a:solidFill>
                  <a:srgbClr val="0B1A40"/>
                </a:solidFill>
              </a:rPr>
              <a:pPr eaLnBrk="1" hangingPunct="1">
                <a:spcBef>
                  <a:spcPct val="0"/>
                </a:spcBef>
              </a:pPr>
              <a:t>55</a:t>
            </a:fld>
            <a:endParaRPr lang="en-GB" altLang="en-US" sz="1000" smtClean="0">
              <a:solidFill>
                <a:srgbClr val="0B1A40"/>
              </a:solidFill>
            </a:endParaRPr>
          </a:p>
        </p:txBody>
      </p:sp>
      <p:sp>
        <p:nvSpPr>
          <p:cNvPr id="77828" name="Text Box 3"/>
          <p:cNvSpPr txBox="1">
            <a:spLocks noChangeArrowheads="1"/>
          </p:cNvSpPr>
          <p:nvPr/>
        </p:nvSpPr>
        <p:spPr bwMode="auto">
          <a:xfrm>
            <a:off x="360363" y="1449388"/>
            <a:ext cx="7019925" cy="457200"/>
          </a:xfrm>
          <a:prstGeom prst="rect">
            <a:avLst/>
          </a:prstGeom>
          <a:solidFill>
            <a:schemeClr val="tx1">
              <a:alpha val="5803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2400" b="1">
                <a:solidFill>
                  <a:schemeClr val="bg1"/>
                </a:solidFill>
              </a:rPr>
              <a:t>betroffene Unternehmen:</a:t>
            </a:r>
            <a:endParaRPr lang="en-US" altLang="en-US" sz="2400" b="1">
              <a:solidFill>
                <a:schemeClr val="bg1"/>
              </a:solidFill>
            </a:endParaRPr>
          </a:p>
        </p:txBody>
      </p:sp>
      <p:sp>
        <p:nvSpPr>
          <p:cNvPr id="77829" name="Text Box 4"/>
          <p:cNvSpPr txBox="1">
            <a:spLocks noChangeArrowheads="1"/>
          </p:cNvSpPr>
          <p:nvPr/>
        </p:nvSpPr>
        <p:spPr bwMode="auto">
          <a:xfrm>
            <a:off x="1116013" y="2636838"/>
            <a:ext cx="756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2400">
                <a:solidFill>
                  <a:schemeClr val="tx1"/>
                </a:solidFill>
              </a:rPr>
              <a:t>Personenunternehmen und -gesellschaften</a:t>
            </a:r>
            <a:endParaRPr lang="en-US" altLang="en-US" sz="2400">
              <a:solidFill>
                <a:schemeClr val="tx1"/>
              </a:solidFill>
            </a:endParaRPr>
          </a:p>
        </p:txBody>
      </p:sp>
      <p:sp>
        <p:nvSpPr>
          <p:cNvPr id="77830" name="Text Box 5"/>
          <p:cNvSpPr txBox="1">
            <a:spLocks noChangeArrowheads="1"/>
          </p:cNvSpPr>
          <p:nvPr/>
        </p:nvSpPr>
        <p:spPr bwMode="auto">
          <a:xfrm>
            <a:off x="1116013" y="2132013"/>
            <a:ext cx="756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2400">
                <a:solidFill>
                  <a:schemeClr val="tx1"/>
                </a:solidFill>
              </a:rPr>
              <a:t>Kapitalgesellschaften</a:t>
            </a:r>
            <a:endParaRPr lang="en-US" altLang="en-US" sz="2400">
              <a:solidFill>
                <a:schemeClr val="tx1"/>
              </a:solidFill>
            </a:endParaRPr>
          </a:p>
        </p:txBody>
      </p:sp>
      <p:sp>
        <p:nvSpPr>
          <p:cNvPr id="77831" name="AutoShape 6"/>
          <p:cNvSpPr>
            <a:spLocks noChangeArrowheads="1"/>
          </p:cNvSpPr>
          <p:nvPr/>
        </p:nvSpPr>
        <p:spPr bwMode="auto">
          <a:xfrm>
            <a:off x="611188" y="4292600"/>
            <a:ext cx="458787" cy="215900"/>
          </a:xfrm>
          <a:prstGeom prst="rightArrow">
            <a:avLst>
              <a:gd name="adj1" fmla="val 50000"/>
              <a:gd name="adj2" fmla="val 53125"/>
            </a:avLst>
          </a:prstGeom>
          <a:solidFill>
            <a:srgbClr val="004171">
              <a:alpha val="58038"/>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7832" name="Text Box 7"/>
          <p:cNvSpPr txBox="1">
            <a:spLocks noChangeArrowheads="1"/>
          </p:cNvSpPr>
          <p:nvPr/>
        </p:nvSpPr>
        <p:spPr bwMode="auto">
          <a:xfrm>
            <a:off x="1120775" y="4116388"/>
            <a:ext cx="77724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130000"/>
              </a:lnSpc>
              <a:spcBef>
                <a:spcPct val="0"/>
              </a:spcBef>
              <a:buClr>
                <a:srgbClr val="FFCC00"/>
              </a:buClr>
              <a:buSzPct val="60000"/>
              <a:buFont typeface="Monotype Sorts"/>
              <a:buNone/>
            </a:pPr>
            <a:r>
              <a:rPr lang="de-DE" altLang="en-US" sz="2400">
                <a:solidFill>
                  <a:schemeClr val="tx1"/>
                </a:solidFill>
              </a:rPr>
              <a:t>Gesellschafterdarl. bzw. von nahe stehenden Personen</a:t>
            </a:r>
          </a:p>
          <a:p>
            <a:pPr>
              <a:lnSpc>
                <a:spcPct val="130000"/>
              </a:lnSpc>
              <a:spcBef>
                <a:spcPct val="0"/>
              </a:spcBef>
              <a:buClr>
                <a:srgbClr val="FFCC00"/>
              </a:buClr>
              <a:buSzPct val="60000"/>
              <a:buFont typeface="Monotype Sorts"/>
              <a:buNone/>
            </a:pPr>
            <a:r>
              <a:rPr lang="de-DE" altLang="en-US" sz="2400">
                <a:solidFill>
                  <a:schemeClr val="tx1"/>
                </a:solidFill>
              </a:rPr>
              <a:t>Darlehen Dritter mit Rückgriff auf Gesellschafter</a:t>
            </a:r>
          </a:p>
          <a:p>
            <a:pPr>
              <a:lnSpc>
                <a:spcPct val="130000"/>
              </a:lnSpc>
              <a:spcBef>
                <a:spcPct val="0"/>
              </a:spcBef>
              <a:buClr>
                <a:srgbClr val="FFCC00"/>
              </a:buClr>
              <a:buSzPct val="60000"/>
              <a:buFont typeface="Monotype Sorts"/>
              <a:buNone/>
            </a:pPr>
            <a:r>
              <a:rPr lang="de-DE" altLang="en-US" sz="2400">
                <a:solidFill>
                  <a:schemeClr val="tx1"/>
                </a:solidFill>
              </a:rPr>
              <a:t>Normale Bankdarlehen</a:t>
            </a:r>
            <a:endParaRPr lang="en-US" altLang="en-US" sz="2400">
              <a:solidFill>
                <a:schemeClr val="tx1"/>
              </a:solidFill>
            </a:endParaRPr>
          </a:p>
        </p:txBody>
      </p:sp>
      <p:sp>
        <p:nvSpPr>
          <p:cNvPr id="77833" name="Text Box 8"/>
          <p:cNvSpPr txBox="1">
            <a:spLocks noChangeArrowheads="1"/>
          </p:cNvSpPr>
          <p:nvPr/>
        </p:nvSpPr>
        <p:spPr bwMode="auto">
          <a:xfrm>
            <a:off x="360363" y="3571875"/>
            <a:ext cx="7019925" cy="457200"/>
          </a:xfrm>
          <a:prstGeom prst="rect">
            <a:avLst/>
          </a:prstGeom>
          <a:solidFill>
            <a:schemeClr val="tx1">
              <a:alpha val="5803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FFCC00"/>
              </a:buClr>
              <a:buSzPct val="60000"/>
              <a:buFont typeface="Monotype Sorts"/>
              <a:buNone/>
            </a:pPr>
            <a:r>
              <a:rPr lang="de-DE" altLang="en-US" sz="2400" b="1">
                <a:solidFill>
                  <a:schemeClr val="bg1"/>
                </a:solidFill>
              </a:rPr>
              <a:t>betroffene Darlehen:</a:t>
            </a:r>
            <a:endParaRPr lang="en-US" altLang="en-US" sz="2400" b="1">
              <a:solidFill>
                <a:schemeClr val="bg1"/>
              </a:solidFill>
            </a:endParaRPr>
          </a:p>
        </p:txBody>
      </p:sp>
      <p:sp>
        <p:nvSpPr>
          <p:cNvPr id="77834" name="AutoShape 9"/>
          <p:cNvSpPr>
            <a:spLocks noChangeArrowheads="1"/>
          </p:cNvSpPr>
          <p:nvPr/>
        </p:nvSpPr>
        <p:spPr bwMode="auto">
          <a:xfrm>
            <a:off x="611188" y="4797425"/>
            <a:ext cx="458787" cy="217488"/>
          </a:xfrm>
          <a:prstGeom prst="rightArrow">
            <a:avLst>
              <a:gd name="adj1" fmla="val 50000"/>
              <a:gd name="adj2" fmla="val 52737"/>
            </a:avLst>
          </a:prstGeom>
          <a:solidFill>
            <a:srgbClr val="004171">
              <a:alpha val="58038"/>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7835" name="AutoShape 10"/>
          <p:cNvSpPr>
            <a:spLocks noChangeArrowheads="1"/>
          </p:cNvSpPr>
          <p:nvPr/>
        </p:nvSpPr>
        <p:spPr bwMode="auto">
          <a:xfrm>
            <a:off x="684213" y="2276475"/>
            <a:ext cx="458787" cy="217488"/>
          </a:xfrm>
          <a:prstGeom prst="rightArrow">
            <a:avLst>
              <a:gd name="adj1" fmla="val 50000"/>
              <a:gd name="adj2" fmla="val 52737"/>
            </a:avLst>
          </a:prstGeom>
          <a:solidFill>
            <a:srgbClr val="004171">
              <a:alpha val="5803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7836" name="AutoShape 11"/>
          <p:cNvSpPr>
            <a:spLocks noChangeArrowheads="1"/>
          </p:cNvSpPr>
          <p:nvPr/>
        </p:nvSpPr>
        <p:spPr bwMode="auto">
          <a:xfrm>
            <a:off x="684213" y="2781300"/>
            <a:ext cx="458787" cy="217488"/>
          </a:xfrm>
          <a:prstGeom prst="rightArrow">
            <a:avLst>
              <a:gd name="adj1" fmla="val 50000"/>
              <a:gd name="adj2" fmla="val 52737"/>
            </a:avLst>
          </a:prstGeom>
          <a:solidFill>
            <a:srgbClr val="004171">
              <a:alpha val="58038"/>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7837" name="AutoShape 12"/>
          <p:cNvSpPr>
            <a:spLocks noChangeArrowheads="1"/>
          </p:cNvSpPr>
          <p:nvPr/>
        </p:nvSpPr>
        <p:spPr bwMode="auto">
          <a:xfrm>
            <a:off x="611188" y="5229225"/>
            <a:ext cx="458787" cy="217488"/>
          </a:xfrm>
          <a:prstGeom prst="rightArrow">
            <a:avLst>
              <a:gd name="adj1" fmla="val 50000"/>
              <a:gd name="adj2" fmla="val 52737"/>
            </a:avLst>
          </a:prstGeom>
          <a:solidFill>
            <a:srgbClr val="004171">
              <a:alpha val="58038"/>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4"/>
          <p:cNvSpPr>
            <a:spLocks noGrp="1" noChangeArrowheads="1"/>
          </p:cNvSpPr>
          <p:nvPr>
            <p:ph type="title"/>
          </p:nvPr>
        </p:nvSpPr>
        <p:spPr/>
        <p:txBody>
          <a:bodyPr lIns="92075" tIns="46038" rIns="92075" bIns="46038" anchor="ctr"/>
          <a:lstStyle/>
          <a:p>
            <a:pPr eaLnBrk="1" hangingPunct="1"/>
            <a:r>
              <a:rPr lang="de-DE" altLang="en-US" smtClean="0"/>
              <a:t>Zinsschranke - Funktionsweise</a:t>
            </a:r>
            <a:endParaRPr lang="de-DE" altLang="en-US" sz="2200" b="1" smtClean="0"/>
          </a:p>
        </p:txBody>
      </p:sp>
      <p:sp>
        <p:nvSpPr>
          <p:cNvPr id="7885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49100EA-D5DA-4CA6-A1F3-E04525993CDC}" type="slidenum">
              <a:rPr lang="en-GB" altLang="en-US" sz="1000" smtClean="0">
                <a:solidFill>
                  <a:srgbClr val="0B1A40"/>
                </a:solidFill>
              </a:rPr>
              <a:pPr eaLnBrk="1" hangingPunct="1">
                <a:spcBef>
                  <a:spcPct val="0"/>
                </a:spcBef>
              </a:pPr>
              <a:t>56</a:t>
            </a:fld>
            <a:endParaRPr lang="en-GB" altLang="en-US" sz="1000" smtClean="0">
              <a:solidFill>
                <a:srgbClr val="0B1A40"/>
              </a:solidFill>
            </a:endParaRPr>
          </a:p>
        </p:txBody>
      </p:sp>
      <p:sp>
        <p:nvSpPr>
          <p:cNvPr id="78852" name="Rectangle 2"/>
          <p:cNvSpPr>
            <a:spLocks noChangeArrowheads="1"/>
          </p:cNvSpPr>
          <p:nvPr/>
        </p:nvSpPr>
        <p:spPr bwMode="auto">
          <a:xfrm>
            <a:off x="430213" y="1581150"/>
            <a:ext cx="8174037" cy="417513"/>
          </a:xfrm>
          <a:prstGeom prst="rect">
            <a:avLst/>
          </a:prstGeom>
          <a:solidFill>
            <a:srgbClr val="00417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180000" tIns="72000" rIns="180000" bIns="7200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50000"/>
              </a:spcBef>
              <a:buClr>
                <a:schemeClr val="bg1"/>
              </a:buClr>
              <a:buFont typeface="Wingdings" pitchFamily="2" charset="2"/>
              <a:buNone/>
            </a:pPr>
            <a:r>
              <a:rPr lang="de-DE" altLang="en-US" sz="2000" b="1">
                <a:solidFill>
                  <a:schemeClr val="bg1"/>
                </a:solidFill>
              </a:rPr>
              <a:t>Zinsaufwand</a:t>
            </a:r>
            <a:endParaRPr lang="en-US" altLang="en-US" sz="2000" b="1">
              <a:solidFill>
                <a:schemeClr val="bg1"/>
              </a:solidFill>
            </a:endParaRPr>
          </a:p>
        </p:txBody>
      </p:sp>
      <p:sp>
        <p:nvSpPr>
          <p:cNvPr id="78853" name="Line 3"/>
          <p:cNvSpPr>
            <a:spLocks noChangeShapeType="1"/>
          </p:cNvSpPr>
          <p:nvPr/>
        </p:nvSpPr>
        <p:spPr bwMode="auto">
          <a:xfrm>
            <a:off x="8604250" y="1557338"/>
            <a:ext cx="15875" cy="3130550"/>
          </a:xfrm>
          <a:prstGeom prst="line">
            <a:avLst/>
          </a:prstGeom>
          <a:noFill/>
          <a:ln w="28575">
            <a:solidFill>
              <a:srgbClr val="00417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a:p>
        </p:txBody>
      </p:sp>
      <p:sp>
        <p:nvSpPr>
          <p:cNvPr id="78854" name="Text Box 4"/>
          <p:cNvSpPr txBox="1">
            <a:spLocks noChangeArrowheads="1"/>
          </p:cNvSpPr>
          <p:nvPr/>
        </p:nvSpPr>
        <p:spPr bwMode="auto">
          <a:xfrm>
            <a:off x="441325" y="2214563"/>
            <a:ext cx="1611313" cy="455612"/>
          </a:xfrm>
          <a:prstGeom prst="rect">
            <a:avLst/>
          </a:prstGeom>
          <a:solidFill>
            <a:srgbClr val="C0C0C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180000" tIns="72000" rIns="180000" bIns="720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chemeClr val="bg1"/>
              </a:buClr>
              <a:buFont typeface="Wingdings" pitchFamily="2" charset="2"/>
              <a:buNone/>
            </a:pPr>
            <a:r>
              <a:rPr lang="de-DE" altLang="en-US" sz="2000" b="1">
                <a:solidFill>
                  <a:schemeClr val="bg1"/>
                </a:solidFill>
              </a:rPr>
              <a:t>Zinsertrag</a:t>
            </a:r>
            <a:endParaRPr lang="en-US" altLang="en-US" sz="2000" b="1">
              <a:solidFill>
                <a:schemeClr val="bg1"/>
              </a:solidFill>
            </a:endParaRPr>
          </a:p>
        </p:txBody>
      </p:sp>
      <p:sp>
        <p:nvSpPr>
          <p:cNvPr id="78855" name="AutoShape 5"/>
          <p:cNvSpPr>
            <a:spLocks/>
          </p:cNvSpPr>
          <p:nvPr/>
        </p:nvSpPr>
        <p:spPr bwMode="auto">
          <a:xfrm rot="-5400000">
            <a:off x="2057400" y="3206750"/>
            <a:ext cx="419100" cy="3600450"/>
          </a:xfrm>
          <a:prstGeom prst="leftBrace">
            <a:avLst>
              <a:gd name="adj1" fmla="val 715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8856" name="Text Box 6"/>
          <p:cNvSpPr txBox="1">
            <a:spLocks noChangeArrowheads="1"/>
          </p:cNvSpPr>
          <p:nvPr/>
        </p:nvSpPr>
        <p:spPr bwMode="auto">
          <a:xfrm>
            <a:off x="2051050" y="2206625"/>
            <a:ext cx="6553200" cy="457200"/>
          </a:xfrm>
          <a:prstGeom prst="rect">
            <a:avLst/>
          </a:prstGeom>
          <a:solidFill>
            <a:srgbClr val="C0C0C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180000" tIns="72000" rIns="180000" bIns="720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50000"/>
              </a:spcBef>
              <a:buClr>
                <a:schemeClr val="bg1"/>
              </a:buClr>
              <a:buFont typeface="Wingdings" pitchFamily="2" charset="2"/>
              <a:buNone/>
            </a:pPr>
            <a:r>
              <a:rPr lang="de-DE" altLang="en-US" sz="2000" b="1">
                <a:solidFill>
                  <a:schemeClr val="bg1"/>
                </a:solidFill>
              </a:rPr>
              <a:t>Schuldzinsüberhang</a:t>
            </a:r>
            <a:endParaRPr lang="en-US" altLang="en-US" sz="2000" b="1">
              <a:solidFill>
                <a:schemeClr val="bg1"/>
              </a:solidFill>
            </a:endParaRPr>
          </a:p>
        </p:txBody>
      </p:sp>
      <p:sp>
        <p:nvSpPr>
          <p:cNvPr id="78857" name="Line 7"/>
          <p:cNvSpPr>
            <a:spLocks noChangeShapeType="1"/>
          </p:cNvSpPr>
          <p:nvPr/>
        </p:nvSpPr>
        <p:spPr bwMode="auto">
          <a:xfrm>
            <a:off x="431800" y="1589088"/>
            <a:ext cx="9525" cy="3149600"/>
          </a:xfrm>
          <a:prstGeom prst="line">
            <a:avLst/>
          </a:prstGeom>
          <a:noFill/>
          <a:ln w="28575">
            <a:solidFill>
              <a:srgbClr val="00417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a:p>
        </p:txBody>
      </p:sp>
      <p:sp>
        <p:nvSpPr>
          <p:cNvPr id="78858" name="Line 8"/>
          <p:cNvSpPr>
            <a:spLocks noChangeShapeType="1"/>
          </p:cNvSpPr>
          <p:nvPr/>
        </p:nvSpPr>
        <p:spPr bwMode="auto">
          <a:xfrm>
            <a:off x="2039938" y="2225675"/>
            <a:ext cx="7937" cy="2563813"/>
          </a:xfrm>
          <a:prstGeom prst="line">
            <a:avLst/>
          </a:prstGeom>
          <a:noFill/>
          <a:ln w="28575">
            <a:solidFill>
              <a:srgbClr val="00417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a:p>
        </p:txBody>
      </p:sp>
      <p:sp>
        <p:nvSpPr>
          <p:cNvPr id="78859" name="Text Box 9"/>
          <p:cNvSpPr txBox="1">
            <a:spLocks noChangeArrowheads="1"/>
          </p:cNvSpPr>
          <p:nvPr/>
        </p:nvSpPr>
        <p:spPr bwMode="auto">
          <a:xfrm>
            <a:off x="2041525" y="2851150"/>
            <a:ext cx="2025650" cy="455613"/>
          </a:xfrm>
          <a:prstGeom prst="rect">
            <a:avLst/>
          </a:prstGeom>
          <a:solidFill>
            <a:srgbClr val="C0C0C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180000" tIns="72000" rIns="180000" bIns="720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chemeClr val="bg1"/>
              </a:buClr>
              <a:buFont typeface="Wingdings" pitchFamily="2" charset="2"/>
              <a:buNone/>
            </a:pPr>
            <a:r>
              <a:rPr lang="de-DE" altLang="en-US" sz="2000" b="1">
                <a:solidFill>
                  <a:schemeClr val="bg1"/>
                </a:solidFill>
              </a:rPr>
              <a:t>30 % EBITDA</a:t>
            </a:r>
            <a:endParaRPr lang="en-US" altLang="en-US" sz="2000" b="1">
              <a:solidFill>
                <a:schemeClr val="bg1"/>
              </a:solidFill>
            </a:endParaRPr>
          </a:p>
        </p:txBody>
      </p:sp>
      <p:sp>
        <p:nvSpPr>
          <p:cNvPr id="78860" name="Line 10"/>
          <p:cNvSpPr>
            <a:spLocks noChangeShapeType="1"/>
          </p:cNvSpPr>
          <p:nvPr/>
        </p:nvSpPr>
        <p:spPr bwMode="auto">
          <a:xfrm>
            <a:off x="4067175" y="2638425"/>
            <a:ext cx="0" cy="2085975"/>
          </a:xfrm>
          <a:prstGeom prst="line">
            <a:avLst/>
          </a:prstGeom>
          <a:noFill/>
          <a:ln w="28575">
            <a:solidFill>
              <a:srgbClr val="004171"/>
            </a:solidFill>
            <a:prstDash val="sysDot"/>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a:p>
        </p:txBody>
      </p:sp>
      <p:sp>
        <p:nvSpPr>
          <p:cNvPr id="78861" name="Text Box 11"/>
          <p:cNvSpPr txBox="1">
            <a:spLocks noChangeArrowheads="1"/>
          </p:cNvSpPr>
          <p:nvPr/>
        </p:nvSpPr>
        <p:spPr bwMode="auto">
          <a:xfrm>
            <a:off x="1147763" y="5241925"/>
            <a:ext cx="2200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800" b="1">
                <a:solidFill>
                  <a:schemeClr val="tx1"/>
                </a:solidFill>
              </a:rPr>
              <a:t>Mindest-Abzug</a:t>
            </a:r>
          </a:p>
        </p:txBody>
      </p:sp>
      <p:sp>
        <p:nvSpPr>
          <p:cNvPr id="78862" name="Text Box 12"/>
          <p:cNvSpPr txBox="1">
            <a:spLocks noChangeArrowheads="1"/>
          </p:cNvSpPr>
          <p:nvPr/>
        </p:nvSpPr>
        <p:spPr bwMode="auto">
          <a:xfrm>
            <a:off x="4067175" y="3357563"/>
            <a:ext cx="4537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Lst>
        </p:spPr>
        <p:txBody>
          <a:bodyPr lIns="180000" tIns="72000" rIns="180000" bIns="720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chemeClr val="bg1"/>
              </a:buClr>
              <a:buFont typeface="Wingdings" pitchFamily="2" charset="2"/>
              <a:buNone/>
            </a:pPr>
            <a:r>
              <a:rPr lang="de-DE" altLang="en-US" sz="1800" b="1"/>
              <a:t>höherer Abzug möglich</a:t>
            </a:r>
            <a:r>
              <a:rPr lang="de-DE" altLang="en-US" sz="1800" b="1">
                <a:solidFill>
                  <a:schemeClr val="tx1"/>
                </a:solidFill>
              </a:rPr>
              <a:t>, </a:t>
            </a:r>
            <a:r>
              <a:rPr lang="de-DE" altLang="en-US" sz="1800">
                <a:solidFill>
                  <a:schemeClr val="tx1"/>
                </a:solidFill>
              </a:rPr>
              <a:t>wenn eine der</a:t>
            </a:r>
            <a:r>
              <a:rPr lang="de-DE" altLang="en-US" sz="1800" b="1">
                <a:solidFill>
                  <a:schemeClr val="tx1"/>
                </a:solidFill>
              </a:rPr>
              <a:t> </a:t>
            </a:r>
            <a:r>
              <a:rPr lang="de-DE" altLang="en-US" sz="1800" b="1"/>
              <a:t>3 Ausnahmen </a:t>
            </a:r>
            <a:r>
              <a:rPr lang="de-DE" altLang="en-US" sz="1800">
                <a:solidFill>
                  <a:schemeClr val="tx1"/>
                </a:solidFill>
              </a:rPr>
              <a:t>greift</a:t>
            </a:r>
            <a:endParaRPr lang="en-US" altLang="en-US" sz="1800">
              <a:solidFill>
                <a:schemeClr val="tx1"/>
              </a:solidFill>
            </a:endParaRPr>
          </a:p>
        </p:txBody>
      </p:sp>
      <p:sp>
        <p:nvSpPr>
          <p:cNvPr id="78863" name="Text Box 13"/>
          <p:cNvSpPr txBox="1">
            <a:spLocks noChangeArrowheads="1"/>
          </p:cNvSpPr>
          <p:nvPr/>
        </p:nvSpPr>
        <p:spPr bwMode="auto">
          <a:xfrm>
            <a:off x="4140200" y="4149725"/>
            <a:ext cx="50038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2075"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buFontTx/>
              <a:buChar char="•"/>
            </a:pPr>
            <a:r>
              <a:rPr lang="de-DE" altLang="en-US" sz="1800" b="1">
                <a:solidFill>
                  <a:schemeClr val="tx1"/>
                </a:solidFill>
              </a:rPr>
              <a:t> Freigrenze (3 Mio. Euro)</a:t>
            </a:r>
          </a:p>
          <a:p>
            <a:pPr>
              <a:spcBef>
                <a:spcPct val="0"/>
              </a:spcBef>
              <a:buFontTx/>
              <a:buChar char="•"/>
            </a:pPr>
            <a:r>
              <a:rPr lang="de-DE" altLang="en-US" sz="1800" b="1">
                <a:solidFill>
                  <a:schemeClr val="tx1"/>
                </a:solidFill>
              </a:rPr>
              <a:t> Konzernfreie Gesellschaft</a:t>
            </a:r>
          </a:p>
          <a:p>
            <a:pPr>
              <a:spcBef>
                <a:spcPct val="0"/>
              </a:spcBef>
              <a:buFontTx/>
              <a:buChar char="•"/>
            </a:pPr>
            <a:r>
              <a:rPr lang="de-DE" altLang="en-US" sz="1800" b="1">
                <a:solidFill>
                  <a:schemeClr val="tx1"/>
                </a:solidFill>
              </a:rPr>
              <a:t> Escape-Klausel (Kapitalspiegel)</a:t>
            </a:r>
          </a:p>
          <a:p>
            <a:pPr>
              <a:spcBef>
                <a:spcPct val="0"/>
              </a:spcBef>
            </a:pPr>
            <a:endParaRPr lang="de-DE" altLang="en-US" sz="1800" b="1">
              <a:solidFill>
                <a:schemeClr val="tx1"/>
              </a:solidFill>
            </a:endParaRPr>
          </a:p>
          <a:p>
            <a:pPr>
              <a:spcBef>
                <a:spcPct val="0"/>
              </a:spcBef>
            </a:pPr>
            <a:r>
              <a:rPr lang="de-DE" altLang="en-US" sz="1800">
                <a:solidFill>
                  <a:schemeClr val="tx1"/>
                </a:solidFill>
              </a:rPr>
              <a:t>und</a:t>
            </a:r>
            <a:r>
              <a:rPr lang="de-DE" altLang="en-US" sz="1800" b="1">
                <a:solidFill>
                  <a:schemeClr val="tx1"/>
                </a:solidFill>
              </a:rPr>
              <a:t> bei KapG keine </a:t>
            </a:r>
            <a:r>
              <a:rPr lang="de-DE" altLang="en-US" sz="1800" b="1"/>
              <a:t>schädliche Gesellschafterfremdfinanzierung</a:t>
            </a:r>
            <a:br>
              <a:rPr lang="de-DE" altLang="en-US" sz="1800" b="1"/>
            </a:br>
            <a:r>
              <a:rPr lang="de-DE" altLang="en-US" sz="1800" b="1"/>
              <a:t>(§ 8 a KStG)</a:t>
            </a:r>
          </a:p>
        </p:txBody>
      </p:sp>
      <p:sp>
        <p:nvSpPr>
          <p:cNvPr id="78864" name="Text Box 15"/>
          <p:cNvSpPr txBox="1">
            <a:spLocks noChangeArrowheads="1"/>
          </p:cNvSpPr>
          <p:nvPr/>
        </p:nvSpPr>
        <p:spPr bwMode="auto">
          <a:xfrm>
            <a:off x="423863" y="4149725"/>
            <a:ext cx="3643312" cy="649288"/>
          </a:xfrm>
          <a:prstGeom prst="rect">
            <a:avLst/>
          </a:prstGeom>
          <a:solidFill>
            <a:srgbClr val="C0C0C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180000" tIns="72000" rIns="180000" bIns="720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50000"/>
              </a:spcBef>
              <a:buClr>
                <a:schemeClr val="bg1"/>
              </a:buClr>
              <a:buFont typeface="Wingdings" pitchFamily="2" charset="2"/>
              <a:buNone/>
            </a:pPr>
            <a:r>
              <a:rPr lang="de-DE" altLang="en-US" sz="2000" b="1">
                <a:solidFill>
                  <a:schemeClr val="bg1"/>
                </a:solidFill>
              </a:rPr>
              <a:t>abzugsfähiger Zinsaufwand</a:t>
            </a:r>
            <a:endParaRPr lang="en-US" altLang="en-US" sz="1400" b="1">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lIns="91440" tIns="45720" rIns="91440" bIns="45720" anchor="ctr"/>
          <a:lstStyle/>
          <a:p>
            <a:pPr eaLnBrk="1" hangingPunct="1"/>
            <a:r>
              <a:rPr lang="de-DE" altLang="en-US" smtClean="0"/>
              <a:t>Zinsschranke – Überblick</a:t>
            </a:r>
            <a:br>
              <a:rPr lang="de-DE" altLang="en-US" smtClean="0"/>
            </a:br>
            <a:endParaRPr lang="de-DE" altLang="en-US" sz="2200" b="1" smtClean="0"/>
          </a:p>
        </p:txBody>
      </p:sp>
      <p:sp>
        <p:nvSpPr>
          <p:cNvPr id="7987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DBB0B68-D79B-4094-BA3A-5E2FDF00E682}" type="slidenum">
              <a:rPr lang="en-GB" altLang="en-US" sz="1000" smtClean="0">
                <a:solidFill>
                  <a:srgbClr val="0B1A40"/>
                </a:solidFill>
              </a:rPr>
              <a:pPr eaLnBrk="1" hangingPunct="1">
                <a:spcBef>
                  <a:spcPct val="0"/>
                </a:spcBef>
              </a:pPr>
              <a:t>57</a:t>
            </a:fld>
            <a:endParaRPr lang="en-GB" altLang="en-US" sz="1000" smtClean="0">
              <a:solidFill>
                <a:srgbClr val="0B1A40"/>
              </a:solidFill>
            </a:endParaRPr>
          </a:p>
        </p:txBody>
      </p:sp>
      <p:sp>
        <p:nvSpPr>
          <p:cNvPr id="79876" name="Text Box 6"/>
          <p:cNvSpPr txBox="1">
            <a:spLocks noChangeArrowheads="1"/>
          </p:cNvSpPr>
          <p:nvPr/>
        </p:nvSpPr>
        <p:spPr bwMode="auto">
          <a:xfrm>
            <a:off x="395288" y="5013325"/>
            <a:ext cx="2303462" cy="835025"/>
          </a:xfrm>
          <a:prstGeom prst="rect">
            <a:avLst/>
          </a:prstGeom>
          <a:solidFill>
            <a:srgbClr val="00417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50000"/>
              </a:spcBef>
              <a:buClr>
                <a:srgbClr val="FFCC00"/>
              </a:buClr>
              <a:buSzPct val="60000"/>
              <a:buFont typeface="Monotype Sorts"/>
              <a:buNone/>
            </a:pPr>
            <a:r>
              <a:rPr lang="de-DE" altLang="en-US" sz="1800" b="1">
                <a:solidFill>
                  <a:schemeClr val="bg1"/>
                </a:solidFill>
              </a:rPr>
              <a:t>Zinsabzug max: Zinsertrag + </a:t>
            </a:r>
            <a:br>
              <a:rPr lang="de-DE" altLang="en-US" sz="1800" b="1">
                <a:solidFill>
                  <a:schemeClr val="bg1"/>
                </a:solidFill>
              </a:rPr>
            </a:br>
            <a:r>
              <a:rPr lang="de-DE" altLang="en-US" sz="1800" b="1">
                <a:solidFill>
                  <a:schemeClr val="bg1"/>
                </a:solidFill>
              </a:rPr>
              <a:t>30% "stl. EBITDA“</a:t>
            </a:r>
          </a:p>
        </p:txBody>
      </p:sp>
      <p:sp>
        <p:nvSpPr>
          <p:cNvPr id="79877" name="Text Box 7"/>
          <p:cNvSpPr txBox="1">
            <a:spLocks noChangeArrowheads="1"/>
          </p:cNvSpPr>
          <p:nvPr/>
        </p:nvSpPr>
        <p:spPr bwMode="auto">
          <a:xfrm>
            <a:off x="466725" y="4365625"/>
            <a:ext cx="219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600" b="1">
                <a:solidFill>
                  <a:schemeClr val="tx1"/>
                </a:solidFill>
              </a:rPr>
              <a:t>Grundsatz</a:t>
            </a:r>
            <a:r>
              <a:rPr lang="de-DE" altLang="en-US" sz="1600">
                <a:solidFill>
                  <a:schemeClr val="tx1"/>
                </a:solidFill>
              </a:rPr>
              <a:t> </a:t>
            </a:r>
            <a:br>
              <a:rPr lang="de-DE" altLang="en-US" sz="1600">
                <a:solidFill>
                  <a:schemeClr val="tx1"/>
                </a:solidFill>
              </a:rPr>
            </a:br>
            <a:r>
              <a:rPr lang="de-DE" altLang="en-US" sz="1600">
                <a:solidFill>
                  <a:schemeClr val="tx1"/>
                </a:solidFill>
              </a:rPr>
              <a:t>für alle Unternehmen</a:t>
            </a:r>
          </a:p>
        </p:txBody>
      </p:sp>
      <p:sp>
        <p:nvSpPr>
          <p:cNvPr id="79878" name="AutoShape 8"/>
          <p:cNvSpPr>
            <a:spLocks noChangeArrowheads="1"/>
          </p:cNvSpPr>
          <p:nvPr/>
        </p:nvSpPr>
        <p:spPr bwMode="auto">
          <a:xfrm rot="5400000">
            <a:off x="-36512" y="3286125"/>
            <a:ext cx="2016125" cy="142875"/>
          </a:xfrm>
          <a:prstGeom prst="rightArrow">
            <a:avLst>
              <a:gd name="adj1" fmla="val 51111"/>
              <a:gd name="adj2" fmla="val 232768"/>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9879" name="Text Box 9"/>
          <p:cNvSpPr txBox="1">
            <a:spLocks noChangeArrowheads="1"/>
          </p:cNvSpPr>
          <p:nvPr/>
        </p:nvSpPr>
        <p:spPr bwMode="auto">
          <a:xfrm>
            <a:off x="1619250" y="2133600"/>
            <a:ext cx="244951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600">
                <a:solidFill>
                  <a:schemeClr val="tx1"/>
                </a:solidFill>
              </a:rPr>
              <a:t>Ausnahme 1: </a:t>
            </a:r>
            <a:br>
              <a:rPr lang="de-DE" altLang="en-US" sz="1600">
                <a:solidFill>
                  <a:schemeClr val="tx1"/>
                </a:solidFill>
              </a:rPr>
            </a:br>
            <a:r>
              <a:rPr lang="de-DE" altLang="en-US" sz="1600" b="1">
                <a:solidFill>
                  <a:schemeClr val="tx1"/>
                </a:solidFill>
              </a:rPr>
              <a:t>negativer Zinssaldo </a:t>
            </a:r>
            <a:br>
              <a:rPr lang="de-DE" altLang="en-US" sz="1600" b="1">
                <a:solidFill>
                  <a:schemeClr val="tx1"/>
                </a:solidFill>
              </a:rPr>
            </a:br>
            <a:r>
              <a:rPr lang="de-DE" altLang="en-US" sz="1600" b="1">
                <a:solidFill>
                  <a:schemeClr val="tx1"/>
                </a:solidFill>
              </a:rPr>
              <a:t>&lt; 3 Mio Euro</a:t>
            </a:r>
            <a:endParaRPr lang="de-DE" altLang="en-US" sz="1600">
              <a:solidFill>
                <a:schemeClr val="tx1"/>
              </a:solidFill>
            </a:endParaRPr>
          </a:p>
        </p:txBody>
      </p:sp>
      <p:sp>
        <p:nvSpPr>
          <p:cNvPr id="79880" name="Text Box 10"/>
          <p:cNvSpPr txBox="1">
            <a:spLocks noChangeArrowheads="1"/>
          </p:cNvSpPr>
          <p:nvPr/>
        </p:nvSpPr>
        <p:spPr bwMode="auto">
          <a:xfrm>
            <a:off x="7023100" y="1368425"/>
            <a:ext cx="1884363" cy="587375"/>
          </a:xfrm>
          <a:prstGeom prst="rect">
            <a:avLst/>
          </a:prstGeom>
          <a:solidFill>
            <a:srgbClr val="00417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50000"/>
              </a:spcBef>
              <a:buClr>
                <a:srgbClr val="FFCC00"/>
              </a:buClr>
              <a:buSzPct val="60000"/>
              <a:buFont typeface="Monotype Sorts"/>
              <a:buNone/>
            </a:pPr>
            <a:r>
              <a:rPr lang="de-DE" altLang="en-US" sz="1800" b="1">
                <a:solidFill>
                  <a:schemeClr val="bg1"/>
                </a:solidFill>
              </a:rPr>
              <a:t>Voller</a:t>
            </a:r>
            <a:br>
              <a:rPr lang="de-DE" altLang="en-US" sz="1800" b="1">
                <a:solidFill>
                  <a:schemeClr val="bg1"/>
                </a:solidFill>
              </a:rPr>
            </a:br>
            <a:r>
              <a:rPr lang="de-DE" altLang="en-US" sz="1800" b="1">
                <a:solidFill>
                  <a:schemeClr val="bg1"/>
                </a:solidFill>
              </a:rPr>
              <a:t>Zinsabzug</a:t>
            </a:r>
          </a:p>
        </p:txBody>
      </p:sp>
      <p:sp>
        <p:nvSpPr>
          <p:cNvPr id="79881" name="AutoShape 11"/>
          <p:cNvSpPr>
            <a:spLocks noChangeArrowheads="1"/>
          </p:cNvSpPr>
          <p:nvPr/>
        </p:nvSpPr>
        <p:spPr bwMode="auto">
          <a:xfrm rot="-391071">
            <a:off x="3128963" y="1730375"/>
            <a:ext cx="3311525" cy="144463"/>
          </a:xfrm>
          <a:prstGeom prst="rightArrow">
            <a:avLst>
              <a:gd name="adj1" fmla="val 49741"/>
              <a:gd name="adj2" fmla="val 272847"/>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9882" name="Text Box 12"/>
          <p:cNvSpPr txBox="1">
            <a:spLocks noChangeArrowheads="1"/>
          </p:cNvSpPr>
          <p:nvPr/>
        </p:nvSpPr>
        <p:spPr bwMode="auto">
          <a:xfrm>
            <a:off x="3492500" y="3068638"/>
            <a:ext cx="33845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600" u="sng">
                <a:solidFill>
                  <a:schemeClr val="tx1"/>
                </a:solidFill>
              </a:rPr>
              <a:t>Bei Kap-Ges:</a:t>
            </a:r>
            <a:br>
              <a:rPr lang="de-DE" altLang="en-US" sz="1600" u="sng">
                <a:solidFill>
                  <a:schemeClr val="tx1"/>
                </a:solidFill>
              </a:rPr>
            </a:br>
            <a:r>
              <a:rPr lang="de-DE" altLang="en-US" sz="1800" b="1">
                <a:solidFill>
                  <a:srgbClr val="004171"/>
                </a:solidFill>
              </a:rPr>
              <a:t>schädliche Gesellschafter-Fremdfinanzierung</a:t>
            </a:r>
          </a:p>
        </p:txBody>
      </p:sp>
      <p:sp>
        <p:nvSpPr>
          <p:cNvPr id="79883" name="Oval 13"/>
          <p:cNvSpPr>
            <a:spLocks noChangeArrowheads="1"/>
          </p:cNvSpPr>
          <p:nvPr/>
        </p:nvSpPr>
        <p:spPr bwMode="auto">
          <a:xfrm>
            <a:off x="6804025" y="3860800"/>
            <a:ext cx="433388" cy="2413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400">
                <a:solidFill>
                  <a:schemeClr val="bg1"/>
                </a:solidFill>
              </a:rPr>
              <a:t>ja</a:t>
            </a:r>
            <a:endParaRPr lang="en-US" altLang="en-US" sz="1400">
              <a:solidFill>
                <a:schemeClr val="bg1"/>
              </a:solidFill>
            </a:endParaRPr>
          </a:p>
        </p:txBody>
      </p:sp>
      <p:sp>
        <p:nvSpPr>
          <p:cNvPr id="79884" name="Text Box 14"/>
          <p:cNvSpPr txBox="1">
            <a:spLocks noChangeArrowheads="1"/>
          </p:cNvSpPr>
          <p:nvPr/>
        </p:nvSpPr>
        <p:spPr bwMode="auto">
          <a:xfrm>
            <a:off x="5651500" y="4149725"/>
            <a:ext cx="149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600">
                <a:solidFill>
                  <a:schemeClr val="tx1"/>
                </a:solidFill>
              </a:rPr>
              <a:t>Ausnahme 2: </a:t>
            </a:r>
            <a:br>
              <a:rPr lang="de-DE" altLang="en-US" sz="1600">
                <a:solidFill>
                  <a:schemeClr val="tx1"/>
                </a:solidFill>
              </a:rPr>
            </a:br>
            <a:r>
              <a:rPr lang="de-DE" altLang="en-US" sz="1600" b="1">
                <a:solidFill>
                  <a:schemeClr val="tx1"/>
                </a:solidFill>
              </a:rPr>
              <a:t>kein</a:t>
            </a:r>
            <a:r>
              <a:rPr lang="de-DE" altLang="en-US" sz="1600">
                <a:solidFill>
                  <a:schemeClr val="tx1"/>
                </a:solidFill>
              </a:rPr>
              <a:t> </a:t>
            </a:r>
            <a:r>
              <a:rPr lang="de-DE" altLang="en-US" sz="1600" b="1">
                <a:solidFill>
                  <a:schemeClr val="tx1"/>
                </a:solidFill>
              </a:rPr>
              <a:t>Konzern</a:t>
            </a:r>
            <a:endParaRPr lang="de-DE" altLang="en-US" sz="1600">
              <a:solidFill>
                <a:schemeClr val="tx1"/>
              </a:solidFill>
            </a:endParaRPr>
          </a:p>
        </p:txBody>
      </p:sp>
      <p:sp>
        <p:nvSpPr>
          <p:cNvPr id="79885" name="Text Box 15"/>
          <p:cNvSpPr txBox="1">
            <a:spLocks noChangeArrowheads="1"/>
          </p:cNvSpPr>
          <p:nvPr/>
        </p:nvSpPr>
        <p:spPr bwMode="auto">
          <a:xfrm>
            <a:off x="7318375" y="5084763"/>
            <a:ext cx="18256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600">
                <a:solidFill>
                  <a:schemeClr val="tx1"/>
                </a:solidFill>
              </a:rPr>
              <a:t>Ausnahme 3: </a:t>
            </a:r>
            <a:br>
              <a:rPr lang="de-DE" altLang="en-US" sz="1600">
                <a:solidFill>
                  <a:schemeClr val="tx1"/>
                </a:solidFill>
              </a:rPr>
            </a:br>
            <a:r>
              <a:rPr lang="de-DE" altLang="en-US" sz="1600" b="1">
                <a:solidFill>
                  <a:schemeClr val="tx1"/>
                </a:solidFill>
              </a:rPr>
              <a:t>Escape-Klausel</a:t>
            </a:r>
          </a:p>
          <a:p>
            <a:pPr>
              <a:spcBef>
                <a:spcPct val="30000"/>
              </a:spcBef>
              <a:buClr>
                <a:srgbClr val="FFCC00"/>
              </a:buClr>
              <a:buSzPct val="60000"/>
              <a:buFont typeface="Monotype Sorts"/>
              <a:buNone/>
            </a:pPr>
            <a:r>
              <a:rPr lang="de-DE" altLang="en-US" sz="1600" b="1">
                <a:solidFill>
                  <a:schemeClr val="tx1"/>
                </a:solidFill>
              </a:rPr>
              <a:t>„Kapitalspiegel“</a:t>
            </a:r>
            <a:endParaRPr lang="de-DE" altLang="en-US" sz="1600">
              <a:solidFill>
                <a:schemeClr val="tx1"/>
              </a:solidFill>
            </a:endParaRPr>
          </a:p>
        </p:txBody>
      </p:sp>
      <p:sp>
        <p:nvSpPr>
          <p:cNvPr id="79886" name="AutoShape 16"/>
          <p:cNvSpPr>
            <a:spLocks noChangeArrowheads="1"/>
          </p:cNvSpPr>
          <p:nvPr/>
        </p:nvSpPr>
        <p:spPr bwMode="auto">
          <a:xfrm rot="10800000">
            <a:off x="2843213" y="5373688"/>
            <a:ext cx="4465637" cy="142875"/>
          </a:xfrm>
          <a:prstGeom prst="rightArrow">
            <a:avLst>
              <a:gd name="adj1" fmla="val 48546"/>
              <a:gd name="adj2" fmla="val 167275"/>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9887" name="Oval 18"/>
          <p:cNvSpPr>
            <a:spLocks noChangeArrowheads="1"/>
          </p:cNvSpPr>
          <p:nvPr/>
        </p:nvSpPr>
        <p:spPr bwMode="auto">
          <a:xfrm>
            <a:off x="6732588" y="5516563"/>
            <a:ext cx="460375" cy="287337"/>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400">
                <a:solidFill>
                  <a:schemeClr val="bg1"/>
                </a:solidFill>
              </a:rPr>
              <a:t>nein</a:t>
            </a:r>
            <a:endParaRPr lang="en-US" altLang="en-US" sz="1400">
              <a:solidFill>
                <a:schemeClr val="bg1"/>
              </a:solidFill>
            </a:endParaRPr>
          </a:p>
        </p:txBody>
      </p:sp>
      <p:sp>
        <p:nvSpPr>
          <p:cNvPr id="79888" name="Oval 19"/>
          <p:cNvSpPr>
            <a:spLocks noChangeArrowheads="1"/>
          </p:cNvSpPr>
          <p:nvPr/>
        </p:nvSpPr>
        <p:spPr bwMode="auto">
          <a:xfrm>
            <a:off x="3492500" y="2060575"/>
            <a:ext cx="433388" cy="2413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400">
                <a:solidFill>
                  <a:schemeClr val="bg1"/>
                </a:solidFill>
              </a:rPr>
              <a:t>ja</a:t>
            </a:r>
            <a:endParaRPr lang="en-US" altLang="en-US" sz="1400">
              <a:solidFill>
                <a:schemeClr val="bg1"/>
              </a:solidFill>
            </a:endParaRPr>
          </a:p>
        </p:txBody>
      </p:sp>
      <p:sp>
        <p:nvSpPr>
          <p:cNvPr id="79889" name="Line 20"/>
          <p:cNvSpPr>
            <a:spLocks noChangeShapeType="1"/>
          </p:cNvSpPr>
          <p:nvPr/>
        </p:nvSpPr>
        <p:spPr bwMode="auto">
          <a:xfrm>
            <a:off x="6877050" y="4724400"/>
            <a:ext cx="503238" cy="2873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9890" name="Line 21"/>
          <p:cNvSpPr>
            <a:spLocks noChangeShapeType="1"/>
          </p:cNvSpPr>
          <p:nvPr/>
        </p:nvSpPr>
        <p:spPr bwMode="auto">
          <a:xfrm>
            <a:off x="1547813" y="1844675"/>
            <a:ext cx="503237" cy="2873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9891" name="Line 22"/>
          <p:cNvSpPr>
            <a:spLocks noChangeShapeType="1"/>
          </p:cNvSpPr>
          <p:nvPr/>
        </p:nvSpPr>
        <p:spPr bwMode="auto">
          <a:xfrm>
            <a:off x="3132138" y="2708275"/>
            <a:ext cx="503237" cy="2873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9892" name="Line 23"/>
          <p:cNvSpPr>
            <a:spLocks noChangeShapeType="1"/>
          </p:cNvSpPr>
          <p:nvPr/>
        </p:nvSpPr>
        <p:spPr bwMode="auto">
          <a:xfrm>
            <a:off x="5219700" y="3860800"/>
            <a:ext cx="503238" cy="2873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9893" name="AutoShape 24"/>
          <p:cNvSpPr>
            <a:spLocks noChangeArrowheads="1"/>
          </p:cNvSpPr>
          <p:nvPr/>
        </p:nvSpPr>
        <p:spPr bwMode="auto">
          <a:xfrm rot="-4948897">
            <a:off x="6527800" y="3516313"/>
            <a:ext cx="2881313" cy="115887"/>
          </a:xfrm>
          <a:prstGeom prst="rightArrow">
            <a:avLst>
              <a:gd name="adj1" fmla="val 49741"/>
              <a:gd name="adj2" fmla="val 29594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9894" name="AutoShape 25"/>
          <p:cNvSpPr>
            <a:spLocks noChangeArrowheads="1"/>
          </p:cNvSpPr>
          <p:nvPr/>
        </p:nvSpPr>
        <p:spPr bwMode="auto">
          <a:xfrm rot="-4069796">
            <a:off x="5896768" y="3040857"/>
            <a:ext cx="2087563" cy="127000"/>
          </a:xfrm>
          <a:prstGeom prst="rightArrow">
            <a:avLst>
              <a:gd name="adj1" fmla="val 49741"/>
              <a:gd name="adj2" fmla="val 195652"/>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9895" name="Oval 26"/>
          <p:cNvSpPr>
            <a:spLocks noChangeArrowheads="1"/>
          </p:cNvSpPr>
          <p:nvPr/>
        </p:nvSpPr>
        <p:spPr bwMode="auto">
          <a:xfrm>
            <a:off x="8027988" y="4797425"/>
            <a:ext cx="433387" cy="2413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400">
                <a:solidFill>
                  <a:schemeClr val="bg1"/>
                </a:solidFill>
              </a:rPr>
              <a:t>ja</a:t>
            </a:r>
            <a:endParaRPr lang="en-US" altLang="en-US" sz="1400">
              <a:solidFill>
                <a:schemeClr val="bg1"/>
              </a:solidFill>
            </a:endParaRPr>
          </a:p>
        </p:txBody>
      </p:sp>
      <p:sp>
        <p:nvSpPr>
          <p:cNvPr id="79896" name="AutoShape 27"/>
          <p:cNvSpPr>
            <a:spLocks noChangeArrowheads="1"/>
          </p:cNvSpPr>
          <p:nvPr/>
        </p:nvSpPr>
        <p:spPr bwMode="auto">
          <a:xfrm rot="8862501">
            <a:off x="2403475" y="4294188"/>
            <a:ext cx="2038350" cy="144462"/>
          </a:xfrm>
          <a:prstGeom prst="rightArrow">
            <a:avLst>
              <a:gd name="adj1" fmla="val 48546"/>
              <a:gd name="adj2" fmla="val 75514"/>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79897" name="Oval 28"/>
          <p:cNvSpPr>
            <a:spLocks noChangeArrowheads="1"/>
          </p:cNvSpPr>
          <p:nvPr/>
        </p:nvSpPr>
        <p:spPr bwMode="auto">
          <a:xfrm>
            <a:off x="3276600" y="3860800"/>
            <a:ext cx="460375" cy="287338"/>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400">
                <a:solidFill>
                  <a:schemeClr val="bg1"/>
                </a:solidFill>
              </a:rPr>
              <a:t>ja</a:t>
            </a:r>
            <a:endParaRPr lang="en-US" altLang="en-US" sz="1400">
              <a:solidFill>
                <a:schemeClr val="bg1"/>
              </a:solidFill>
            </a:endParaRPr>
          </a:p>
        </p:txBody>
      </p:sp>
      <p:sp>
        <p:nvSpPr>
          <p:cNvPr id="79898" name="Oval 29"/>
          <p:cNvSpPr>
            <a:spLocks noChangeArrowheads="1"/>
          </p:cNvSpPr>
          <p:nvPr/>
        </p:nvSpPr>
        <p:spPr bwMode="auto">
          <a:xfrm>
            <a:off x="5651500" y="3789363"/>
            <a:ext cx="433388" cy="24130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ct val="60000"/>
              </a:spcBef>
              <a:buClr>
                <a:srgbClr val="FFCC00"/>
              </a:buClr>
              <a:buSzPct val="60000"/>
              <a:buFont typeface="Monotype Sorts"/>
              <a:buNone/>
            </a:pPr>
            <a:r>
              <a:rPr lang="de-DE" altLang="en-US" sz="1400">
                <a:solidFill>
                  <a:schemeClr val="bg1"/>
                </a:solidFill>
              </a:rPr>
              <a:t>nein</a:t>
            </a:r>
            <a:endParaRPr lang="en-US" altLang="en-US" sz="1400">
              <a:solidFill>
                <a:schemeClr val="bg1"/>
              </a:solidFill>
            </a:endParaRPr>
          </a:p>
        </p:txBody>
      </p:sp>
      <p:sp>
        <p:nvSpPr>
          <p:cNvPr id="79899" name="Text Box 9"/>
          <p:cNvSpPr txBox="1">
            <a:spLocks noChangeArrowheads="1"/>
          </p:cNvSpPr>
          <p:nvPr/>
        </p:nvSpPr>
        <p:spPr bwMode="auto">
          <a:xfrm>
            <a:off x="250825" y="1125538"/>
            <a:ext cx="24495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Bef>
                <a:spcPct val="50000"/>
              </a:spcBef>
              <a:buClr>
                <a:srgbClr val="FFCC00"/>
              </a:buClr>
              <a:buSzPct val="60000"/>
              <a:buFont typeface="Monotype Sorts"/>
              <a:buNone/>
            </a:pPr>
            <a:r>
              <a:rPr lang="de-DE" altLang="en-US" sz="1600">
                <a:solidFill>
                  <a:schemeClr val="tx1"/>
                </a:solidFill>
              </a:rPr>
              <a:t>Kapitalgesellschaften, Personenunternehmen und -gesellschaften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tIns="34359"/>
          <a:lstStyle/>
          <a:p>
            <a:pPr eaLnBrk="1" hangingPunct="1"/>
            <a:r>
              <a:rPr lang="de-DE" altLang="en-US" smtClean="0"/>
              <a:t>Zinsschranke – EBITDA-Vortrag</a:t>
            </a:r>
            <a:endParaRPr lang="de-DE" altLang="en-US" sz="2000" smtClean="0"/>
          </a:p>
        </p:txBody>
      </p:sp>
      <p:sp>
        <p:nvSpPr>
          <p:cNvPr id="8089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4E0F7DA-353C-4BA5-88E4-C16EF6C12F9D}" type="slidenum">
              <a:rPr lang="en-GB" altLang="en-US" sz="1000" smtClean="0">
                <a:solidFill>
                  <a:srgbClr val="0B1A40"/>
                </a:solidFill>
              </a:rPr>
              <a:pPr eaLnBrk="1" hangingPunct="1">
                <a:spcBef>
                  <a:spcPct val="0"/>
                </a:spcBef>
              </a:pPr>
              <a:t>58</a:t>
            </a:fld>
            <a:endParaRPr lang="en-GB" altLang="en-US" sz="1000" smtClean="0">
              <a:solidFill>
                <a:srgbClr val="0B1A40"/>
              </a:solidFill>
            </a:endParaRPr>
          </a:p>
        </p:txBody>
      </p:sp>
      <p:sp>
        <p:nvSpPr>
          <p:cNvPr id="80900" name="Rectangle 19"/>
          <p:cNvSpPr>
            <a:spLocks noChangeArrowheads="1"/>
          </p:cNvSpPr>
          <p:nvPr/>
        </p:nvSpPr>
        <p:spPr bwMode="gray">
          <a:xfrm>
            <a:off x="7019925" y="3500438"/>
            <a:ext cx="5873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885" tIns="41020" rIns="78885" bIns="41020">
            <a:spAutoFit/>
          </a:bodyPr>
          <a:lstStyle>
            <a:lvl1pPr defTabSz="873125" eaLnBrk="0" hangingPunct="0">
              <a:spcBef>
                <a:spcPct val="20000"/>
              </a:spcBef>
              <a:defRPr sz="2200">
                <a:solidFill>
                  <a:srgbClr val="00A5D9"/>
                </a:solidFill>
                <a:latin typeface="Arial" pitchFamily="34" charset="0"/>
                <a:cs typeface="Arial" pitchFamily="34" charset="0"/>
              </a:defRPr>
            </a:lvl1pPr>
            <a:lvl2pPr marL="742950" indent="-285750" defTabSz="87312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7312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7312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7312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7312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7312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7312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7312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pPr>
            <a:r>
              <a:rPr lang="de-DE" altLang="en-US" sz="5300" b="1">
                <a:solidFill>
                  <a:schemeClr val="bg1"/>
                </a:solidFill>
                <a:sym typeface="Wingdings" pitchFamily="2" charset="2"/>
              </a:rPr>
              <a:t></a:t>
            </a:r>
          </a:p>
        </p:txBody>
      </p:sp>
      <p:sp>
        <p:nvSpPr>
          <p:cNvPr id="80901" name="Rechteck 31"/>
          <p:cNvSpPr>
            <a:spLocks noChangeArrowheads="1"/>
          </p:cNvSpPr>
          <p:nvPr/>
        </p:nvSpPr>
        <p:spPr bwMode="auto">
          <a:xfrm>
            <a:off x="450850" y="1298575"/>
            <a:ext cx="82470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33363" indent="-233363"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folHlink"/>
              </a:buClr>
              <a:buSzPct val="70000"/>
            </a:pPr>
            <a:endParaRPr lang="de-DE" altLang="en-US" sz="800">
              <a:solidFill>
                <a:schemeClr val="bg2"/>
              </a:solidFill>
            </a:endParaRPr>
          </a:p>
          <a:p>
            <a:pPr eaLnBrk="1" hangingPunct="1">
              <a:lnSpc>
                <a:spcPct val="110000"/>
              </a:lnSpc>
              <a:spcBef>
                <a:spcPct val="0"/>
              </a:spcBef>
              <a:buClr>
                <a:srgbClr val="595959"/>
              </a:buClr>
              <a:buSzPct val="70000"/>
              <a:buFont typeface="Wingdings" pitchFamily="2" charset="2"/>
              <a:buChar char="§"/>
            </a:pPr>
            <a:r>
              <a:rPr lang="de-DE" altLang="en-US" sz="1800" b="1"/>
              <a:t>EBITDA-Vortrag</a:t>
            </a:r>
            <a:r>
              <a:rPr lang="de-DE" altLang="en-US" sz="1800"/>
              <a:t> </a:t>
            </a:r>
            <a:r>
              <a:rPr lang="de-DE" altLang="en-US" sz="1800">
                <a:solidFill>
                  <a:schemeClr val="tx1"/>
                </a:solidFill>
              </a:rPr>
              <a:t>= 30% des steuerlichen EBITDA abzgl. Nettozinsaufwand </a:t>
            </a:r>
            <a:r>
              <a:rPr lang="de-DE" altLang="en-US" sz="1800">
                <a:solidFill>
                  <a:schemeClr val="tx1"/>
                </a:solidFill>
                <a:sym typeface="Wingdings" pitchFamily="2" charset="2"/>
              </a:rPr>
              <a:t> falls positiv</a:t>
            </a:r>
            <a:endParaRPr lang="de-DE" altLang="en-US" sz="1800">
              <a:solidFill>
                <a:schemeClr val="tx1"/>
              </a:solidFill>
            </a:endParaRPr>
          </a:p>
          <a:p>
            <a:pPr eaLnBrk="1" hangingPunct="1">
              <a:lnSpc>
                <a:spcPct val="110000"/>
              </a:lnSpc>
              <a:spcBef>
                <a:spcPct val="0"/>
              </a:spcBef>
              <a:buClr>
                <a:srgbClr val="595959"/>
              </a:buClr>
              <a:buSzPct val="70000"/>
              <a:buFont typeface="Wingdings" pitchFamily="2" charset="2"/>
              <a:buChar char="§"/>
            </a:pPr>
            <a:r>
              <a:rPr lang="de-DE" altLang="en-US" sz="1800" b="1"/>
              <a:t>EBITDA-Vortrag</a:t>
            </a:r>
            <a:r>
              <a:rPr lang="de-DE" altLang="en-US" sz="1800">
                <a:solidFill>
                  <a:schemeClr val="tx1"/>
                </a:solidFill>
              </a:rPr>
              <a:t> eines </a:t>
            </a:r>
            <a:r>
              <a:rPr lang="de-DE" altLang="en-US" sz="1800" b="1"/>
              <a:t>jeden</a:t>
            </a:r>
            <a:r>
              <a:rPr lang="de-DE" altLang="en-US" sz="1800"/>
              <a:t> </a:t>
            </a:r>
            <a:r>
              <a:rPr lang="de-DE" altLang="en-US" sz="1800" b="1"/>
              <a:t>Jahres</a:t>
            </a:r>
            <a:r>
              <a:rPr lang="de-DE" altLang="en-US" sz="1800"/>
              <a:t> </a:t>
            </a:r>
            <a:r>
              <a:rPr lang="de-DE" altLang="en-US" sz="1800">
                <a:solidFill>
                  <a:schemeClr val="tx1"/>
                </a:solidFill>
              </a:rPr>
              <a:t>ist </a:t>
            </a:r>
            <a:r>
              <a:rPr lang="de-DE" altLang="en-US" sz="1800" b="1"/>
              <a:t>separat</a:t>
            </a:r>
            <a:r>
              <a:rPr lang="de-DE" altLang="en-US" sz="1800">
                <a:solidFill>
                  <a:srgbClr val="004171"/>
                </a:solidFill>
              </a:rPr>
              <a:t> </a:t>
            </a:r>
            <a:r>
              <a:rPr lang="de-DE" altLang="en-US" sz="1800">
                <a:solidFill>
                  <a:schemeClr val="tx1"/>
                </a:solidFill>
              </a:rPr>
              <a:t>festzustellen</a:t>
            </a:r>
          </a:p>
          <a:p>
            <a:pPr eaLnBrk="1" hangingPunct="1">
              <a:lnSpc>
                <a:spcPct val="110000"/>
              </a:lnSpc>
              <a:spcBef>
                <a:spcPct val="0"/>
              </a:spcBef>
              <a:buClr>
                <a:srgbClr val="595959"/>
              </a:buClr>
              <a:buSzPct val="70000"/>
              <a:buFont typeface="Wingdings" pitchFamily="2" charset="2"/>
              <a:buChar char="§"/>
            </a:pPr>
            <a:r>
              <a:rPr lang="de-DE" altLang="en-US" sz="1800">
                <a:solidFill>
                  <a:schemeClr val="tx1"/>
                </a:solidFill>
              </a:rPr>
              <a:t>EBITDA-Vortrag </a:t>
            </a:r>
            <a:r>
              <a:rPr lang="de-DE" altLang="en-US" sz="1800" b="1"/>
              <a:t>verfällt</a:t>
            </a:r>
            <a:r>
              <a:rPr lang="de-DE" altLang="en-US" sz="1800">
                <a:solidFill>
                  <a:schemeClr val="tx1"/>
                </a:solidFill>
              </a:rPr>
              <a:t> nach </a:t>
            </a:r>
            <a:r>
              <a:rPr lang="de-DE" altLang="en-US" sz="1800" b="1"/>
              <a:t>max. 5 Jahren,</a:t>
            </a:r>
            <a:r>
              <a:rPr lang="de-DE" altLang="en-US" sz="1800"/>
              <a:t> </a:t>
            </a:r>
            <a:r>
              <a:rPr lang="de-DE" altLang="en-US" sz="1800">
                <a:solidFill>
                  <a:schemeClr val="tx1"/>
                </a:solidFill>
              </a:rPr>
              <a:t>soweit nicht verbraucht</a:t>
            </a:r>
          </a:p>
          <a:p>
            <a:pPr eaLnBrk="1" hangingPunct="1">
              <a:lnSpc>
                <a:spcPct val="110000"/>
              </a:lnSpc>
              <a:spcBef>
                <a:spcPct val="0"/>
              </a:spcBef>
              <a:buClr>
                <a:srgbClr val="595959"/>
              </a:buClr>
              <a:buSzPct val="70000"/>
              <a:buFont typeface="Wingdings" pitchFamily="2" charset="2"/>
              <a:buChar char="§"/>
            </a:pPr>
            <a:r>
              <a:rPr lang="de-DE" altLang="en-US" sz="1800">
                <a:solidFill>
                  <a:schemeClr val="tx1"/>
                </a:solidFill>
              </a:rPr>
              <a:t>Verbrauch bzw. Verfall in chronologischer Reihenfolge</a:t>
            </a:r>
          </a:p>
        </p:txBody>
      </p:sp>
      <p:sp>
        <p:nvSpPr>
          <p:cNvPr id="80902" name="Text Box 12"/>
          <p:cNvSpPr txBox="1">
            <a:spLocks noChangeArrowheads="1"/>
          </p:cNvSpPr>
          <p:nvPr/>
        </p:nvSpPr>
        <p:spPr bwMode="gray">
          <a:xfrm>
            <a:off x="3851275" y="3357563"/>
            <a:ext cx="17446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400" b="1">
                <a:solidFill>
                  <a:schemeClr val="tx1"/>
                </a:solidFill>
              </a:rPr>
              <a:t>EBITDA-Vortrag</a:t>
            </a:r>
          </a:p>
          <a:p>
            <a:pPr algn="ctr" eaLnBrk="1" hangingPunct="1">
              <a:lnSpc>
                <a:spcPct val="110000"/>
              </a:lnSpc>
              <a:spcBef>
                <a:spcPct val="50000"/>
              </a:spcBef>
              <a:buClr>
                <a:schemeClr val="hlink"/>
              </a:buClr>
              <a:buSzPct val="75000"/>
            </a:pPr>
            <a:endParaRPr lang="de-DE" altLang="en-US" sz="100" b="1">
              <a:solidFill>
                <a:schemeClr val="tx1"/>
              </a:solidFill>
            </a:endParaRPr>
          </a:p>
        </p:txBody>
      </p:sp>
      <p:sp>
        <p:nvSpPr>
          <p:cNvPr id="80903" name="Text Box 6"/>
          <p:cNvSpPr txBox="1">
            <a:spLocks noChangeArrowheads="1"/>
          </p:cNvSpPr>
          <p:nvPr/>
        </p:nvSpPr>
        <p:spPr bwMode="gray">
          <a:xfrm>
            <a:off x="684213" y="4208463"/>
            <a:ext cx="2617787" cy="284162"/>
          </a:xfrm>
          <a:prstGeom prst="rect">
            <a:avLst/>
          </a:prstGeom>
          <a:solidFill>
            <a:srgbClr val="C0C0C0"/>
          </a:solidFill>
          <a:ln>
            <a:noFill/>
          </a:ln>
          <a:extLst>
            <a:ext uri="{91240B29-F687-4F45-9708-019B960494DF}">
              <a14:hiddenLine xmlns:a14="http://schemas.microsoft.com/office/drawing/2010/main" w="6350" algn="ctr">
                <a:solidFill>
                  <a:schemeClr val="tx1"/>
                </a:solidFill>
                <a:miter lim="800000"/>
                <a:headEnd/>
                <a:tailEnd/>
              </a14:hiddenLine>
            </a:ext>
          </a:extLst>
        </p:spPr>
        <p:txBody>
          <a:bodyPr lIns="69045" tIns="35905" rIns="69045" bIns="35905" anchor="ctr" anchorCtr="1">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30% des EBITDA</a:t>
            </a:r>
          </a:p>
          <a:p>
            <a:pPr algn="ctr" eaLnBrk="1" hangingPunct="1">
              <a:lnSpc>
                <a:spcPct val="110000"/>
              </a:lnSpc>
              <a:spcBef>
                <a:spcPct val="50000"/>
              </a:spcBef>
              <a:buClr>
                <a:schemeClr val="hlink"/>
              </a:buClr>
              <a:buSzPct val="75000"/>
            </a:pPr>
            <a:endParaRPr lang="de-DE" altLang="en-US" sz="100" b="1">
              <a:solidFill>
                <a:schemeClr val="tx1"/>
              </a:solidFill>
            </a:endParaRPr>
          </a:p>
        </p:txBody>
      </p:sp>
      <p:sp>
        <p:nvSpPr>
          <p:cNvPr id="80904" name="Rechteck 47"/>
          <p:cNvSpPr>
            <a:spLocks noChangeArrowheads="1"/>
          </p:cNvSpPr>
          <p:nvPr/>
        </p:nvSpPr>
        <p:spPr bwMode="auto">
          <a:xfrm>
            <a:off x="684213" y="3876675"/>
            <a:ext cx="1077912" cy="325438"/>
          </a:xfrm>
          <a:prstGeom prst="rect">
            <a:avLst/>
          </a:prstGeom>
          <a:solidFill>
            <a:srgbClr val="004171"/>
          </a:solidFill>
          <a:ln>
            <a:noFill/>
          </a:ln>
          <a:extLst>
            <a:ext uri="{91240B29-F687-4F45-9708-019B960494DF}">
              <a14:hiddenLine xmlns:a14="http://schemas.microsoft.com/office/drawing/2010/main" w="6350" algn="ctr">
                <a:solidFill>
                  <a:schemeClr val="tx1"/>
                </a:solidFill>
                <a:round/>
                <a:headEnd/>
                <a:tailEnd/>
              </a14:hiddenLine>
            </a:ext>
          </a:extLst>
        </p:spPr>
        <p:txBody>
          <a:bodyPr lIns="0" tIns="0" rIns="0" bIns="0" anchor="ctr"/>
          <a:lstStyle>
            <a:lvl1pPr marL="392113" indent="-231775"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pPr>
            <a:r>
              <a:rPr lang="de-DE" altLang="en-US" sz="1100" b="1">
                <a:solidFill>
                  <a:schemeClr val="bg1"/>
                </a:solidFill>
              </a:rPr>
              <a:t>Zinsaufwand</a:t>
            </a:r>
          </a:p>
        </p:txBody>
      </p:sp>
      <p:sp>
        <p:nvSpPr>
          <p:cNvPr id="80905" name="Rechteck 66"/>
          <p:cNvSpPr>
            <a:spLocks noChangeArrowheads="1"/>
          </p:cNvSpPr>
          <p:nvPr/>
        </p:nvSpPr>
        <p:spPr bwMode="auto">
          <a:xfrm>
            <a:off x="1762125" y="3876675"/>
            <a:ext cx="1539875" cy="325438"/>
          </a:xfrm>
          <a:prstGeom prst="rect">
            <a:avLst/>
          </a:prstGeom>
          <a:solidFill>
            <a:schemeClr val="tx1"/>
          </a:solidFill>
          <a:ln>
            <a:noFill/>
          </a:ln>
          <a:extLst>
            <a:ext uri="{91240B29-F687-4F45-9708-019B960494DF}">
              <a14:hiddenLine xmlns:a14="http://schemas.microsoft.com/office/drawing/2010/main" w="6350" algn="ctr">
                <a:solidFill>
                  <a:schemeClr val="tx1"/>
                </a:solidFill>
                <a:round/>
                <a:headEnd/>
                <a:tailEnd/>
              </a14:hiddenLine>
            </a:ext>
          </a:extLst>
        </p:spPr>
        <p:txBody>
          <a:bodyPr lIns="0" tIns="0" rIns="0" bIns="0" anchor="ctr"/>
          <a:lstStyle>
            <a:lvl1pPr marL="392113" indent="-231775"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pPr>
            <a:r>
              <a:rPr lang="de-DE" altLang="en-US" sz="1100" b="1">
                <a:solidFill>
                  <a:schemeClr val="bg1"/>
                </a:solidFill>
              </a:rPr>
              <a:t>EBITDA-Vortrag</a:t>
            </a:r>
          </a:p>
        </p:txBody>
      </p:sp>
      <p:sp>
        <p:nvSpPr>
          <p:cNvPr id="80906" name="Nach unten gekrümmter Pfeil 96"/>
          <p:cNvSpPr>
            <a:spLocks noChangeArrowheads="1"/>
          </p:cNvSpPr>
          <p:nvPr/>
        </p:nvSpPr>
        <p:spPr bwMode="auto">
          <a:xfrm>
            <a:off x="3059113" y="3429000"/>
            <a:ext cx="985837" cy="712788"/>
          </a:xfrm>
          <a:prstGeom prst="curvedDownArrow">
            <a:avLst>
              <a:gd name="adj1" fmla="val 22372"/>
              <a:gd name="adj2" fmla="val 44745"/>
              <a:gd name="adj3" fmla="val 25000"/>
            </a:avLst>
          </a:prstGeom>
          <a:solidFill>
            <a:schemeClr val="tx1"/>
          </a:solidFill>
          <a:ln w="9525" algn="ctr">
            <a:solidFill>
              <a:schemeClr val="tx1"/>
            </a:solidFill>
            <a:round/>
            <a:headEnd/>
            <a:tailEnd/>
          </a:ln>
        </p:spPr>
        <p:txBody>
          <a:bodyPr lIns="91408" tIns="107962" rIns="91408" bIns="45704"/>
          <a:lstStyle>
            <a:lvl1pPr marL="392113" indent="-231775"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buFont typeface="Arial" pitchFamily="34" charset="0"/>
              <a:buChar char="►"/>
            </a:pPr>
            <a:endParaRPr lang="de-DE" altLang="en-US" sz="1400">
              <a:solidFill>
                <a:schemeClr val="bg2"/>
              </a:solidFill>
            </a:endParaRPr>
          </a:p>
        </p:txBody>
      </p:sp>
      <p:sp>
        <p:nvSpPr>
          <p:cNvPr id="80907" name="Zylinder 97"/>
          <p:cNvSpPr>
            <a:spLocks noChangeArrowheads="1"/>
          </p:cNvSpPr>
          <p:nvPr/>
        </p:nvSpPr>
        <p:spPr bwMode="auto">
          <a:xfrm>
            <a:off x="3616325" y="4265613"/>
            <a:ext cx="488950" cy="454025"/>
          </a:xfrm>
          <a:prstGeom prst="can">
            <a:avLst>
              <a:gd name="adj" fmla="val 25000"/>
            </a:avLst>
          </a:prstGeom>
          <a:solidFill>
            <a:schemeClr val="tx1"/>
          </a:solidFill>
          <a:ln w="9525" algn="ctr">
            <a:solidFill>
              <a:schemeClr val="tx1"/>
            </a:solidFill>
            <a:round/>
            <a:headEnd/>
            <a:tailEnd/>
          </a:ln>
        </p:spPr>
        <p:txBody>
          <a:bodyPr lIns="0" tIns="0" rIns="0" bIns="0" anchor="ctr"/>
          <a:lstStyle>
            <a:lvl1pPr marL="392113" indent="-231775"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pPr>
            <a:r>
              <a:rPr lang="de-DE" altLang="en-US" sz="900" b="1">
                <a:solidFill>
                  <a:schemeClr val="bg1"/>
                </a:solidFill>
              </a:rPr>
              <a:t>2010</a:t>
            </a:r>
          </a:p>
        </p:txBody>
      </p:sp>
      <p:sp>
        <p:nvSpPr>
          <p:cNvPr id="80908" name="Line 47"/>
          <p:cNvSpPr>
            <a:spLocks noChangeShapeType="1"/>
          </p:cNvSpPr>
          <p:nvPr/>
        </p:nvSpPr>
        <p:spPr bwMode="gray">
          <a:xfrm flipV="1">
            <a:off x="4745038" y="4265613"/>
            <a:ext cx="2924175" cy="0"/>
          </a:xfrm>
          <a:prstGeom prst="line">
            <a:avLst/>
          </a:prstGeom>
          <a:noFill/>
          <a:ln w="44450">
            <a:solidFill>
              <a:srgbClr val="00417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09" name="Text Box 13"/>
          <p:cNvSpPr txBox="1">
            <a:spLocks noChangeArrowheads="1"/>
          </p:cNvSpPr>
          <p:nvPr/>
        </p:nvSpPr>
        <p:spPr bwMode="gray">
          <a:xfrm>
            <a:off x="7037388" y="5106988"/>
            <a:ext cx="7159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a:t>
            </a:r>
          </a:p>
        </p:txBody>
      </p:sp>
      <p:sp>
        <p:nvSpPr>
          <p:cNvPr id="80910" name="Line 51"/>
          <p:cNvSpPr>
            <a:spLocks noChangeShapeType="1"/>
          </p:cNvSpPr>
          <p:nvPr/>
        </p:nvSpPr>
        <p:spPr bwMode="gray">
          <a:xfrm>
            <a:off x="7159625" y="4911725"/>
            <a:ext cx="0" cy="260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11" name="Line 28"/>
          <p:cNvSpPr>
            <a:spLocks noChangeShapeType="1"/>
          </p:cNvSpPr>
          <p:nvPr/>
        </p:nvSpPr>
        <p:spPr bwMode="gray">
          <a:xfrm flipV="1">
            <a:off x="4167188" y="4524375"/>
            <a:ext cx="2922587" cy="0"/>
          </a:xfrm>
          <a:prstGeom prst="line">
            <a:avLst/>
          </a:prstGeom>
          <a:noFill/>
          <a:ln w="44450">
            <a:solidFill>
              <a:srgbClr val="00417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de-DE"/>
          </a:p>
        </p:txBody>
      </p:sp>
      <p:sp>
        <p:nvSpPr>
          <p:cNvPr id="80912" name="Line 47"/>
          <p:cNvSpPr>
            <a:spLocks noChangeShapeType="1"/>
          </p:cNvSpPr>
          <p:nvPr/>
        </p:nvSpPr>
        <p:spPr bwMode="gray">
          <a:xfrm flipV="1">
            <a:off x="3678238" y="4810125"/>
            <a:ext cx="2924175" cy="0"/>
          </a:xfrm>
          <a:prstGeom prst="line">
            <a:avLst/>
          </a:prstGeom>
          <a:noFill/>
          <a:ln w="44450">
            <a:solidFill>
              <a:srgbClr val="00417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de-DE"/>
          </a:p>
        </p:txBody>
      </p:sp>
      <p:grpSp>
        <p:nvGrpSpPr>
          <p:cNvPr id="80913" name="Gruppieren 72"/>
          <p:cNvGrpSpPr>
            <a:grpSpLocks/>
          </p:cNvGrpSpPr>
          <p:nvPr/>
        </p:nvGrpSpPr>
        <p:grpSpPr bwMode="auto">
          <a:xfrm>
            <a:off x="3433763" y="4913313"/>
            <a:ext cx="4414837" cy="425450"/>
            <a:chOff x="4560882" y="5823759"/>
            <a:chExt cx="5162586" cy="468312"/>
          </a:xfrm>
        </p:grpSpPr>
        <p:sp>
          <p:nvSpPr>
            <p:cNvPr id="80917" name="Line 22"/>
            <p:cNvSpPr>
              <a:spLocks noChangeShapeType="1"/>
            </p:cNvSpPr>
            <p:nvPr/>
          </p:nvSpPr>
          <p:spPr bwMode="gray">
            <a:xfrm>
              <a:off x="4787886" y="5836459"/>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18" name="Text Box 13"/>
            <p:cNvSpPr txBox="1">
              <a:spLocks noChangeArrowheads="1"/>
            </p:cNvSpPr>
            <p:nvPr/>
          </p:nvSpPr>
          <p:spPr bwMode="gray">
            <a:xfrm>
              <a:off x="4684708" y="5999971"/>
              <a:ext cx="83661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2010</a:t>
              </a:r>
            </a:p>
          </p:txBody>
        </p:sp>
        <p:sp>
          <p:nvSpPr>
            <p:cNvPr id="80919" name="Line 20"/>
            <p:cNvSpPr>
              <a:spLocks noChangeShapeType="1"/>
            </p:cNvSpPr>
            <p:nvPr/>
          </p:nvSpPr>
          <p:spPr bwMode="gray">
            <a:xfrm flipV="1">
              <a:off x="4560882" y="5995209"/>
              <a:ext cx="5162586" cy="476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20" name="Line 51"/>
            <p:cNvSpPr>
              <a:spLocks noChangeShapeType="1"/>
            </p:cNvSpPr>
            <p:nvPr/>
          </p:nvSpPr>
          <p:spPr bwMode="gray">
            <a:xfrm>
              <a:off x="5399074" y="5823759"/>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21" name="Text Box 13"/>
            <p:cNvSpPr txBox="1">
              <a:spLocks noChangeArrowheads="1"/>
            </p:cNvSpPr>
            <p:nvPr/>
          </p:nvSpPr>
          <p:spPr bwMode="gray">
            <a:xfrm>
              <a:off x="5276849" y="6007909"/>
              <a:ext cx="836619"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2011</a:t>
              </a:r>
            </a:p>
          </p:txBody>
        </p:sp>
        <p:sp>
          <p:nvSpPr>
            <p:cNvPr id="80922" name="Line 51"/>
            <p:cNvSpPr>
              <a:spLocks noChangeShapeType="1"/>
            </p:cNvSpPr>
            <p:nvPr/>
          </p:nvSpPr>
          <p:spPr bwMode="gray">
            <a:xfrm>
              <a:off x="5991211" y="5831696"/>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23" name="Text Box 13"/>
            <p:cNvSpPr txBox="1">
              <a:spLocks noChangeArrowheads="1"/>
            </p:cNvSpPr>
            <p:nvPr/>
          </p:nvSpPr>
          <p:spPr bwMode="gray">
            <a:xfrm>
              <a:off x="5848353" y="6004734"/>
              <a:ext cx="836619"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2012</a:t>
              </a:r>
            </a:p>
          </p:txBody>
        </p:sp>
        <p:sp>
          <p:nvSpPr>
            <p:cNvPr id="80924" name="Line 51"/>
            <p:cNvSpPr>
              <a:spLocks noChangeShapeType="1"/>
            </p:cNvSpPr>
            <p:nvPr/>
          </p:nvSpPr>
          <p:spPr bwMode="gray">
            <a:xfrm>
              <a:off x="6562711" y="5828521"/>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25" name="Text Box 13"/>
            <p:cNvSpPr txBox="1">
              <a:spLocks noChangeArrowheads="1"/>
            </p:cNvSpPr>
            <p:nvPr/>
          </p:nvSpPr>
          <p:spPr bwMode="gray">
            <a:xfrm>
              <a:off x="6419857" y="6004734"/>
              <a:ext cx="836619"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2013</a:t>
              </a:r>
            </a:p>
          </p:txBody>
        </p:sp>
        <p:sp>
          <p:nvSpPr>
            <p:cNvPr id="80926" name="Line 51"/>
            <p:cNvSpPr>
              <a:spLocks noChangeShapeType="1"/>
            </p:cNvSpPr>
            <p:nvPr/>
          </p:nvSpPr>
          <p:spPr bwMode="gray">
            <a:xfrm>
              <a:off x="7134211" y="5828521"/>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27" name="Text Box 13"/>
            <p:cNvSpPr txBox="1">
              <a:spLocks noChangeArrowheads="1"/>
            </p:cNvSpPr>
            <p:nvPr/>
          </p:nvSpPr>
          <p:spPr bwMode="gray">
            <a:xfrm>
              <a:off x="6991361" y="6004734"/>
              <a:ext cx="836619"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2014</a:t>
              </a:r>
            </a:p>
          </p:txBody>
        </p:sp>
        <p:sp>
          <p:nvSpPr>
            <p:cNvPr id="80928" name="Line 51"/>
            <p:cNvSpPr>
              <a:spLocks noChangeShapeType="1"/>
            </p:cNvSpPr>
            <p:nvPr/>
          </p:nvSpPr>
          <p:spPr bwMode="gray">
            <a:xfrm>
              <a:off x="7705711" y="5828521"/>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29" name="Text Box 13"/>
            <p:cNvSpPr txBox="1">
              <a:spLocks noChangeArrowheads="1"/>
            </p:cNvSpPr>
            <p:nvPr/>
          </p:nvSpPr>
          <p:spPr bwMode="gray">
            <a:xfrm>
              <a:off x="7542228" y="6004734"/>
              <a:ext cx="83661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2015</a:t>
              </a:r>
            </a:p>
          </p:txBody>
        </p:sp>
        <p:sp>
          <p:nvSpPr>
            <p:cNvPr id="80930" name="Line 51"/>
            <p:cNvSpPr>
              <a:spLocks noChangeShapeType="1"/>
            </p:cNvSpPr>
            <p:nvPr/>
          </p:nvSpPr>
          <p:spPr bwMode="gray">
            <a:xfrm>
              <a:off x="8256574" y="5828521"/>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0931" name="Text Box 13"/>
            <p:cNvSpPr txBox="1">
              <a:spLocks noChangeArrowheads="1"/>
            </p:cNvSpPr>
            <p:nvPr/>
          </p:nvSpPr>
          <p:spPr bwMode="gray">
            <a:xfrm>
              <a:off x="8134369" y="6007909"/>
              <a:ext cx="836619"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100" b="1">
                  <a:solidFill>
                    <a:schemeClr val="tx1"/>
                  </a:solidFill>
                </a:rPr>
                <a:t>2016</a:t>
              </a:r>
            </a:p>
          </p:txBody>
        </p:sp>
      </p:grpSp>
      <p:sp>
        <p:nvSpPr>
          <p:cNvPr id="80914" name="Text Box 12"/>
          <p:cNvSpPr txBox="1">
            <a:spLocks noChangeArrowheads="1"/>
          </p:cNvSpPr>
          <p:nvPr/>
        </p:nvSpPr>
        <p:spPr bwMode="gray">
          <a:xfrm>
            <a:off x="6745288" y="3490913"/>
            <a:ext cx="17446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9045" tIns="35905" rIns="69045" bIns="35905">
            <a:spAutoFit/>
          </a:bodyPr>
          <a:lstStyle>
            <a:lvl1pPr defTabSz="765175" eaLnBrk="0" hangingPunct="0">
              <a:spcBef>
                <a:spcPct val="20000"/>
              </a:spcBef>
              <a:defRPr sz="2200">
                <a:solidFill>
                  <a:srgbClr val="00A5D9"/>
                </a:solidFill>
                <a:latin typeface="Arial" pitchFamily="34" charset="0"/>
                <a:cs typeface="Arial" pitchFamily="34" charset="0"/>
              </a:defRPr>
            </a:lvl1pPr>
            <a:lvl2pPr marL="742950" indent="-285750" defTabSz="765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765175"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765175"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lnSpc>
                <a:spcPct val="110000"/>
              </a:lnSpc>
              <a:spcBef>
                <a:spcPct val="50000"/>
              </a:spcBef>
              <a:buClr>
                <a:schemeClr val="hlink"/>
              </a:buClr>
              <a:buSzPct val="75000"/>
            </a:pPr>
            <a:r>
              <a:rPr lang="de-DE" altLang="en-US" sz="1400" b="1">
                <a:solidFill>
                  <a:schemeClr val="tx1"/>
                </a:solidFill>
              </a:rPr>
              <a:t>Verfall &gt; 5 Jahre</a:t>
            </a:r>
          </a:p>
          <a:p>
            <a:pPr algn="ctr" eaLnBrk="1" hangingPunct="1">
              <a:lnSpc>
                <a:spcPct val="110000"/>
              </a:lnSpc>
              <a:spcBef>
                <a:spcPct val="50000"/>
              </a:spcBef>
              <a:buClr>
                <a:schemeClr val="hlink"/>
              </a:buClr>
              <a:buSzPct val="75000"/>
            </a:pPr>
            <a:endParaRPr lang="de-DE" altLang="en-US" sz="100" b="1">
              <a:solidFill>
                <a:schemeClr val="tx1"/>
              </a:solidFill>
            </a:endParaRPr>
          </a:p>
        </p:txBody>
      </p:sp>
      <p:sp>
        <p:nvSpPr>
          <p:cNvPr id="80915" name="Zylinder 107"/>
          <p:cNvSpPr>
            <a:spLocks noChangeArrowheads="1"/>
          </p:cNvSpPr>
          <p:nvPr/>
        </p:nvSpPr>
        <p:spPr bwMode="auto">
          <a:xfrm>
            <a:off x="4167188" y="4006850"/>
            <a:ext cx="487362" cy="452438"/>
          </a:xfrm>
          <a:prstGeom prst="can">
            <a:avLst>
              <a:gd name="adj" fmla="val 25000"/>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92113" indent="-231775"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pPr>
            <a:r>
              <a:rPr lang="de-DE" altLang="en-US" sz="900" b="1">
                <a:solidFill>
                  <a:schemeClr val="bg1"/>
                </a:solidFill>
              </a:rPr>
              <a:t>2011</a:t>
            </a:r>
          </a:p>
        </p:txBody>
      </p:sp>
      <p:sp>
        <p:nvSpPr>
          <p:cNvPr id="80916" name="Zylinder 108"/>
          <p:cNvSpPr>
            <a:spLocks noChangeArrowheads="1"/>
          </p:cNvSpPr>
          <p:nvPr/>
        </p:nvSpPr>
        <p:spPr bwMode="auto">
          <a:xfrm>
            <a:off x="4776788" y="3746500"/>
            <a:ext cx="488950" cy="454025"/>
          </a:xfrm>
          <a:prstGeom prst="can">
            <a:avLst>
              <a:gd name="adj" fmla="val 25000"/>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92113" indent="-231775" defTabSz="895350" eaLnBrk="0" hangingPunct="0">
              <a:spcBef>
                <a:spcPct val="20000"/>
              </a:spcBef>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110000"/>
              </a:lnSpc>
              <a:spcBef>
                <a:spcPct val="0"/>
              </a:spcBef>
              <a:buClr>
                <a:schemeClr val="tx2"/>
              </a:buClr>
              <a:buSzPct val="70000"/>
            </a:pPr>
            <a:r>
              <a:rPr lang="de-DE" altLang="en-US" sz="900" b="1">
                <a:solidFill>
                  <a:schemeClr val="bg1"/>
                </a:solidFill>
              </a:rPr>
              <a:t>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de-DE" altLang="en-US" smtClean="0"/>
              <a:t>§ 3 I AO</a:t>
            </a:r>
          </a:p>
        </p:txBody>
      </p:sp>
      <p:graphicFrame>
        <p:nvGraphicFramePr>
          <p:cNvPr id="1899538" name="Group 18"/>
          <p:cNvGraphicFramePr>
            <a:graphicFrameLocks noGrp="1"/>
          </p:cNvGraphicFramePr>
          <p:nvPr>
            <p:ph idx="1"/>
          </p:nvPr>
        </p:nvGraphicFramePr>
        <p:xfrm>
          <a:off x="358775" y="1062038"/>
          <a:ext cx="8367713" cy="3763962"/>
        </p:xfrm>
        <a:graphic>
          <a:graphicData uri="http://schemas.openxmlformats.org/drawingml/2006/table">
            <a:tbl>
              <a:tblPr/>
              <a:tblGrid>
                <a:gridCol w="4742254"/>
                <a:gridCol w="3625459"/>
              </a:tblGrid>
              <a:tr h="37148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chemeClr val="accent2"/>
                        </a:buClr>
                        <a:buSzTx/>
                        <a:buFontTx/>
                        <a:buNone/>
                        <a:tabLst/>
                      </a:pPr>
                      <a:endParaRPr kumimoji="0" lang="de-DE" altLang="en-US" sz="1800" b="1" i="0" u="none" strike="noStrike" cap="none" normalizeH="0" baseline="0" dirty="0" smtClean="0">
                        <a:ln>
                          <a:noFill/>
                        </a:ln>
                        <a:solidFill>
                          <a:srgbClr val="FFFFFF"/>
                        </a:solidFill>
                        <a:effectLst/>
                        <a:latin typeface="Arial" charset="0"/>
                        <a:cs typeface="Arial" charset="0"/>
                      </a:endParaRPr>
                    </a:p>
                  </a:txBody>
                  <a:tcPr marL="94878" marR="9487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chemeClr val="accent2"/>
                        </a:buClr>
                        <a:buSzTx/>
                        <a:buFontTx/>
                        <a:buNone/>
                        <a:tabLst/>
                      </a:pPr>
                      <a:r>
                        <a:rPr kumimoji="0" lang="de-DE" altLang="en-US" sz="1800" b="1" i="0" u="none" strike="noStrike" cap="none" normalizeH="0" baseline="0" smtClean="0">
                          <a:ln>
                            <a:noFill/>
                          </a:ln>
                          <a:solidFill>
                            <a:srgbClr val="FFFFFF"/>
                          </a:solidFill>
                          <a:effectLst/>
                          <a:latin typeface="Arial" charset="0"/>
                          <a:cs typeface="Arial" charset="0"/>
                        </a:rPr>
                        <a:t>Abgrenzung zu Steuern</a:t>
                      </a:r>
                    </a:p>
                  </a:txBody>
                  <a:tcPr marL="94878" marR="9487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6036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chemeClr val="accent2"/>
                        </a:buClr>
                        <a:buSzTx/>
                        <a:buFontTx/>
                        <a:buNone/>
                        <a:tabLst/>
                      </a:pPr>
                      <a:r>
                        <a:rPr kumimoji="0" lang="de-DE" altLang="en-US" sz="1800" b="0" i="0" u="none" strike="noStrike" cap="none" normalizeH="0" baseline="0" dirty="0" smtClean="0">
                          <a:ln>
                            <a:noFill/>
                          </a:ln>
                          <a:solidFill>
                            <a:srgbClr val="000000"/>
                          </a:solidFill>
                          <a:effectLst/>
                          <a:latin typeface="Arial" charset="0"/>
                          <a:cs typeface="Arial" charset="0"/>
                        </a:rPr>
                        <a:t>Eine </a:t>
                      </a:r>
                      <a:r>
                        <a:rPr kumimoji="0" lang="de-DE" altLang="en-US" sz="1800" b="1" i="0" u="none" strike="noStrike" cap="none" normalizeH="0" baseline="0" dirty="0" smtClean="0">
                          <a:ln>
                            <a:noFill/>
                          </a:ln>
                          <a:solidFill>
                            <a:srgbClr val="00B0F0"/>
                          </a:solidFill>
                          <a:effectLst/>
                          <a:latin typeface="Arial" charset="0"/>
                          <a:cs typeface="Arial" charset="0"/>
                        </a:rPr>
                        <a:t>Gebühr</a:t>
                      </a:r>
                      <a:r>
                        <a:rPr kumimoji="0" lang="de-DE" altLang="en-US" sz="1800" b="0" i="0" u="none" strike="noStrike" cap="none" normalizeH="0" baseline="0" dirty="0" smtClean="0">
                          <a:ln>
                            <a:noFill/>
                          </a:ln>
                          <a:solidFill>
                            <a:srgbClr val="000000"/>
                          </a:solidFill>
                          <a:effectLst/>
                          <a:latin typeface="Arial" charset="0"/>
                          <a:cs typeface="Arial" charset="0"/>
                        </a:rPr>
                        <a:t> ist eine öffentlich-rechtliche Geldleistung, die aus Anlass individuell zurechenbarer, öffentlicher Leistungen dem Gebührenschuldner (durch eine öffentlich-rechtliche Norm oder sonstige hoheitliche Maßnahme) einseitig auferlegt wird und dazu bestimmt ist, in Anknüpfung an diese Leistung deren Kosten ganz oder teilweise zu decken (vgl. BVerfGE 50, 217 [226]).</a:t>
                      </a:r>
                    </a:p>
                  </a:txBody>
                  <a:tcPr marL="94878" marR="9487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E3"/>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chemeClr val="accent2"/>
                        </a:buClr>
                        <a:buSzTx/>
                        <a:buFontTx/>
                        <a:buNone/>
                        <a:tabLst/>
                      </a:pPr>
                      <a:r>
                        <a:rPr kumimoji="0" lang="de-DE" altLang="en-US" sz="1800" b="0" i="0" u="none" strike="noStrike" cap="none" normalizeH="0" baseline="0" smtClean="0">
                          <a:ln>
                            <a:noFill/>
                          </a:ln>
                          <a:solidFill>
                            <a:srgbClr val="000000"/>
                          </a:solidFill>
                          <a:effectLst/>
                          <a:latin typeface="Arial" charset="0"/>
                          <a:cs typeface="Arial" charset="0"/>
                        </a:rPr>
                        <a:t>Gegenleistung</a:t>
                      </a:r>
                    </a:p>
                    <a:p>
                      <a:pPr marL="0" marR="0" lvl="0" indent="0" algn="l" defTabSz="914400" rtl="0" eaLnBrk="1" fontAlgn="base" latinLnBrk="0" hangingPunct="1">
                        <a:lnSpc>
                          <a:spcPct val="90000"/>
                        </a:lnSpc>
                        <a:spcBef>
                          <a:spcPct val="0"/>
                        </a:spcBef>
                        <a:spcAft>
                          <a:spcPct val="20000"/>
                        </a:spcAft>
                        <a:buClr>
                          <a:schemeClr val="accent2"/>
                        </a:buClr>
                        <a:buSzTx/>
                        <a:buFontTx/>
                        <a:buNone/>
                        <a:tabLst/>
                      </a:pPr>
                      <a:r>
                        <a:rPr kumimoji="0" lang="de-DE" altLang="en-US" sz="1800" b="0" i="0" u="none" strike="noStrike" cap="none" normalizeH="0" baseline="0" smtClean="0">
                          <a:ln>
                            <a:noFill/>
                          </a:ln>
                          <a:solidFill>
                            <a:srgbClr val="000000"/>
                          </a:solidFill>
                          <a:effectLst/>
                          <a:latin typeface="Arial" charset="0"/>
                          <a:cs typeface="Arial" charset="0"/>
                        </a:rPr>
                        <a:t>Äquivalenzprinzip</a:t>
                      </a:r>
                    </a:p>
                  </a:txBody>
                  <a:tcPr marL="94878" marR="9487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4E3"/>
                    </a:solidFill>
                  </a:tcPr>
                </a:tc>
              </a:tr>
              <a:tr h="83211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chemeClr val="accent2"/>
                        </a:buClr>
                        <a:buSzTx/>
                        <a:buFontTx/>
                        <a:buNone/>
                        <a:tabLst/>
                      </a:pPr>
                      <a:r>
                        <a:rPr kumimoji="0" lang="de-DE" altLang="en-US" sz="1800" b="1" i="0" u="none" strike="noStrike" cap="none" normalizeH="0" baseline="0" dirty="0" smtClean="0">
                          <a:ln>
                            <a:noFill/>
                          </a:ln>
                          <a:solidFill>
                            <a:srgbClr val="00B0F0"/>
                          </a:solidFill>
                          <a:effectLst/>
                          <a:latin typeface="Arial" charset="0"/>
                          <a:cs typeface="Arial" charset="0"/>
                        </a:rPr>
                        <a:t>Beiträge </a:t>
                      </a:r>
                      <a:r>
                        <a:rPr kumimoji="0" lang="de-DE" altLang="en-US" sz="1800" b="0" i="0" u="none" strike="noStrike" cap="none" normalizeH="0" baseline="0" dirty="0" smtClean="0">
                          <a:ln>
                            <a:noFill/>
                          </a:ln>
                          <a:solidFill>
                            <a:srgbClr val="000000"/>
                          </a:solidFill>
                          <a:effectLst/>
                          <a:latin typeface="Arial" charset="0"/>
                          <a:cs typeface="Arial" charset="0"/>
                        </a:rPr>
                        <a:t>werden für die Bereitstellung einer Leistung unabhängig von ihrer tatsächlichen Inanspruchnahme erhoben.</a:t>
                      </a:r>
                    </a:p>
                  </a:txBody>
                  <a:tcPr marL="94878" marR="9487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F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20000"/>
                        </a:spcAft>
                        <a:buClr>
                          <a:schemeClr val="accent2"/>
                        </a:buClr>
                        <a:buSzTx/>
                        <a:buFontTx/>
                        <a:buNone/>
                        <a:tabLst/>
                      </a:pPr>
                      <a:r>
                        <a:rPr kumimoji="0" lang="de-DE" altLang="en-US" sz="1800" b="0" i="0" u="none" strike="noStrike" cap="none" normalizeH="0" baseline="0" smtClean="0">
                          <a:ln>
                            <a:noFill/>
                          </a:ln>
                          <a:solidFill>
                            <a:srgbClr val="000000"/>
                          </a:solidFill>
                          <a:effectLst/>
                          <a:latin typeface="Arial" charset="0"/>
                          <a:cs typeface="Arial" charset="0"/>
                        </a:rPr>
                        <a:t>Mögliche Gegenleistung</a:t>
                      </a:r>
                    </a:p>
                  </a:txBody>
                  <a:tcPr marL="94878" marR="94878"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F1"/>
                    </a:solidFill>
                  </a:tcPr>
                </a:tc>
              </a:tr>
            </a:tbl>
          </a:graphicData>
        </a:graphic>
      </p:graphicFrame>
      <p:sp>
        <p:nvSpPr>
          <p:cNvPr id="2664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AB2145D-1D42-45AB-BEEC-5436FC30ADF0}" type="slidenum">
              <a:rPr lang="en-GB" altLang="en-US" sz="1000" smtClean="0">
                <a:solidFill>
                  <a:srgbClr val="0B1A40"/>
                </a:solidFill>
              </a:rPr>
              <a:pPr eaLnBrk="1" hangingPunct="1">
                <a:spcBef>
                  <a:spcPct val="0"/>
                </a:spcBef>
              </a:pPr>
              <a:t>5</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lIns="91440" tIns="45720" rIns="91440" bIns="45720" anchor="ctr"/>
          <a:lstStyle/>
          <a:p>
            <a:pPr eaLnBrk="1" hangingPunct="1"/>
            <a:r>
              <a:rPr lang="de-DE" altLang="en-US" smtClean="0"/>
              <a:t>Methoden der Einkünfteermittlung (5)</a:t>
            </a:r>
          </a:p>
        </p:txBody>
      </p:sp>
      <p:sp>
        <p:nvSpPr>
          <p:cNvPr id="8192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261CC50-C23E-4930-A0F8-7C210E80873A}" type="slidenum">
              <a:rPr lang="en-GB" altLang="en-US" sz="1000" smtClean="0">
                <a:solidFill>
                  <a:srgbClr val="0B1A40"/>
                </a:solidFill>
              </a:rPr>
              <a:pPr eaLnBrk="1" hangingPunct="1">
                <a:spcBef>
                  <a:spcPct val="0"/>
                </a:spcBef>
              </a:pPr>
              <a:t>59</a:t>
            </a:fld>
            <a:endParaRPr lang="en-GB" altLang="en-US" sz="1000" smtClean="0">
              <a:solidFill>
                <a:srgbClr val="0B1A40"/>
              </a:solidFill>
            </a:endParaRPr>
          </a:p>
        </p:txBody>
      </p:sp>
      <p:sp>
        <p:nvSpPr>
          <p:cNvPr id="81924" name="Text Box 3"/>
          <p:cNvSpPr txBox="1">
            <a:spLocks noChangeArrowheads="1"/>
          </p:cNvSpPr>
          <p:nvPr/>
        </p:nvSpPr>
        <p:spPr bwMode="auto">
          <a:xfrm>
            <a:off x="381000" y="1073150"/>
            <a:ext cx="8305800" cy="411163"/>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400" b="1">
                <a:solidFill>
                  <a:schemeClr val="bg1"/>
                </a:solidFill>
              </a:rPr>
              <a:t>Betriebsvermögensvergleich nach § 5 Abs. 1 EStG:</a:t>
            </a:r>
          </a:p>
        </p:txBody>
      </p:sp>
      <p:sp>
        <p:nvSpPr>
          <p:cNvPr id="81925" name="Text Box 4"/>
          <p:cNvSpPr txBox="1">
            <a:spLocks noChangeArrowheads="1"/>
          </p:cNvSpPr>
          <p:nvPr/>
        </p:nvSpPr>
        <p:spPr bwMode="auto">
          <a:xfrm>
            <a:off x="395288" y="1266825"/>
            <a:ext cx="8458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185738" indent="-185738" eaLnBrk="0" hangingPunct="0">
              <a:spcBef>
                <a:spcPct val="20000"/>
              </a:spcBef>
              <a:defRPr sz="2200">
                <a:solidFill>
                  <a:srgbClr val="00A5D9"/>
                </a:solidFill>
                <a:latin typeface="Arial" pitchFamily="34" charset="0"/>
                <a:cs typeface="Arial" pitchFamily="34" charset="0"/>
              </a:defRPr>
            </a:lvl1pPr>
            <a:lvl2pPr marL="622300" indent="-257175"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80000"/>
              </a:lnSpc>
              <a:spcBef>
                <a:spcPct val="15000"/>
              </a:spcBef>
              <a:buClr>
                <a:schemeClr val="accent2"/>
              </a:buClr>
              <a:buSzPct val="125000"/>
              <a:buFont typeface="Wingdings" pitchFamily="2" charset="2"/>
              <a:buNone/>
            </a:pPr>
            <a:r>
              <a:rPr lang="de-DE" altLang="en-US" sz="2000">
                <a:solidFill>
                  <a:schemeClr val="tx1"/>
                </a:solidFill>
              </a:rPr>
              <a:t>  </a:t>
            </a:r>
          </a:p>
          <a:p>
            <a:pPr eaLnBrk="1" hangingPunct="1">
              <a:lnSpc>
                <a:spcPct val="80000"/>
              </a:lnSpc>
              <a:spcBef>
                <a:spcPct val="15000"/>
              </a:spcBef>
              <a:buClr>
                <a:srgbClr val="004171"/>
              </a:buClr>
              <a:buFontTx/>
              <a:buChar char="•"/>
            </a:pPr>
            <a:r>
              <a:rPr lang="de-DE" altLang="en-US" sz="1800">
                <a:solidFill>
                  <a:schemeClr val="tx1"/>
                </a:solidFill>
              </a:rPr>
              <a:t>Derivative bzw. abgeleitete Buchführungspflicht (§ 140 AO): handelsrechtliche Pflicht greift auch für die Besteuerung;</a:t>
            </a:r>
          </a:p>
          <a:p>
            <a:pPr eaLnBrk="1" hangingPunct="1">
              <a:lnSpc>
                <a:spcPct val="80000"/>
              </a:lnSpc>
              <a:spcBef>
                <a:spcPct val="15000"/>
              </a:spcBef>
              <a:buClr>
                <a:srgbClr val="004171"/>
              </a:buClr>
              <a:buFontTx/>
              <a:buChar char="•"/>
            </a:pPr>
            <a:endParaRPr lang="de-DE" altLang="en-US" sz="1800">
              <a:solidFill>
                <a:schemeClr val="tx1"/>
              </a:solidFill>
            </a:endParaRPr>
          </a:p>
          <a:p>
            <a:pPr eaLnBrk="1" hangingPunct="1">
              <a:lnSpc>
                <a:spcPct val="80000"/>
              </a:lnSpc>
              <a:spcBef>
                <a:spcPct val="15000"/>
              </a:spcBef>
              <a:buClr>
                <a:srgbClr val="004171"/>
              </a:buClr>
              <a:buFontTx/>
              <a:buChar char="•"/>
            </a:pPr>
            <a:r>
              <a:rPr lang="de-DE" altLang="en-US" sz="1800">
                <a:solidFill>
                  <a:schemeClr val="tx1"/>
                </a:solidFill>
              </a:rPr>
              <a:t>Unterfall der Gewinnermittlung nach § 4 Abs. 1 EStG;</a:t>
            </a:r>
          </a:p>
          <a:p>
            <a:pPr eaLnBrk="1" hangingPunct="1">
              <a:lnSpc>
                <a:spcPct val="80000"/>
              </a:lnSpc>
              <a:spcBef>
                <a:spcPct val="15000"/>
              </a:spcBef>
              <a:buClr>
                <a:srgbClr val="004171"/>
              </a:buClr>
              <a:buFontTx/>
              <a:buChar char="•"/>
            </a:pPr>
            <a:endParaRPr lang="de-DE" altLang="en-US" sz="1800">
              <a:solidFill>
                <a:schemeClr val="tx1"/>
              </a:solidFill>
            </a:endParaRPr>
          </a:p>
          <a:p>
            <a:pPr eaLnBrk="1" hangingPunct="1">
              <a:lnSpc>
                <a:spcPct val="80000"/>
              </a:lnSpc>
              <a:spcBef>
                <a:spcPct val="15000"/>
              </a:spcBef>
              <a:buClr>
                <a:srgbClr val="004171"/>
              </a:buClr>
              <a:buFontTx/>
              <a:buChar char="•"/>
            </a:pPr>
            <a:r>
              <a:rPr lang="de-DE" altLang="en-US" sz="1800">
                <a:solidFill>
                  <a:schemeClr val="tx1"/>
                </a:solidFill>
              </a:rPr>
              <a:t>Maßgeblichkeit der handelsrechtlichen Buchführungspflicht für die stl. Gewinnermittlung (§ 5 Abs. 1 Satz 1 EStG);</a:t>
            </a:r>
          </a:p>
          <a:p>
            <a:pPr eaLnBrk="1" hangingPunct="1">
              <a:lnSpc>
                <a:spcPct val="80000"/>
              </a:lnSpc>
              <a:spcBef>
                <a:spcPct val="15000"/>
              </a:spcBef>
              <a:buClr>
                <a:srgbClr val="004171"/>
              </a:buClr>
              <a:buFontTx/>
              <a:buChar char="•"/>
            </a:pPr>
            <a:endParaRPr lang="de-DE" altLang="en-US" sz="1800">
              <a:solidFill>
                <a:schemeClr val="tx1"/>
              </a:solidFill>
            </a:endParaRPr>
          </a:p>
          <a:p>
            <a:pPr eaLnBrk="1" hangingPunct="1">
              <a:spcBef>
                <a:spcPct val="15000"/>
              </a:spcBef>
              <a:buClr>
                <a:srgbClr val="004171"/>
              </a:buClr>
              <a:buFontTx/>
              <a:buChar char="•"/>
            </a:pPr>
            <a:r>
              <a:rPr lang="de-DE" altLang="en-US" sz="1800">
                <a:solidFill>
                  <a:schemeClr val="tx1"/>
                </a:solidFill>
              </a:rPr>
              <a:t>Der stl. Gewinn knüpft an die handelsrechtlichen GoB an (materielle Maßgeblichkeit) bzw. an den konkreten Handelsbilanzansatz (formelle Maßgeblichkeit);</a:t>
            </a:r>
          </a:p>
          <a:p>
            <a:pPr eaLnBrk="1" hangingPunct="1">
              <a:spcBef>
                <a:spcPct val="50000"/>
              </a:spcBef>
              <a:buClr>
                <a:srgbClr val="004171"/>
              </a:buClr>
              <a:buFontTx/>
              <a:buChar char="•"/>
            </a:pPr>
            <a:r>
              <a:rPr lang="de-DE" altLang="en-US" sz="1800">
                <a:solidFill>
                  <a:schemeClr val="tx1"/>
                </a:solidFill>
              </a:rPr>
              <a:t>Die handelsrechtlichen GoB sind grundsätzlich maßgeblich für </a:t>
            </a:r>
          </a:p>
          <a:p>
            <a:pPr lvl="1" eaLnBrk="1" hangingPunct="1">
              <a:lnSpc>
                <a:spcPct val="60000"/>
              </a:lnSpc>
              <a:spcBef>
                <a:spcPct val="50000"/>
              </a:spcBef>
              <a:buClr>
                <a:srgbClr val="004171"/>
              </a:buClr>
              <a:buFontTx/>
              <a:buChar char="•"/>
            </a:pPr>
            <a:r>
              <a:rPr lang="de-DE" altLang="en-US" sz="1800"/>
              <a:t>  den Ansatz (Bilanzierung dem Grunde nach);</a:t>
            </a:r>
          </a:p>
          <a:p>
            <a:pPr lvl="1" eaLnBrk="1" hangingPunct="1">
              <a:lnSpc>
                <a:spcPct val="60000"/>
              </a:lnSpc>
              <a:spcBef>
                <a:spcPct val="50000"/>
              </a:spcBef>
              <a:buClr>
                <a:srgbClr val="004171"/>
              </a:buClr>
              <a:buFontTx/>
              <a:buChar char="•"/>
            </a:pPr>
            <a:r>
              <a:rPr lang="de-DE" altLang="en-US" sz="1800"/>
              <a:t>  die Bewertung (Bilanzierung der Höhe nach);</a:t>
            </a:r>
          </a:p>
          <a:p>
            <a:pPr lvl="1" eaLnBrk="1" hangingPunct="1">
              <a:lnSpc>
                <a:spcPct val="60000"/>
              </a:lnSpc>
              <a:spcBef>
                <a:spcPct val="50000"/>
              </a:spcBef>
              <a:buClr>
                <a:srgbClr val="004171"/>
              </a:buClr>
              <a:buFontTx/>
              <a:buChar char="•"/>
            </a:pPr>
            <a:endParaRPr lang="de-DE" altLang="en-US" sz="1800"/>
          </a:p>
          <a:p>
            <a:pPr eaLnBrk="1" hangingPunct="1">
              <a:lnSpc>
                <a:spcPct val="80000"/>
              </a:lnSpc>
              <a:spcBef>
                <a:spcPct val="15000"/>
              </a:spcBef>
              <a:buClr>
                <a:srgbClr val="004171"/>
              </a:buClr>
              <a:buFontTx/>
              <a:buChar char="•"/>
            </a:pPr>
            <a:r>
              <a:rPr lang="de-DE" altLang="en-US" sz="1800">
                <a:solidFill>
                  <a:schemeClr val="tx1"/>
                </a:solidFill>
              </a:rPr>
              <a:t>  Ausnahme: spezielle steuerliche Vorschriften stehen dem entgegen!</a:t>
            </a:r>
          </a:p>
          <a:p>
            <a:pPr eaLnBrk="1" hangingPunct="1">
              <a:lnSpc>
                <a:spcPct val="60000"/>
              </a:lnSpc>
              <a:spcBef>
                <a:spcPct val="50000"/>
              </a:spcBef>
              <a:buClr>
                <a:srgbClr val="CA6316"/>
              </a:buClr>
              <a:buFont typeface="Wingdings" pitchFamily="2" charset="2"/>
              <a:buNone/>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lIns="91440" tIns="45720" rIns="91440" bIns="45720" anchor="ctr"/>
          <a:lstStyle/>
          <a:p>
            <a:pPr eaLnBrk="1" hangingPunct="1"/>
            <a:r>
              <a:rPr lang="de-DE" altLang="en-US" smtClean="0"/>
              <a:t>Methoden der Einkünfteermittlung (6)</a:t>
            </a:r>
          </a:p>
        </p:txBody>
      </p:sp>
      <p:sp>
        <p:nvSpPr>
          <p:cNvPr id="8294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5C3D4A8-22A6-48ED-9E56-C1F5536484CF}" type="slidenum">
              <a:rPr lang="en-GB" altLang="en-US" sz="1000" smtClean="0">
                <a:solidFill>
                  <a:srgbClr val="0B1A40"/>
                </a:solidFill>
              </a:rPr>
              <a:pPr eaLnBrk="1" hangingPunct="1">
                <a:spcBef>
                  <a:spcPct val="0"/>
                </a:spcBef>
              </a:pPr>
              <a:t>60</a:t>
            </a:fld>
            <a:endParaRPr lang="en-GB" altLang="en-US" sz="1000" smtClean="0">
              <a:solidFill>
                <a:srgbClr val="0B1A40"/>
              </a:solidFill>
            </a:endParaRPr>
          </a:p>
        </p:txBody>
      </p:sp>
      <p:sp>
        <p:nvSpPr>
          <p:cNvPr id="82948" name="Text Box 7"/>
          <p:cNvSpPr txBox="1">
            <a:spLocks noChangeArrowheads="1"/>
          </p:cNvSpPr>
          <p:nvPr/>
        </p:nvSpPr>
        <p:spPr bwMode="auto">
          <a:xfrm>
            <a:off x="323850" y="1196975"/>
            <a:ext cx="8534400" cy="2085975"/>
          </a:xfrm>
          <a:prstGeom prst="rect">
            <a:avLst/>
          </a:prstGeom>
          <a:noFill/>
          <a:ln>
            <a:noFill/>
          </a:ln>
          <a:effectLst/>
          <a:extLst>
            <a:ext uri="{909E8E84-426E-40DD-AFC4-6F175D3DCCD1}">
              <a14:hiddenFill xmlns:a14="http://schemas.microsoft.com/office/drawing/2010/main">
                <a:solidFill>
                  <a:srgbClr val="767B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b="1"/>
              <a:t>Beispiel für die Maßgeblichkeit der Handelsbilanz für die Steuerbilanz, § 5 Abs. 1 Satz 1 EStG:</a:t>
            </a:r>
          </a:p>
          <a:p>
            <a:pPr eaLnBrk="1" hangingPunct="1">
              <a:spcBef>
                <a:spcPct val="50000"/>
              </a:spcBef>
              <a:buClr>
                <a:srgbClr val="CA6316"/>
              </a:buClr>
              <a:buFont typeface="Wingdings" pitchFamily="2" charset="2"/>
              <a:buNone/>
            </a:pPr>
            <a:r>
              <a:rPr lang="de-DE" altLang="en-US" sz="1800">
                <a:solidFill>
                  <a:schemeClr val="tx1"/>
                </a:solidFill>
              </a:rPr>
              <a:t>Aktivierungspflicht von angeschafften Anlagegütern im Handelsrecht bleibt im Steuerrecht eine Aktivierungspflicht, obwohl es keine explizite Regelung dazu gibt.</a:t>
            </a:r>
          </a:p>
          <a:p>
            <a:pPr eaLnBrk="1" hangingPunct="1">
              <a:spcBef>
                <a:spcPct val="50000"/>
              </a:spcBef>
              <a:buClr>
                <a:srgbClr val="CA6316"/>
              </a:buClr>
              <a:buFont typeface="Wingdings" pitchFamily="2" charset="2"/>
              <a:buChar char="§"/>
            </a:pPr>
            <a:endParaRPr lang="de-DE" altLang="en-US" sz="1800">
              <a:solidFill>
                <a:schemeClr val="tx1"/>
              </a:solidFill>
            </a:endParaRPr>
          </a:p>
          <a:p>
            <a:pPr eaLnBrk="1" hangingPunct="1">
              <a:buClr>
                <a:srgbClr val="CA6316"/>
              </a:buClr>
              <a:buFont typeface="Wingdings" pitchFamily="2" charset="2"/>
              <a:buNone/>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60363" y="360363"/>
            <a:ext cx="8366125" cy="576262"/>
          </a:xfrm>
        </p:spPr>
        <p:txBody>
          <a:bodyPr/>
          <a:lstStyle/>
          <a:p>
            <a:pPr eaLnBrk="1" hangingPunct="1"/>
            <a:r>
              <a:rPr lang="de-DE" altLang="en-US" smtClean="0"/>
              <a:t>Wegfall der umgekehrten Maßgeblichkeit		</a:t>
            </a:r>
          </a:p>
        </p:txBody>
      </p:sp>
      <p:sp>
        <p:nvSpPr>
          <p:cNvPr id="83971" name="Content Placeholder 3"/>
          <p:cNvSpPr>
            <a:spLocks noGrp="1"/>
          </p:cNvSpPr>
          <p:nvPr>
            <p:ph sz="quarter" idx="13"/>
          </p:nvPr>
        </p:nvSpPr>
        <p:spPr>
          <a:xfrm>
            <a:off x="360363" y="1462088"/>
            <a:ext cx="8366125" cy="1318840"/>
          </a:xfrm>
        </p:spPr>
        <p:txBody>
          <a:bodyPr/>
          <a:lstStyle/>
          <a:p>
            <a:pPr eaLnBrk="1" hangingPunct="1"/>
            <a:r>
              <a:rPr lang="de-DE" altLang="en-US" dirty="0" smtClean="0"/>
              <a:t>Steuerliche Wahlrechte sind in Übereinstimmung mit</a:t>
            </a:r>
            <a:br>
              <a:rPr lang="de-DE" altLang="en-US" dirty="0" smtClean="0"/>
            </a:br>
            <a:r>
              <a:rPr lang="de-DE" altLang="en-US" dirty="0" smtClean="0"/>
              <a:t>  der Handelsbilanz auszuüben (umgekehrte Maßgeblichkeit)</a:t>
            </a:r>
          </a:p>
          <a:p>
            <a:pPr lvl="2" eaLnBrk="1" hangingPunct="1">
              <a:buClrTx/>
            </a:pPr>
            <a:r>
              <a:rPr lang="de-DE" altLang="en-US" dirty="0" smtClean="0"/>
              <a:t> aber: handelsrechtlich Ansatzverbot für Passivposten</a:t>
            </a:r>
          </a:p>
        </p:txBody>
      </p:sp>
      <p:sp>
        <p:nvSpPr>
          <p:cNvPr id="83972" name="Slide Number Placeholder 4"/>
          <p:cNvSpPr>
            <a:spLocks noGrp="1"/>
          </p:cNvSpPr>
          <p:nvPr>
            <p:ph type="sldNum" sz="quarter" idx="32"/>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nSpc>
                <a:spcPct val="90000"/>
              </a:lnSpc>
              <a:spcAft>
                <a:spcPct val="20000"/>
              </a:spcAft>
              <a:buClr>
                <a:schemeClr val="accent2"/>
              </a:buClr>
            </a:pPr>
            <a:fld id="{9DAB430F-F873-4A17-812B-D5189F34A0E1}" type="slidenum">
              <a:rPr lang="en-GB" altLang="en-US" sz="2000">
                <a:solidFill>
                  <a:schemeClr val="accent2"/>
                </a:solidFill>
              </a:rPr>
              <a:pPr>
                <a:lnSpc>
                  <a:spcPct val="90000"/>
                </a:lnSpc>
                <a:spcAft>
                  <a:spcPct val="20000"/>
                </a:spcAft>
                <a:buClr>
                  <a:schemeClr val="accent2"/>
                </a:buClr>
              </a:pPr>
              <a:t>61</a:t>
            </a:fld>
            <a:endParaRPr lang="en-GB" altLang="en-US" sz="2000">
              <a:solidFill>
                <a:schemeClr val="accent2"/>
              </a:solidFill>
            </a:endParaRPr>
          </a:p>
        </p:txBody>
      </p:sp>
      <p:sp>
        <p:nvSpPr>
          <p:cNvPr id="83973" name="Text Placeholder 2"/>
          <p:cNvSpPr>
            <a:spLocks noGrp="1"/>
          </p:cNvSpPr>
          <p:nvPr>
            <p:ph type="body" idx="1"/>
          </p:nvPr>
        </p:nvSpPr>
        <p:spPr>
          <a:xfrm>
            <a:off x="360363" y="1062038"/>
            <a:ext cx="8366125" cy="400050"/>
          </a:xfrm>
        </p:spPr>
        <p:txBody>
          <a:bodyPr/>
          <a:lstStyle/>
          <a:p>
            <a:pPr eaLnBrk="1" hangingPunct="1"/>
            <a:r>
              <a:rPr lang="de-DE" altLang="en-US" smtClean="0">
                <a:solidFill>
                  <a:srgbClr val="00A5D9"/>
                </a:solidFill>
              </a:rPr>
              <a:t>Sonderposten mit Rücklageanteil</a:t>
            </a:r>
          </a:p>
        </p:txBody>
      </p:sp>
      <p:sp>
        <p:nvSpPr>
          <p:cNvPr id="83974" name="Content Placeholder 4"/>
          <p:cNvSpPr>
            <a:spLocks noGrp="1"/>
          </p:cNvSpPr>
          <p:nvPr>
            <p:ph sz="quarter" idx="29"/>
          </p:nvPr>
        </p:nvSpPr>
        <p:spPr>
          <a:xfrm>
            <a:off x="360363" y="4040188"/>
            <a:ext cx="8366125" cy="2182812"/>
          </a:xfrm>
        </p:spPr>
        <p:txBody>
          <a:bodyPr/>
          <a:lstStyle/>
          <a:p>
            <a:pPr lvl="1" eaLnBrk="1" hangingPunct="1"/>
            <a:r>
              <a:rPr lang="de-DE" altLang="en-US" dirty="0" smtClean="0"/>
              <a:t>Steuerliche Wahlrechte (z.B. 6b-Rücklagen) können auch weiterhin in Anspruch genommen werden - unabhängig von einem entsprechenden Ausweis in der HB</a:t>
            </a:r>
          </a:p>
          <a:p>
            <a:pPr lvl="1" eaLnBrk="1" hangingPunct="1"/>
            <a:r>
              <a:rPr lang="de-DE" altLang="en-US" dirty="0" smtClean="0"/>
              <a:t>Voraussetzung: Führung von besonderen Verzeichnissen (Inhalt u.a.: </a:t>
            </a:r>
            <a:r>
              <a:rPr lang="de-DE" altLang="en-US" dirty="0" err="1" smtClean="0"/>
              <a:t>AK</a:t>
            </a:r>
            <a:r>
              <a:rPr lang="de-DE" altLang="en-US" dirty="0" smtClean="0"/>
              <a:t>/</a:t>
            </a:r>
            <a:r>
              <a:rPr lang="de-DE" altLang="en-US" dirty="0" err="1" smtClean="0"/>
              <a:t>HK</a:t>
            </a:r>
            <a:r>
              <a:rPr lang="de-DE" altLang="en-US" dirty="0" smtClean="0"/>
              <a:t>, Abschreibungen, Tag der Anschaffung).</a:t>
            </a:r>
          </a:p>
        </p:txBody>
      </p:sp>
      <p:sp>
        <p:nvSpPr>
          <p:cNvPr id="83975" name="Text Placeholder 5"/>
          <p:cNvSpPr>
            <a:spLocks noGrp="1"/>
          </p:cNvSpPr>
          <p:nvPr>
            <p:ph type="body" idx="31"/>
          </p:nvPr>
        </p:nvSpPr>
        <p:spPr>
          <a:xfrm>
            <a:off x="360363" y="3100958"/>
            <a:ext cx="8366125" cy="400050"/>
          </a:xfrm>
        </p:spPr>
        <p:txBody>
          <a:bodyPr/>
          <a:lstStyle/>
          <a:p>
            <a:pPr eaLnBrk="1" hangingPunct="1"/>
            <a:r>
              <a:rPr lang="de-DE" altLang="en-US" smtClean="0">
                <a:solidFill>
                  <a:srgbClr val="00A5D9"/>
                </a:solidFill>
              </a:rPr>
              <a:t>Folge - Steuerlich: </a:t>
            </a:r>
            <a:r>
              <a:rPr lang="de-DE" altLang="en-US" sz="2000" b="0" smtClean="0">
                <a:solidFill>
                  <a:srgbClr val="002D5B"/>
                </a:solidFill>
              </a:rPr>
              <a:t>Aufhebung der umgekehrten Maßgeblichkeit.</a:t>
            </a:r>
            <a:endParaRPr lang="de-DE" altLang="en-US" b="0" smtClean="0">
              <a:solidFill>
                <a:srgbClr val="002D5B"/>
              </a:solidFill>
            </a:endParaRPr>
          </a:p>
          <a:p>
            <a:pPr eaLnBrk="1" hangingPunct="1"/>
            <a:endParaRPr lang="de-DE" altLang="de-DE" smtClean="0">
              <a:solidFill>
                <a:srgbClr val="00A5D9"/>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de-DE" altLang="en-US" smtClean="0"/>
              <a:t>Methoden der Einkünfteermittlung (7)</a:t>
            </a:r>
          </a:p>
        </p:txBody>
      </p:sp>
      <p:sp>
        <p:nvSpPr>
          <p:cNvPr id="84995"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1BFA79C-8B8F-474C-8E02-7BC4CECF7EF5}" type="slidenum">
              <a:rPr lang="en-GB" altLang="en-US" sz="1000" smtClean="0">
                <a:solidFill>
                  <a:srgbClr val="0B1A40"/>
                </a:solidFill>
              </a:rPr>
              <a:pPr eaLnBrk="1" hangingPunct="1">
                <a:spcBef>
                  <a:spcPct val="0"/>
                </a:spcBef>
              </a:pPr>
              <a:t>62</a:t>
            </a:fld>
            <a:endParaRPr lang="en-GB" altLang="en-US" sz="1000" smtClean="0">
              <a:solidFill>
                <a:srgbClr val="0B1A40"/>
              </a:solidFill>
            </a:endParaRPr>
          </a:p>
        </p:txBody>
      </p:sp>
      <p:sp>
        <p:nvSpPr>
          <p:cNvPr id="84996" name="Text Box 3"/>
          <p:cNvSpPr txBox="1">
            <a:spLocks noChangeArrowheads="1"/>
          </p:cNvSpPr>
          <p:nvPr/>
        </p:nvSpPr>
        <p:spPr bwMode="auto">
          <a:xfrm>
            <a:off x="304800" y="1120775"/>
            <a:ext cx="8610600" cy="4256088"/>
          </a:xfrm>
          <a:prstGeom prst="rect">
            <a:avLst/>
          </a:prstGeom>
          <a:noFill/>
          <a:ln>
            <a:noFill/>
          </a:ln>
          <a:effectLst/>
          <a:extLst>
            <a:ext uri="{909E8E84-426E-40DD-AFC4-6F175D3DCCD1}">
              <a14:hiddenFill xmlns:a14="http://schemas.microsoft.com/office/drawing/2010/main">
                <a:solidFill>
                  <a:srgbClr val="767B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spcBef>
                <a:spcPct val="20000"/>
              </a:spcBef>
              <a:tabLst>
                <a:tab pos="893763" algn="l"/>
              </a:tabLst>
              <a:defRPr sz="2200">
                <a:solidFill>
                  <a:srgbClr val="00A5D9"/>
                </a:solidFill>
                <a:latin typeface="Arial" pitchFamily="34" charset="0"/>
                <a:cs typeface="Arial" pitchFamily="34" charset="0"/>
              </a:defRPr>
            </a:lvl1pPr>
            <a:lvl2pPr eaLnBrk="0" hangingPunct="0">
              <a:spcBef>
                <a:spcPct val="20000"/>
              </a:spcBef>
              <a:buClr>
                <a:srgbClr val="00A5D9"/>
              </a:buClr>
              <a:tabLst>
                <a:tab pos="89376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893763" algn="l"/>
              </a:tabLst>
              <a:defRPr sz="2000">
                <a:solidFill>
                  <a:schemeClr val="tx1"/>
                </a:solidFill>
                <a:latin typeface="Arial" pitchFamily="34" charset="0"/>
                <a:cs typeface="Arial" pitchFamily="34" charset="0"/>
              </a:defRPr>
            </a:lvl9pPr>
          </a:lstStyle>
          <a:p>
            <a:pPr eaLnBrk="1" hangingPunct="1">
              <a:spcBef>
                <a:spcPct val="50000"/>
              </a:spcBef>
            </a:pPr>
            <a:r>
              <a:rPr lang="de-DE" altLang="en-US" sz="1800" b="1" dirty="0"/>
              <a:t>Durchbrechung der Maßgeblichkeit der Handelsbilanz für die Steuerbilanz, § 5 Abs. 6 EStG:</a:t>
            </a:r>
          </a:p>
          <a:p>
            <a:pPr eaLnBrk="1" hangingPunct="1">
              <a:spcBef>
                <a:spcPct val="50000"/>
              </a:spcBef>
            </a:pPr>
            <a:endParaRPr lang="de-DE" altLang="en-US" sz="1800" dirty="0">
              <a:solidFill>
                <a:schemeClr val="accent2"/>
              </a:solidFill>
            </a:endParaRPr>
          </a:p>
          <a:p>
            <a:pPr eaLnBrk="1" hangingPunct="1">
              <a:lnSpc>
                <a:spcPct val="90000"/>
              </a:lnSpc>
              <a:buClr>
                <a:srgbClr val="004171"/>
              </a:buClr>
              <a:buFontTx/>
              <a:buChar char="•"/>
            </a:pPr>
            <a:r>
              <a:rPr lang="de-DE" altLang="en-US" sz="1800" dirty="0">
                <a:solidFill>
                  <a:schemeClr val="tx1"/>
                </a:solidFill>
              </a:rPr>
              <a:t>  Explizite steuerliche Vorschriften schreiben einen vom Handelsrecht </a:t>
            </a:r>
            <a:br>
              <a:rPr lang="de-DE" altLang="en-US" sz="1800" dirty="0">
                <a:solidFill>
                  <a:schemeClr val="tx1"/>
                </a:solidFill>
              </a:rPr>
            </a:br>
            <a:r>
              <a:rPr lang="de-DE" altLang="en-US" sz="1800" dirty="0">
                <a:solidFill>
                  <a:schemeClr val="tx1"/>
                </a:solidFill>
              </a:rPr>
              <a:t>   abweichenden Ansatz </a:t>
            </a:r>
            <a:r>
              <a:rPr lang="de-DE" altLang="en-US" sz="1800" dirty="0" smtClean="0">
                <a:solidFill>
                  <a:schemeClr val="tx1"/>
                </a:solidFill>
              </a:rPr>
              <a:t>vor.</a:t>
            </a:r>
            <a:endParaRPr lang="de-DE" altLang="en-US" sz="1800" dirty="0">
              <a:solidFill>
                <a:schemeClr val="tx1"/>
              </a:solidFill>
            </a:endParaRPr>
          </a:p>
          <a:p>
            <a:pPr eaLnBrk="1" hangingPunct="1">
              <a:lnSpc>
                <a:spcPct val="90000"/>
              </a:lnSpc>
              <a:buClr>
                <a:srgbClr val="004171"/>
              </a:buClr>
              <a:buFontTx/>
              <a:buChar char="•"/>
            </a:pPr>
            <a:endParaRPr lang="de-DE" altLang="en-US" sz="1800" dirty="0">
              <a:solidFill>
                <a:schemeClr val="tx1"/>
              </a:solidFill>
            </a:endParaRPr>
          </a:p>
          <a:p>
            <a:pPr eaLnBrk="1" hangingPunct="1">
              <a:lnSpc>
                <a:spcPct val="90000"/>
              </a:lnSpc>
              <a:buClr>
                <a:srgbClr val="004171"/>
              </a:buClr>
              <a:buFontTx/>
              <a:buChar char="•"/>
            </a:pPr>
            <a:r>
              <a:rPr lang="de-DE" altLang="en-US" sz="1800" dirty="0"/>
              <a:t>  </a:t>
            </a:r>
            <a:r>
              <a:rPr lang="de-DE" altLang="en-US" sz="1800" b="1" dirty="0"/>
              <a:t>Beispiele:</a:t>
            </a:r>
          </a:p>
          <a:p>
            <a:pPr lvl="1" eaLnBrk="1" hangingPunct="1">
              <a:buClr>
                <a:srgbClr val="004171"/>
              </a:buClr>
              <a:buFontTx/>
              <a:buChar char="•"/>
            </a:pPr>
            <a:r>
              <a:rPr lang="de-DE" altLang="en-US" sz="1800" dirty="0"/>
              <a:t> 	Rückstellungen für drohende Verluste aus schwebenden</a:t>
            </a:r>
            <a:br>
              <a:rPr lang="de-DE" altLang="en-US" sz="1800" dirty="0"/>
            </a:br>
            <a:r>
              <a:rPr lang="de-DE" altLang="en-US" sz="1800" dirty="0"/>
              <a:t>       Geschäften müssen im Handelsrecht gebildet werden </a:t>
            </a:r>
            <a:br>
              <a:rPr lang="de-DE" altLang="en-US" sz="1800" dirty="0"/>
            </a:br>
            <a:r>
              <a:rPr lang="de-DE" altLang="en-US" sz="1800" dirty="0"/>
              <a:t>       (§ 249 HGB). Die explizite Regelung im Steuerrecht </a:t>
            </a:r>
            <a:br>
              <a:rPr lang="de-DE" altLang="en-US" sz="1800" dirty="0"/>
            </a:br>
            <a:r>
              <a:rPr lang="de-DE" altLang="en-US" sz="1800" dirty="0"/>
              <a:t>       (§ 5 Abs. 4a EStG) verhindert die Übernahme dieser </a:t>
            </a:r>
            <a:r>
              <a:rPr lang="de-DE" altLang="en-US" sz="1800" dirty="0" smtClean="0"/>
              <a:t>Regelung.</a:t>
            </a:r>
            <a:endParaRPr lang="de-DE" altLang="en-US" sz="1800" dirty="0"/>
          </a:p>
          <a:p>
            <a:pPr lvl="1" eaLnBrk="1" hangingPunct="1">
              <a:buClr>
                <a:srgbClr val="004171"/>
              </a:buClr>
              <a:buFontTx/>
              <a:buChar char="•"/>
            </a:pPr>
            <a:r>
              <a:rPr lang="de-DE" altLang="en-US" sz="1800" dirty="0"/>
              <a:t> 	Spezielle Vorschriften zur Gebäudeabschreibung in der </a:t>
            </a:r>
            <a:br>
              <a:rPr lang="de-DE" altLang="en-US" sz="1800" dirty="0"/>
            </a:br>
            <a:r>
              <a:rPr lang="de-DE" altLang="en-US" sz="1800" dirty="0"/>
              <a:t>       Steuerbilanz, § 7 Abs. 4 EStG. </a:t>
            </a:r>
          </a:p>
          <a:p>
            <a:pPr eaLnBrk="1" hangingPunct="1">
              <a:lnSpc>
                <a:spcPct val="90000"/>
              </a:lnSpc>
              <a:buClr>
                <a:schemeClr val="accent2"/>
              </a:buClr>
              <a:buFont typeface="Wingdings" pitchFamily="2" charset="2"/>
              <a:buChar char="§"/>
            </a:pPr>
            <a:endParaRPr lang="de-DE" altLang="en-US" sz="1800"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de-DE" altLang="en-US" smtClean="0"/>
              <a:t>Maßgeblichkeitsprinzip – Übersicht (1)</a:t>
            </a:r>
          </a:p>
        </p:txBody>
      </p:sp>
      <p:sp>
        <p:nvSpPr>
          <p:cNvPr id="86019" name="Rectangle 3"/>
          <p:cNvSpPr>
            <a:spLocks noGrp="1" noChangeArrowheads="1"/>
          </p:cNvSpPr>
          <p:nvPr>
            <p:ph idx="1"/>
          </p:nvPr>
        </p:nvSpPr>
        <p:spPr>
          <a:xfrm>
            <a:off x="358775" y="1062038"/>
            <a:ext cx="8367713" cy="5175250"/>
          </a:xfrm>
        </p:spPr>
        <p:txBody>
          <a:bodyPr/>
          <a:lstStyle/>
          <a:p>
            <a:pPr lvl="2" eaLnBrk="1" hangingPunct="1">
              <a:spcBef>
                <a:spcPct val="50000"/>
              </a:spcBef>
              <a:buClr>
                <a:srgbClr val="004171"/>
              </a:buClr>
            </a:pPr>
            <a:r>
              <a:rPr lang="de-DE" altLang="en-US" sz="1800" b="1" smtClean="0">
                <a:solidFill>
                  <a:srgbClr val="00A5D9"/>
                </a:solidFill>
              </a:rPr>
              <a:t>Maßgeblichkeit der Handels- für die Steuerbilanz</a:t>
            </a:r>
            <a:r>
              <a:rPr lang="de-DE" altLang="en-US" sz="1800" smtClean="0">
                <a:solidFill>
                  <a:srgbClr val="00A5D9"/>
                </a:solidFill>
              </a:rPr>
              <a:t> </a:t>
            </a:r>
            <a:r>
              <a:rPr lang="de-DE" altLang="en-US" sz="1800" smtClean="0"/>
              <a:t/>
            </a:r>
            <a:br>
              <a:rPr lang="de-DE" altLang="en-US" sz="1800" smtClean="0"/>
            </a:br>
            <a:r>
              <a:rPr lang="de-DE" altLang="en-US" sz="1800" smtClean="0"/>
              <a:t>§ 5 Abs. 1 Satz 1 EStG;</a:t>
            </a:r>
          </a:p>
          <a:p>
            <a:pPr lvl="3" eaLnBrk="1" hangingPunct="1">
              <a:spcBef>
                <a:spcPct val="50000"/>
              </a:spcBef>
              <a:buClrTx/>
              <a:buFont typeface="Wingdings" pitchFamily="2" charset="2"/>
              <a:buChar char="Ø"/>
            </a:pPr>
            <a:r>
              <a:rPr lang="de-DE" altLang="en-US" sz="1800" smtClean="0"/>
              <a:t>	Hr GoB bzw. konkrete Wertansätze in der HB sind für die stl. </a:t>
            </a:r>
            <a:br>
              <a:rPr lang="de-DE" altLang="en-US" sz="1800" smtClean="0"/>
            </a:br>
            <a:r>
              <a:rPr lang="de-DE" altLang="en-US" sz="1800" smtClean="0"/>
              <a:t>  	Gewinnermittlung maßgeblich;</a:t>
            </a:r>
          </a:p>
          <a:p>
            <a:pPr lvl="3" eaLnBrk="1" hangingPunct="1">
              <a:spcBef>
                <a:spcPct val="50000"/>
              </a:spcBef>
              <a:buClrTx/>
              <a:buFont typeface="Wingdings" pitchFamily="2" charset="2"/>
              <a:buChar char="Ø"/>
            </a:pPr>
            <a:r>
              <a:rPr lang="de-DE" altLang="en-US" sz="1800" smtClean="0"/>
              <a:t>	Durchbrechungen im Steuerrecht beachten;</a:t>
            </a:r>
          </a:p>
          <a:p>
            <a:pPr lvl="2" eaLnBrk="1" hangingPunct="1">
              <a:spcBef>
                <a:spcPct val="100000"/>
              </a:spcBef>
              <a:buClrTx/>
            </a:pPr>
            <a:r>
              <a:rPr lang="de-DE" altLang="en-US" sz="1800" smtClean="0">
                <a:solidFill>
                  <a:srgbClr val="706684"/>
                </a:solidFill>
              </a:rPr>
              <a:t>U</a:t>
            </a:r>
            <a:r>
              <a:rPr lang="de-DE" altLang="en-US" sz="1800" b="1" smtClean="0">
                <a:solidFill>
                  <a:srgbClr val="706684"/>
                </a:solidFill>
              </a:rPr>
              <a:t>mgekehrte</a:t>
            </a:r>
            <a:r>
              <a:rPr lang="de-DE" altLang="en-US" sz="1800" smtClean="0">
                <a:solidFill>
                  <a:srgbClr val="706684"/>
                </a:solidFill>
              </a:rPr>
              <a:t> </a:t>
            </a:r>
            <a:r>
              <a:rPr lang="de-DE" altLang="en-US" sz="1800" b="1" smtClean="0">
                <a:solidFill>
                  <a:srgbClr val="706684"/>
                </a:solidFill>
              </a:rPr>
              <a:t>Maßgeblichkeit</a:t>
            </a:r>
            <a:r>
              <a:rPr lang="de-DE" altLang="en-US" sz="1800" smtClean="0">
                <a:solidFill>
                  <a:srgbClr val="706684"/>
                </a:solidFill>
              </a:rPr>
              <a:t> § 5 Abs. 1 Satz 2 EStG</a:t>
            </a:r>
            <a:r>
              <a:rPr lang="de-DE" altLang="en-US" sz="1800" smtClean="0">
                <a:solidFill>
                  <a:srgbClr val="969696"/>
                </a:solidFill>
              </a:rPr>
              <a:t>;</a:t>
            </a:r>
          </a:p>
          <a:p>
            <a:pPr eaLnBrk="1" hangingPunct="1">
              <a:spcBef>
                <a:spcPct val="100000"/>
              </a:spcBef>
            </a:pPr>
            <a:endParaRPr lang="de-DE" altLang="en-US" sz="1800" smtClean="0">
              <a:solidFill>
                <a:srgbClr val="969696"/>
              </a:solidFill>
            </a:endParaRPr>
          </a:p>
          <a:p>
            <a:pPr lvl="3" eaLnBrk="1" hangingPunct="1">
              <a:spcBef>
                <a:spcPct val="50000"/>
              </a:spcBef>
              <a:buClrTx/>
              <a:buFont typeface="Wingdings" pitchFamily="2" charset="2"/>
              <a:buChar char="Ø"/>
            </a:pPr>
            <a:r>
              <a:rPr lang="de-DE" altLang="en-US" sz="1800" smtClean="0"/>
              <a:t>	</a:t>
            </a:r>
            <a:r>
              <a:rPr lang="de-DE" altLang="en-US" sz="1800" b="1" smtClean="0">
                <a:solidFill>
                  <a:srgbClr val="00A5D9"/>
                </a:solidFill>
              </a:rPr>
              <a:t>Streichung durch BilMoG </a:t>
            </a:r>
          </a:p>
          <a:p>
            <a:pPr lvl="2" eaLnBrk="1" hangingPunct="1">
              <a:spcBef>
                <a:spcPct val="100000"/>
              </a:spcBef>
              <a:buClrTx/>
            </a:pPr>
            <a:r>
              <a:rPr lang="de-DE" altLang="en-US" sz="1800" b="1" smtClean="0">
                <a:solidFill>
                  <a:srgbClr val="00A5D9"/>
                </a:solidFill>
              </a:rPr>
              <a:t>Durchbrechung</a:t>
            </a:r>
            <a:r>
              <a:rPr lang="de-DE" altLang="en-US" sz="1800" smtClean="0">
                <a:solidFill>
                  <a:srgbClr val="00A5D9"/>
                </a:solidFill>
              </a:rPr>
              <a:t> </a:t>
            </a:r>
            <a:r>
              <a:rPr lang="de-DE" altLang="en-US" sz="1800" b="1" smtClean="0">
                <a:solidFill>
                  <a:srgbClr val="00A5D9"/>
                </a:solidFill>
              </a:rPr>
              <a:t>der Maßgeblichkeit</a:t>
            </a:r>
            <a:r>
              <a:rPr lang="de-DE" altLang="en-US" sz="1800" smtClean="0">
                <a:solidFill>
                  <a:srgbClr val="00A5D9"/>
                </a:solidFill>
              </a:rPr>
              <a:t> </a:t>
            </a:r>
            <a:r>
              <a:rPr lang="de-DE" altLang="en-US" sz="1800" smtClean="0"/>
              <a:t>§ 5 Abs. 6 EStG;</a:t>
            </a:r>
          </a:p>
          <a:p>
            <a:pPr lvl="3" eaLnBrk="1" hangingPunct="1">
              <a:spcBef>
                <a:spcPct val="50000"/>
              </a:spcBef>
              <a:buClrTx/>
              <a:buFont typeface="Wingdings" pitchFamily="2" charset="2"/>
              <a:buChar char="Ø"/>
            </a:pPr>
            <a:r>
              <a:rPr lang="de-DE" altLang="en-US" sz="1800" smtClean="0"/>
              <a:t>	Explizite steuerliche Vorschriften (insbesondere § 5 Abs. 2-5 EStG).</a:t>
            </a:r>
          </a:p>
        </p:txBody>
      </p:sp>
      <p:sp>
        <p:nvSpPr>
          <p:cNvPr id="86020"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DC52AB5-FC76-4587-AF24-BE4361B50F51}" type="slidenum">
              <a:rPr lang="en-GB" altLang="en-US" sz="1000" smtClean="0">
                <a:solidFill>
                  <a:srgbClr val="0B1A40"/>
                </a:solidFill>
              </a:rPr>
              <a:pPr eaLnBrk="1" hangingPunct="1">
                <a:spcBef>
                  <a:spcPct val="0"/>
                </a:spcBef>
              </a:pPr>
              <a:t>63</a:t>
            </a:fld>
            <a:endParaRPr lang="en-GB" altLang="en-US" sz="1000" smtClean="0">
              <a:solidFill>
                <a:srgbClr val="0B1A40"/>
              </a:solidFill>
            </a:endParaRPr>
          </a:p>
        </p:txBody>
      </p:sp>
      <p:grpSp>
        <p:nvGrpSpPr>
          <p:cNvPr id="86021" name="Group 8"/>
          <p:cNvGrpSpPr>
            <a:grpSpLocks/>
          </p:cNvGrpSpPr>
          <p:nvPr/>
        </p:nvGrpSpPr>
        <p:grpSpPr bwMode="auto">
          <a:xfrm>
            <a:off x="466725" y="2636838"/>
            <a:ext cx="7777163" cy="1152525"/>
            <a:chOff x="340" y="1888"/>
            <a:chExt cx="4899" cy="726"/>
          </a:xfrm>
        </p:grpSpPr>
        <p:sp>
          <p:nvSpPr>
            <p:cNvPr id="86022" name="Line 4"/>
            <p:cNvSpPr>
              <a:spLocks noChangeShapeType="1"/>
            </p:cNvSpPr>
            <p:nvPr/>
          </p:nvSpPr>
          <p:spPr bwMode="auto">
            <a:xfrm>
              <a:off x="340" y="1979"/>
              <a:ext cx="4899" cy="635"/>
            </a:xfrm>
            <a:prstGeom prst="line">
              <a:avLst/>
            </a:prstGeom>
            <a:noFill/>
            <a:ln w="38100">
              <a:solidFill>
                <a:srgbClr val="00417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023" name="Line 5"/>
            <p:cNvSpPr>
              <a:spLocks noChangeShapeType="1"/>
            </p:cNvSpPr>
            <p:nvPr/>
          </p:nvSpPr>
          <p:spPr bwMode="auto">
            <a:xfrm flipV="1">
              <a:off x="340" y="1888"/>
              <a:ext cx="4899" cy="680"/>
            </a:xfrm>
            <a:prstGeom prst="line">
              <a:avLst/>
            </a:prstGeom>
            <a:noFill/>
            <a:ln w="38100">
              <a:solidFill>
                <a:srgbClr val="00417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p:cNvSpPr>
          <p:nvPr>
            <p:ph type="title"/>
          </p:nvPr>
        </p:nvSpPr>
        <p:spPr>
          <a:noFill/>
        </p:spPr>
        <p:txBody>
          <a:bodyPr anchor="ctr"/>
          <a:lstStyle/>
          <a:p>
            <a:pPr eaLnBrk="1" hangingPunct="1"/>
            <a:r>
              <a:rPr lang="de-DE" altLang="en-US" smtClean="0"/>
              <a:t>Maßgeblichkeitsprinzip – Übersicht (2)</a:t>
            </a:r>
          </a:p>
        </p:txBody>
      </p:sp>
      <p:sp>
        <p:nvSpPr>
          <p:cNvPr id="87043" name="Rectangle 2"/>
          <p:cNvSpPr>
            <a:spLocks noGrp="1" noChangeArrowheads="1"/>
          </p:cNvSpPr>
          <p:nvPr>
            <p:ph idx="1"/>
          </p:nvPr>
        </p:nvSpPr>
        <p:spPr>
          <a:xfrm>
            <a:off x="358775" y="1062038"/>
            <a:ext cx="8367713" cy="5175250"/>
          </a:xfrm>
        </p:spPr>
        <p:txBody>
          <a:bodyPr/>
          <a:lstStyle/>
          <a:p>
            <a:pPr marL="285750" lvl="2" indent="-285750" eaLnBrk="1" hangingPunct="1">
              <a:spcBef>
                <a:spcPct val="50000"/>
              </a:spcBef>
              <a:buClr>
                <a:srgbClr val="004171"/>
              </a:buClr>
              <a:buFont typeface="Arial" pitchFamily="34" charset="0"/>
              <a:buChar char="•"/>
              <a:tabLst>
                <a:tab pos="2873375" algn="l"/>
              </a:tabLst>
            </a:pPr>
            <a:r>
              <a:rPr lang="de-DE" altLang="en-US" sz="1800" dirty="0" smtClean="0"/>
              <a:t>Handelsrechtliche Bilanzierungswahlrechte, denen kein entsprechendes steuerliches </a:t>
            </a:r>
            <a:r>
              <a:rPr lang="de-DE" altLang="en-US" sz="1800" dirty="0" err="1" smtClean="0"/>
              <a:t>WR</a:t>
            </a:r>
            <a:r>
              <a:rPr lang="de-DE" altLang="en-US" sz="1800" dirty="0" smtClean="0"/>
              <a:t> gegenübersteht (wenn doch, wäre es ein Fall der umgekehrten Maßgeblichkeit):</a:t>
            </a:r>
          </a:p>
          <a:p>
            <a:pPr lvl="3" eaLnBrk="1" hangingPunct="1">
              <a:spcBef>
                <a:spcPct val="50000"/>
              </a:spcBef>
              <a:buClrTx/>
              <a:buSzPct val="75000"/>
              <a:buFont typeface="Wingdings" pitchFamily="2" charset="2"/>
              <a:buChar char="Ø"/>
              <a:tabLst>
                <a:tab pos="2873375" algn="l"/>
              </a:tabLst>
            </a:pPr>
            <a:r>
              <a:rPr lang="de-DE" altLang="en-US" sz="1800" dirty="0" err="1" smtClean="0"/>
              <a:t>Hr</a:t>
            </a:r>
            <a:r>
              <a:rPr lang="de-DE" altLang="en-US" sz="1800" dirty="0" smtClean="0"/>
              <a:t> Aktivierungs</a:t>
            </a:r>
            <a:r>
              <a:rPr lang="de-DE" altLang="en-US" sz="1800" b="1" dirty="0" smtClean="0">
                <a:solidFill>
                  <a:srgbClr val="00A5D9"/>
                </a:solidFill>
              </a:rPr>
              <a:t>wahlrecht</a:t>
            </a:r>
            <a:r>
              <a:rPr lang="de-DE" altLang="en-US" sz="1800" dirty="0" smtClean="0"/>
              <a:t>	      			</a:t>
            </a:r>
            <a:r>
              <a:rPr lang="de-DE" altLang="en-US" sz="1800" dirty="0" err="1" smtClean="0"/>
              <a:t>StR</a:t>
            </a:r>
            <a:r>
              <a:rPr lang="de-DE" altLang="en-US" sz="1800" dirty="0" smtClean="0"/>
              <a:t> Aktivierungs</a:t>
            </a:r>
            <a:r>
              <a:rPr lang="de-DE" altLang="en-US" sz="1800" b="1" dirty="0" smtClean="0">
                <a:solidFill>
                  <a:srgbClr val="00A5D9"/>
                </a:solidFill>
              </a:rPr>
              <a:t>gebot</a:t>
            </a:r>
            <a:r>
              <a:rPr lang="de-DE" altLang="en-US" sz="1800" b="1" dirty="0" smtClean="0"/>
              <a:t/>
            </a:r>
            <a:br>
              <a:rPr lang="de-DE" altLang="en-US" sz="1800" b="1" dirty="0" smtClean="0"/>
            </a:br>
            <a:r>
              <a:rPr lang="de-DE" altLang="en-US" sz="1800" dirty="0" smtClean="0"/>
              <a:t>Beispiel: Disagio § 250 Abs. 3 HGB </a:t>
            </a:r>
            <a:r>
              <a:rPr lang="de-DE" altLang="en-US" sz="1800" dirty="0" err="1" smtClean="0"/>
              <a:t>WR</a:t>
            </a:r>
            <a:r>
              <a:rPr lang="de-DE" altLang="en-US" sz="1800" dirty="0" smtClean="0"/>
              <a:t>	§ 5 Abs. 5 EStG</a:t>
            </a:r>
            <a:br>
              <a:rPr lang="de-DE" altLang="en-US" sz="1800" dirty="0" smtClean="0"/>
            </a:br>
            <a:endParaRPr lang="de-DE" altLang="en-US" sz="1800" dirty="0" smtClean="0"/>
          </a:p>
          <a:p>
            <a:pPr marL="285750" lvl="2" indent="-285750" eaLnBrk="1" hangingPunct="1">
              <a:spcBef>
                <a:spcPct val="50000"/>
              </a:spcBef>
              <a:buClr>
                <a:srgbClr val="004171"/>
              </a:buClr>
              <a:buFont typeface="Arial" pitchFamily="34" charset="0"/>
              <a:buChar char="•"/>
              <a:tabLst>
                <a:tab pos="2873375" algn="l"/>
              </a:tabLst>
            </a:pPr>
            <a:r>
              <a:rPr lang="de-DE" altLang="en-US" sz="1800" dirty="0" smtClean="0"/>
              <a:t>Dieser allg. Grundsatz lässt sich so nicht einordnen in die Kategorien Maßgeblichkeit oder deren Durchbrechung.</a:t>
            </a:r>
          </a:p>
          <a:p>
            <a:pPr marL="285750" lvl="2" indent="-285750" eaLnBrk="1" hangingPunct="1">
              <a:spcBef>
                <a:spcPct val="50000"/>
              </a:spcBef>
              <a:buClr>
                <a:srgbClr val="004171"/>
              </a:buClr>
              <a:buFont typeface="Arial" pitchFamily="34" charset="0"/>
              <a:buChar char="•"/>
              <a:tabLst>
                <a:tab pos="2873375" algn="l"/>
              </a:tabLst>
            </a:pPr>
            <a:r>
              <a:rPr lang="de-DE" altLang="en-US" sz="1800" dirty="0" smtClean="0"/>
              <a:t>Entwickelt von der Rechtsprechung: das Steuerrecht will die Wahlrechte des Handelsrechts beseitigen (historisch).</a:t>
            </a:r>
          </a:p>
        </p:txBody>
      </p:sp>
      <p:sp>
        <p:nvSpPr>
          <p:cNvPr id="87044"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9DE547C-21C9-494C-8A45-395192887C0A}" type="slidenum">
              <a:rPr lang="en-GB" altLang="en-US" sz="1000" smtClean="0">
                <a:solidFill>
                  <a:srgbClr val="0B1A40"/>
                </a:solidFill>
              </a:rPr>
              <a:pPr eaLnBrk="1" hangingPunct="1">
                <a:spcBef>
                  <a:spcPct val="0"/>
                </a:spcBef>
              </a:pPr>
              <a:t>64</a:t>
            </a:fld>
            <a:endParaRPr lang="en-GB" altLang="en-US" sz="1000" smtClean="0">
              <a:solidFill>
                <a:srgbClr val="0B1A40"/>
              </a:solidFill>
            </a:endParaRPr>
          </a:p>
        </p:txBody>
      </p:sp>
      <p:sp>
        <p:nvSpPr>
          <p:cNvPr id="87045" name="Line 3"/>
          <p:cNvSpPr>
            <a:spLocks noChangeShapeType="1"/>
          </p:cNvSpPr>
          <p:nvPr/>
        </p:nvSpPr>
        <p:spPr bwMode="auto">
          <a:xfrm>
            <a:off x="4089400" y="2276475"/>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endParaRPr lang="de-D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de-DE" altLang="en-US" smtClean="0"/>
              <a:t>Entgeltlich erworbener Geschäfts- oder Firmenwert</a:t>
            </a:r>
          </a:p>
        </p:txBody>
      </p:sp>
      <p:sp>
        <p:nvSpPr>
          <p:cNvPr id="88067"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D9DF3C3-C528-4CE6-9C4D-034907A593A5}" type="slidenum">
              <a:rPr lang="en-GB" altLang="en-US" sz="1000" smtClean="0">
                <a:solidFill>
                  <a:srgbClr val="0B1A40"/>
                </a:solidFill>
              </a:rPr>
              <a:pPr eaLnBrk="1" hangingPunct="1">
                <a:spcBef>
                  <a:spcPct val="0"/>
                </a:spcBef>
              </a:pPr>
              <a:t>65</a:t>
            </a:fld>
            <a:endParaRPr lang="en-GB" altLang="en-US" sz="1000" smtClean="0">
              <a:solidFill>
                <a:srgbClr val="0B1A40"/>
              </a:solidFill>
            </a:endParaRPr>
          </a:p>
        </p:txBody>
      </p:sp>
      <p:graphicFrame>
        <p:nvGraphicFramePr>
          <p:cNvPr id="1864723" name="Group 19"/>
          <p:cNvGraphicFramePr>
            <a:graphicFrameLocks noGrp="1"/>
          </p:cNvGraphicFramePr>
          <p:nvPr/>
        </p:nvGraphicFramePr>
        <p:xfrm>
          <a:off x="400050" y="1484313"/>
          <a:ext cx="4122738" cy="1446211"/>
        </p:xfrm>
        <a:graphic>
          <a:graphicData uri="http://schemas.openxmlformats.org/drawingml/2006/table">
            <a:tbl>
              <a:tblPr/>
              <a:tblGrid>
                <a:gridCol w="4122738"/>
              </a:tblGrid>
              <a:tr h="390897">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bg1"/>
                          </a:solidFill>
                          <a:effectLst/>
                          <a:latin typeface="Arial" charset="0"/>
                          <a:cs typeface="Arial" charset="0"/>
                        </a:rPr>
                        <a:t>Handelsbilanz</a:t>
                      </a:r>
                    </a:p>
                  </a:txBody>
                  <a:tcPr marL="90000" marR="90000" marT="72002" marB="72002"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0C0C0"/>
                    </a:solidFill>
                  </a:tcPr>
                </a:tc>
              </a:tr>
              <a:tr h="41752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Arial" charset="0"/>
                        </a:rPr>
                        <a:t>Ansatz</a:t>
                      </a:r>
                      <a:r>
                        <a:rPr kumimoji="0" lang="de-DE" altLang="en-US" sz="1800" b="1" i="0" u="none" strike="noStrike" cap="none" normalizeH="0" baseline="0" dirty="0" smtClean="0">
                          <a:ln>
                            <a:noFill/>
                          </a:ln>
                          <a:solidFill>
                            <a:schemeClr val="accent2"/>
                          </a:solidFill>
                          <a:effectLst/>
                          <a:latin typeface="Arial" charset="0"/>
                          <a:cs typeface="Arial" charset="0"/>
                        </a:rPr>
                        <a:t>pflicht</a:t>
                      </a:r>
                    </a:p>
                  </a:txBody>
                  <a:tcPr marL="90000" marR="90000" marT="72002" marB="72002"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r>
              <a:tr h="63779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chemeClr val="tx1"/>
                          </a:solidFill>
                          <a:effectLst/>
                          <a:latin typeface="Arial" charset="0"/>
                          <a:cs typeface="Arial" charset="0"/>
                        </a:rPr>
                        <a:t>Abschreibung: Nutzungsdauer</a:t>
                      </a:r>
                      <a:br>
                        <a:rPr kumimoji="0" lang="de-DE" altLang="en-US" sz="1800" b="0" i="0" u="none" strike="noStrike" cap="none" normalizeH="0" baseline="0" smtClean="0">
                          <a:ln>
                            <a:noFill/>
                          </a:ln>
                          <a:solidFill>
                            <a:schemeClr val="tx1"/>
                          </a:solidFill>
                          <a:effectLst/>
                          <a:latin typeface="Arial" charset="0"/>
                          <a:cs typeface="Arial" charset="0"/>
                        </a:rPr>
                      </a:br>
                      <a:r>
                        <a:rPr kumimoji="0" lang="de-DE" altLang="en-US" sz="1800" b="0" i="0" u="none" strike="noStrike" cap="none" normalizeH="0" baseline="0" smtClean="0">
                          <a:ln>
                            <a:noFill/>
                          </a:ln>
                          <a:solidFill>
                            <a:schemeClr val="tx1"/>
                          </a:solidFill>
                          <a:effectLst/>
                          <a:latin typeface="Arial" charset="0"/>
                          <a:cs typeface="Arial" charset="0"/>
                        </a:rPr>
                        <a:t>= branchentypisch (z.B. 5 Jahre)</a:t>
                      </a:r>
                    </a:p>
                  </a:txBody>
                  <a:tcPr marL="90000" marR="90000" marT="72002" marB="72002"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88078" name="Rectangle 13"/>
          <p:cNvSpPr>
            <a:spLocks noChangeArrowheads="1"/>
          </p:cNvSpPr>
          <p:nvPr/>
        </p:nvSpPr>
        <p:spPr bwMode="gray">
          <a:xfrm>
            <a:off x="322263" y="3427413"/>
            <a:ext cx="8281987"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82800" rIns="90000" bIns="46800"/>
          <a:lstStyle>
            <a:lvl1pPr defTabSz="995363" eaLnBrk="0" hangingPunct="0">
              <a:spcBef>
                <a:spcPct val="20000"/>
              </a:spcBef>
              <a:defRPr sz="2200">
                <a:solidFill>
                  <a:srgbClr val="00A5D9"/>
                </a:solidFill>
                <a:latin typeface="Arial" pitchFamily="34" charset="0"/>
                <a:cs typeface="Arial" pitchFamily="34" charset="0"/>
              </a:defRPr>
            </a:lvl1pPr>
            <a:lvl2pPr marL="358775" indent="-357188" defTabSz="995363"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30000"/>
              </a:spcAft>
              <a:buClr>
                <a:srgbClr val="FFD200"/>
              </a:buClr>
              <a:buSzPct val="75000"/>
            </a:pPr>
            <a:r>
              <a:rPr lang="de-DE" altLang="en-US" sz="1800" b="1">
                <a:solidFill>
                  <a:schemeClr val="accent2"/>
                </a:solidFill>
              </a:rPr>
              <a:t>Steuerlich</a:t>
            </a:r>
            <a:r>
              <a:rPr lang="de-DE" altLang="en-US" sz="1800">
                <a:solidFill>
                  <a:schemeClr val="tx1"/>
                </a:solidFill>
              </a:rPr>
              <a:t> ist ein GoF bereits bisher als Wirtschaftsgut zu aktivieren</a:t>
            </a:r>
          </a:p>
          <a:p>
            <a:pPr eaLnBrk="1" hangingPunct="1">
              <a:spcBef>
                <a:spcPct val="0"/>
              </a:spcBef>
              <a:spcAft>
                <a:spcPct val="30000"/>
              </a:spcAft>
              <a:buClr>
                <a:srgbClr val="FFD200"/>
              </a:buClr>
              <a:buSzPct val="75000"/>
            </a:pPr>
            <a:r>
              <a:rPr lang="de-DE" altLang="en-US" sz="1800">
                <a:solidFill>
                  <a:schemeClr val="tx1"/>
                </a:solidFill>
              </a:rPr>
              <a:t>Nutzungsdauer für steuerliche Zwecke: 15 Jahre</a:t>
            </a:r>
          </a:p>
          <a:p>
            <a:pPr eaLnBrk="1" hangingPunct="1">
              <a:spcBef>
                <a:spcPct val="0"/>
              </a:spcBef>
              <a:spcAft>
                <a:spcPct val="30000"/>
              </a:spcAft>
              <a:buClr>
                <a:srgbClr val="FFD200"/>
              </a:buClr>
              <a:buSzPct val="75000"/>
            </a:pPr>
            <a:r>
              <a:rPr lang="de-DE" altLang="en-US" sz="1800">
                <a:solidFill>
                  <a:schemeClr val="tx1"/>
                </a:solidFill>
              </a:rPr>
              <a:t>Abweichung zwischen Handels-/Steuerbilanz aufgrund unterschiedlicher Nutzungsdauer</a:t>
            </a:r>
          </a:p>
        </p:txBody>
      </p:sp>
      <p:graphicFrame>
        <p:nvGraphicFramePr>
          <p:cNvPr id="7" name="Group 19"/>
          <p:cNvGraphicFramePr>
            <a:graphicFrameLocks noGrp="1"/>
          </p:cNvGraphicFramePr>
          <p:nvPr/>
        </p:nvGraphicFramePr>
        <p:xfrm>
          <a:off x="400050" y="1484313"/>
          <a:ext cx="4122738" cy="1446211"/>
        </p:xfrm>
        <a:graphic>
          <a:graphicData uri="http://schemas.openxmlformats.org/drawingml/2006/table">
            <a:tbl>
              <a:tblPr/>
              <a:tblGrid>
                <a:gridCol w="4122738"/>
              </a:tblGrid>
              <a:tr h="390897">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bg1"/>
                          </a:solidFill>
                          <a:effectLst/>
                          <a:latin typeface="Arial" charset="0"/>
                          <a:cs typeface="Arial" charset="0"/>
                        </a:rPr>
                        <a:t>Handelsbilanz</a:t>
                      </a:r>
                    </a:p>
                  </a:txBody>
                  <a:tcPr marL="90000" marR="90000" marT="72002" marB="72002"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0C0C0"/>
                    </a:solidFill>
                  </a:tcPr>
                </a:tc>
              </a:tr>
              <a:tr h="41752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chemeClr val="tx1"/>
                          </a:solidFill>
                          <a:effectLst/>
                          <a:latin typeface="Arial" charset="0"/>
                          <a:cs typeface="Arial" charset="0"/>
                        </a:rPr>
                        <a:t>Ansatz</a:t>
                      </a:r>
                      <a:r>
                        <a:rPr kumimoji="0" lang="de-DE" altLang="en-US" sz="1800" b="1" i="0" u="none" strike="noStrike" cap="none" normalizeH="0" baseline="0" dirty="0" smtClean="0">
                          <a:ln>
                            <a:noFill/>
                          </a:ln>
                          <a:solidFill>
                            <a:srgbClr val="00A5D9"/>
                          </a:solidFill>
                          <a:effectLst/>
                          <a:latin typeface="Arial" charset="0"/>
                          <a:cs typeface="Arial" charset="0"/>
                        </a:rPr>
                        <a:t>pflicht</a:t>
                      </a:r>
                    </a:p>
                  </a:txBody>
                  <a:tcPr marL="90000" marR="90000" marT="72002" marB="72002"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r>
              <a:tr h="63779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chemeClr val="tx1"/>
                          </a:solidFill>
                          <a:effectLst/>
                          <a:latin typeface="Arial" charset="0"/>
                          <a:cs typeface="Arial" charset="0"/>
                        </a:rPr>
                        <a:t>Abschreibung: Nutzungsdauer</a:t>
                      </a:r>
                      <a:br>
                        <a:rPr kumimoji="0" lang="de-DE" altLang="en-US" sz="1800" b="0" i="0" u="none" strike="noStrike" cap="none" normalizeH="0" baseline="0" smtClean="0">
                          <a:ln>
                            <a:noFill/>
                          </a:ln>
                          <a:solidFill>
                            <a:schemeClr val="tx1"/>
                          </a:solidFill>
                          <a:effectLst/>
                          <a:latin typeface="Arial" charset="0"/>
                          <a:cs typeface="Arial" charset="0"/>
                        </a:rPr>
                      </a:br>
                      <a:r>
                        <a:rPr kumimoji="0" lang="de-DE" altLang="en-US" sz="1800" b="0" i="0" u="none" strike="noStrike" cap="none" normalizeH="0" baseline="0" smtClean="0">
                          <a:ln>
                            <a:noFill/>
                          </a:ln>
                          <a:solidFill>
                            <a:schemeClr val="tx1"/>
                          </a:solidFill>
                          <a:effectLst/>
                          <a:latin typeface="Arial" charset="0"/>
                          <a:cs typeface="Arial" charset="0"/>
                        </a:rPr>
                        <a:t>= branchentypisch (z.B. 5 Jahre)</a:t>
                      </a:r>
                    </a:p>
                  </a:txBody>
                  <a:tcPr marL="90000" marR="90000" marT="72002" marB="72002"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88089" name="Rectangle 13"/>
          <p:cNvSpPr>
            <a:spLocks noChangeArrowheads="1"/>
          </p:cNvSpPr>
          <p:nvPr/>
        </p:nvSpPr>
        <p:spPr bwMode="gray">
          <a:xfrm>
            <a:off x="322263" y="3427413"/>
            <a:ext cx="8281987"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82800" rIns="90000" bIns="46800"/>
          <a:lstStyle>
            <a:lvl1pPr defTabSz="995363" eaLnBrk="0" hangingPunct="0">
              <a:spcBef>
                <a:spcPct val="20000"/>
              </a:spcBef>
              <a:defRPr sz="2200">
                <a:solidFill>
                  <a:srgbClr val="00A5D9"/>
                </a:solidFill>
                <a:latin typeface="Arial" pitchFamily="34" charset="0"/>
                <a:cs typeface="Arial" pitchFamily="34" charset="0"/>
              </a:defRPr>
            </a:lvl1pPr>
            <a:lvl2pPr marL="358775" indent="-357188" defTabSz="995363"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30000"/>
              </a:spcAft>
              <a:buClr>
                <a:srgbClr val="FFD200"/>
              </a:buClr>
              <a:buSzPct val="75000"/>
            </a:pPr>
            <a:r>
              <a:rPr lang="de-DE" altLang="en-US" sz="1800" b="1"/>
              <a:t>Steuerlich</a:t>
            </a:r>
            <a:r>
              <a:rPr lang="de-DE" altLang="en-US" sz="1800"/>
              <a:t> </a:t>
            </a:r>
            <a:r>
              <a:rPr lang="de-DE" altLang="en-US" sz="1800">
                <a:solidFill>
                  <a:schemeClr val="tx1"/>
                </a:solidFill>
              </a:rPr>
              <a:t>ist ein GoF bereits bisher als Wirtschaftsgut zu aktivieren</a:t>
            </a:r>
          </a:p>
          <a:p>
            <a:pPr eaLnBrk="1" hangingPunct="1">
              <a:spcBef>
                <a:spcPct val="0"/>
              </a:spcBef>
              <a:spcAft>
                <a:spcPct val="30000"/>
              </a:spcAft>
              <a:buClr>
                <a:srgbClr val="FFD200"/>
              </a:buClr>
              <a:buSzPct val="75000"/>
            </a:pPr>
            <a:r>
              <a:rPr lang="de-DE" altLang="en-US" sz="1800">
                <a:solidFill>
                  <a:schemeClr val="tx1"/>
                </a:solidFill>
              </a:rPr>
              <a:t>Nutzungsdauer für steuerliche Zwecke: 15 Jahre</a:t>
            </a:r>
          </a:p>
          <a:p>
            <a:pPr eaLnBrk="1" hangingPunct="1">
              <a:spcBef>
                <a:spcPct val="0"/>
              </a:spcBef>
              <a:spcAft>
                <a:spcPct val="30000"/>
              </a:spcAft>
              <a:buClr>
                <a:srgbClr val="FFD200"/>
              </a:buClr>
              <a:buSzPct val="75000"/>
            </a:pPr>
            <a:r>
              <a:rPr lang="de-DE" altLang="en-US" sz="1800">
                <a:solidFill>
                  <a:schemeClr val="tx1"/>
                </a:solidFill>
              </a:rPr>
              <a:t>Abweichung zwischen Handels-/Steuerbilanz aufgrund unterschiedlicher Nutzungsdauer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58775" y="44450"/>
            <a:ext cx="8367713" cy="576263"/>
          </a:xfrm>
        </p:spPr>
        <p:txBody>
          <a:bodyPr/>
          <a:lstStyle/>
          <a:p>
            <a:pPr eaLnBrk="1" hangingPunct="1"/>
            <a:r>
              <a:rPr lang="de-DE" altLang="en-US" smtClean="0"/>
              <a:t>Selbst geschaffene immat. WGer des Anlagevermögens</a:t>
            </a:r>
          </a:p>
        </p:txBody>
      </p:sp>
      <p:sp>
        <p:nvSpPr>
          <p:cNvPr id="89091" name="Rectangle 3"/>
          <p:cNvSpPr>
            <a:spLocks noGrp="1" noChangeArrowheads="1"/>
          </p:cNvSpPr>
          <p:nvPr>
            <p:ph idx="1"/>
          </p:nvPr>
        </p:nvSpPr>
        <p:spPr bwMode="gray">
          <a:xfrm>
            <a:off x="358775" y="1062038"/>
            <a:ext cx="8367713" cy="5175250"/>
          </a:xfrm>
          <a:extLst>
            <a:ext uri="{91240B29-F687-4F45-9708-019B960494DF}">
              <a14:hiddenLine xmlns:a14="http://schemas.microsoft.com/office/drawing/2010/main" w="9525">
                <a:solidFill>
                  <a:schemeClr val="tx1"/>
                </a:solidFill>
                <a:miter lim="800000"/>
                <a:headEnd/>
                <a:tailEnd/>
              </a14:hiddenLine>
            </a:ext>
          </a:extLst>
        </p:spPr>
        <p:txBody>
          <a:bodyPr/>
          <a:lstStyle/>
          <a:p>
            <a:pPr lvl="2" eaLnBrk="1" hangingPunct="1">
              <a:tabLst>
                <a:tab pos="2241550" algn="l"/>
              </a:tabLst>
            </a:pPr>
            <a:r>
              <a:rPr lang="de-DE" altLang="en-US" smtClean="0"/>
              <a:t>Handelsrecht: Ansatz</a:t>
            </a:r>
            <a:r>
              <a:rPr lang="de-DE" altLang="en-US" b="1" smtClean="0">
                <a:solidFill>
                  <a:srgbClr val="00A5D9"/>
                </a:solidFill>
              </a:rPr>
              <a:t>wahlrecht</a:t>
            </a:r>
            <a:endParaRPr lang="de-DE" altLang="en-US" smtClean="0">
              <a:solidFill>
                <a:srgbClr val="00A5D9"/>
              </a:solidFill>
            </a:endParaRPr>
          </a:p>
          <a:p>
            <a:pPr lvl="3" eaLnBrk="1" hangingPunct="1">
              <a:buClrTx/>
              <a:buFontTx/>
              <a:buChar char="•"/>
              <a:tabLst>
                <a:tab pos="2241550" algn="l"/>
              </a:tabLst>
            </a:pPr>
            <a:r>
              <a:rPr lang="de-DE" altLang="en-US" smtClean="0"/>
              <a:t>Voraussetzung: 	hinreichend konkretisierbarer Vermögensgegenstand; </a:t>
            </a:r>
            <a:br>
              <a:rPr lang="de-DE" altLang="en-US" smtClean="0"/>
            </a:br>
            <a:r>
              <a:rPr lang="de-DE" altLang="en-US" smtClean="0"/>
              <a:t>	Ausnahmekatalog (originärer GoF, Kundenlisten, etc.)</a:t>
            </a:r>
          </a:p>
        </p:txBody>
      </p:sp>
      <p:sp>
        <p:nvSpPr>
          <p:cNvPr id="89092"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025131C-6599-4D18-B5DC-6C06048509FB}" type="slidenum">
              <a:rPr lang="en-GB" altLang="en-US" sz="1000" smtClean="0">
                <a:solidFill>
                  <a:srgbClr val="0B1A40"/>
                </a:solidFill>
              </a:rPr>
              <a:pPr eaLnBrk="1" hangingPunct="1">
                <a:spcBef>
                  <a:spcPct val="0"/>
                </a:spcBef>
              </a:pPr>
              <a:t>66</a:t>
            </a:fld>
            <a:endParaRPr lang="en-GB" altLang="en-US" sz="1000" smtClean="0">
              <a:solidFill>
                <a:srgbClr val="0B1A40"/>
              </a:solidFill>
            </a:endParaRPr>
          </a:p>
        </p:txBody>
      </p:sp>
      <p:sp>
        <p:nvSpPr>
          <p:cNvPr id="89093" name="Rectangle 4"/>
          <p:cNvSpPr>
            <a:spLocks noChangeArrowheads="1"/>
          </p:cNvSpPr>
          <p:nvPr/>
        </p:nvSpPr>
        <p:spPr bwMode="gray">
          <a:xfrm>
            <a:off x="539750" y="2565400"/>
            <a:ext cx="70564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82800" rIns="90000" bIns="46800"/>
          <a:lstStyle>
            <a:lvl1pPr defTabSz="995363" eaLnBrk="0" hangingPunct="0">
              <a:spcBef>
                <a:spcPct val="20000"/>
              </a:spcBef>
              <a:defRPr sz="2200">
                <a:solidFill>
                  <a:srgbClr val="00A5D9"/>
                </a:solidFill>
                <a:latin typeface="Arial" pitchFamily="34" charset="0"/>
                <a:cs typeface="Arial" pitchFamily="34" charset="0"/>
              </a:defRPr>
            </a:lvl1pPr>
            <a:lvl2pPr marL="358775" indent="-357188" defTabSz="995363"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30000"/>
              </a:spcAft>
              <a:buClr>
                <a:srgbClr val="FFD200"/>
              </a:buClr>
              <a:buSzPct val="75000"/>
            </a:pPr>
            <a:r>
              <a:rPr lang="de-DE" altLang="en-US" sz="1800" b="1"/>
              <a:t>Steuerlich</a:t>
            </a:r>
            <a:r>
              <a:rPr lang="de-DE" altLang="en-US" sz="1800"/>
              <a:t>:</a:t>
            </a:r>
            <a:r>
              <a:rPr lang="de-DE" altLang="en-US" sz="1800">
                <a:solidFill>
                  <a:schemeClr val="tx1"/>
                </a:solidFill>
              </a:rPr>
              <a:t> Ansatzverbot</a:t>
            </a:r>
          </a:p>
          <a:p>
            <a:pPr>
              <a:spcBef>
                <a:spcPct val="0"/>
              </a:spcBef>
              <a:spcAft>
                <a:spcPct val="30000"/>
              </a:spcAft>
              <a:buClr>
                <a:srgbClr val="FFD200"/>
              </a:buClr>
              <a:buSzPct val="75000"/>
            </a:pPr>
            <a:r>
              <a:rPr lang="de-DE" altLang="en-US" sz="1800">
                <a:solidFill>
                  <a:schemeClr val="tx1"/>
                </a:solidFill>
              </a:rPr>
              <a:t>Weitere Abweichung zwischen Handels- und Steuerbilanz bei handelsrechtlicher Wahlrechtsausübung!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de-DE" altLang="en-US" smtClean="0"/>
              <a:t>Aufwandsrückstellungen</a:t>
            </a:r>
          </a:p>
        </p:txBody>
      </p:sp>
      <p:sp>
        <p:nvSpPr>
          <p:cNvPr id="90115"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0B2D4BE-3093-411B-A17E-91D7379C6304}" type="slidenum">
              <a:rPr lang="en-GB" altLang="en-US" sz="1000" smtClean="0">
                <a:solidFill>
                  <a:srgbClr val="0B1A40"/>
                </a:solidFill>
              </a:rPr>
              <a:pPr eaLnBrk="1" hangingPunct="1">
                <a:spcBef>
                  <a:spcPct val="0"/>
                </a:spcBef>
              </a:pPr>
              <a:t>67</a:t>
            </a:fld>
            <a:endParaRPr lang="en-GB" altLang="en-US" sz="1000" smtClean="0">
              <a:solidFill>
                <a:srgbClr val="0B1A40"/>
              </a:solidFill>
            </a:endParaRPr>
          </a:p>
        </p:txBody>
      </p:sp>
      <p:graphicFrame>
        <p:nvGraphicFramePr>
          <p:cNvPr id="1868803" name="Group 3"/>
          <p:cNvGraphicFramePr>
            <a:graphicFrameLocks noGrp="1"/>
          </p:cNvGraphicFramePr>
          <p:nvPr/>
        </p:nvGraphicFramePr>
        <p:xfrm>
          <a:off x="395288" y="1123950"/>
          <a:ext cx="6842125" cy="3097213"/>
        </p:xfrm>
        <a:graphic>
          <a:graphicData uri="http://schemas.openxmlformats.org/drawingml/2006/table">
            <a:tbl>
              <a:tblPr/>
              <a:tblGrid>
                <a:gridCol w="5010150"/>
                <a:gridCol w="1831975"/>
              </a:tblGrid>
              <a:tr h="54451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800" b="0" i="0" u="none" strike="noStrike" cap="none" normalizeH="0" baseline="0" dirty="0" smtClean="0">
                        <a:ln>
                          <a:noFill/>
                        </a:ln>
                        <a:solidFill>
                          <a:schemeClr val="bg1"/>
                        </a:solidFill>
                        <a:effectLst/>
                        <a:latin typeface="Arial" charset="0"/>
                        <a:cs typeface="Arial" charset="0"/>
                      </a:endParaRP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chemeClr val="bg1"/>
                          </a:solidFill>
                          <a:effectLst/>
                          <a:latin typeface="Arial" charset="0"/>
                          <a:cs typeface="Arial" charset="0"/>
                        </a:rPr>
                        <a:t>Handelsrecht</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0C0C0"/>
                    </a:solidFill>
                  </a:tcPr>
                </a:tc>
              </a:tr>
              <a:tr h="47307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chemeClr val="bg1"/>
                          </a:solidFill>
                          <a:effectLst/>
                          <a:latin typeface="Arial" charset="0"/>
                          <a:cs typeface="Times New Roman" pitchFamily="18" charset="0"/>
                        </a:rPr>
                        <a:t>Unterlassene Aufwendungen für Instandhaltung</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800" b="0" i="0" u="none" strike="noStrike" cap="none" normalizeH="0" baseline="0" smtClean="0">
                        <a:ln>
                          <a:noFill/>
                        </a:ln>
                        <a:solidFill>
                          <a:schemeClr val="bg1"/>
                        </a:solidFill>
                        <a:effectLst/>
                        <a:latin typeface="Arial" charset="0"/>
                        <a:cs typeface="Arial" charset="0"/>
                      </a:endParaRP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tx1"/>
                    </a:solidFill>
                  </a:tcPr>
                </a:tc>
              </a:tr>
              <a:tr h="80327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Nachholung bis zu 3 Monate nach Abschlussstichtag</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rgbClr val="0B1A40"/>
                          </a:solidFill>
                          <a:effectLst/>
                          <a:latin typeface="Arial" charset="0"/>
                          <a:cs typeface="Arial" charset="0"/>
                        </a:rPr>
                        <a:t>Ansatz</a:t>
                      </a:r>
                      <a:r>
                        <a:rPr kumimoji="0" lang="de-DE" altLang="en-US" sz="1800" b="1" i="0" u="none" strike="noStrike" cap="none" normalizeH="0" baseline="0" dirty="0" smtClean="0">
                          <a:ln>
                            <a:noFill/>
                          </a:ln>
                          <a:solidFill>
                            <a:srgbClr val="00A5D9"/>
                          </a:solidFill>
                          <a:effectLst/>
                          <a:latin typeface="Arial" charset="0"/>
                          <a:cs typeface="Arial" charset="0"/>
                        </a:rPr>
                        <a:t>pflicht</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r>
              <a:tr h="80327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Nachholung 3 bis 12 Monate nach Abschlussstichtag</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dirty="0" smtClean="0">
                          <a:ln>
                            <a:noFill/>
                          </a:ln>
                          <a:solidFill>
                            <a:srgbClr val="0B1A40"/>
                          </a:solidFill>
                          <a:effectLst/>
                          <a:latin typeface="Arial" charset="0"/>
                          <a:cs typeface="Arial" charset="0"/>
                        </a:rPr>
                        <a:t>Ansatz</a:t>
                      </a:r>
                      <a:r>
                        <a:rPr kumimoji="0" lang="de-DE" altLang="en-US" sz="1800" b="1" i="0" u="none" strike="noStrike" cap="none" normalizeH="0" baseline="0" dirty="0" smtClean="0">
                          <a:ln>
                            <a:noFill/>
                          </a:ln>
                          <a:solidFill>
                            <a:srgbClr val="00A5D9"/>
                          </a:solidFill>
                          <a:effectLst/>
                          <a:latin typeface="Arial" charset="0"/>
                          <a:cs typeface="Arial" charset="0"/>
                        </a:rPr>
                        <a:t>verb</a:t>
                      </a:r>
                      <a:r>
                        <a:rPr kumimoji="0" lang="de-DE" altLang="en-US" sz="1800" b="1" i="0" u="none" strike="noStrike" cap="none" normalizeH="0" baseline="0" dirty="0" smtClean="0">
                          <a:ln>
                            <a:noFill/>
                          </a:ln>
                          <a:solidFill>
                            <a:schemeClr val="accent2"/>
                          </a:solidFill>
                          <a:effectLst/>
                          <a:latin typeface="Arial" charset="0"/>
                          <a:cs typeface="Arial" charset="0"/>
                        </a:rPr>
                        <a:t>ot</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tr>
              <a:tr h="47307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chemeClr val="bg1"/>
                          </a:solidFill>
                          <a:effectLst/>
                          <a:latin typeface="Arial" charset="0"/>
                          <a:cs typeface="Times New Roman" pitchFamily="18" charset="0"/>
                        </a:rPr>
                        <a:t>Sonstige Aufwandsrückstellungen</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chemeClr val="bg1"/>
                          </a:solidFill>
                          <a:effectLst/>
                          <a:latin typeface="Arial" charset="0"/>
                          <a:cs typeface="Arial" charset="0"/>
                        </a:rPr>
                        <a:t>Ansatz</a:t>
                      </a:r>
                      <a:r>
                        <a:rPr kumimoji="0" lang="de-DE" altLang="en-US" sz="1800" b="1" i="0" u="none" strike="noStrike" cap="none" normalizeH="0" baseline="0" smtClean="0">
                          <a:ln>
                            <a:noFill/>
                          </a:ln>
                          <a:solidFill>
                            <a:schemeClr val="bg1"/>
                          </a:solidFill>
                          <a:effectLst/>
                          <a:latin typeface="Arial" charset="0"/>
                          <a:cs typeface="Arial" charset="0"/>
                        </a:rPr>
                        <a:t>verbot</a:t>
                      </a:r>
                    </a:p>
                  </a:txBody>
                  <a:tcPr marL="90000" marR="90000" marT="72000" marB="72000"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90136" name="Rectangle 23"/>
          <p:cNvSpPr>
            <a:spLocks noChangeArrowheads="1"/>
          </p:cNvSpPr>
          <p:nvPr/>
        </p:nvSpPr>
        <p:spPr bwMode="gray">
          <a:xfrm>
            <a:off x="395288" y="4221163"/>
            <a:ext cx="7058025" cy="1223962"/>
          </a:xfrm>
          <a:prstGeom prst="rect">
            <a:avLst/>
          </a:prstGeom>
          <a:solidFill>
            <a:srgbClr val="FFFFFF"/>
          </a:solidFill>
          <a:ln>
            <a:noFill/>
          </a:ln>
          <a:effectLst/>
          <a:extLst>
            <a:ext uri="{91240B29-F687-4F45-9708-019B960494DF}">
              <a14:hiddenLine xmlns:a14="http://schemas.microsoft.com/office/drawing/2010/main" w="19050" algn="ctr">
                <a:solidFill>
                  <a:schemeClr val="folHlink"/>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lIns="90000" tIns="82800" rIns="90000" bIns="46800"/>
          <a:lstStyle>
            <a:lvl1pPr defTabSz="995363" eaLnBrk="0" hangingPunct="0">
              <a:spcBef>
                <a:spcPct val="20000"/>
              </a:spcBef>
              <a:defRPr sz="2200">
                <a:solidFill>
                  <a:srgbClr val="00A5D9"/>
                </a:solidFill>
                <a:latin typeface="Arial" pitchFamily="34" charset="0"/>
                <a:cs typeface="Arial" pitchFamily="34" charset="0"/>
              </a:defRPr>
            </a:lvl1pPr>
            <a:lvl2pPr marL="358775" indent="-357188" defTabSz="995363"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30000"/>
              </a:spcAft>
              <a:buClr>
                <a:srgbClr val="FFD200"/>
              </a:buClr>
              <a:buSzPct val="75000"/>
            </a:pPr>
            <a:r>
              <a:rPr lang="de-DE" altLang="en-US" sz="1800" b="1"/>
              <a:t>Hinweis:</a:t>
            </a:r>
            <a:r>
              <a:rPr lang="de-DE" altLang="en-US" sz="1800"/>
              <a:t> </a:t>
            </a:r>
            <a:r>
              <a:rPr lang="de-DE" altLang="en-US" sz="1800">
                <a:solidFill>
                  <a:schemeClr val="tx1"/>
                </a:solidFill>
              </a:rPr>
              <a:t>Handelsrechtliche Ansatzwahlrechte führten bereits bisher in der Vergangenheit zu einem steuerlichen Passivierungsverbot - Annäherung von Handels- und Steuerbilanz!</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de-DE" altLang="en-US" smtClean="0"/>
              <a:t>Herstellungskosten</a:t>
            </a:r>
          </a:p>
        </p:txBody>
      </p:sp>
      <p:sp>
        <p:nvSpPr>
          <p:cNvPr id="91139"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F4F2943E-7087-4ED6-8AEE-F6700817242B}" type="slidenum">
              <a:rPr lang="en-GB" altLang="en-US" sz="1000" smtClean="0">
                <a:solidFill>
                  <a:srgbClr val="0B1A40"/>
                </a:solidFill>
              </a:rPr>
              <a:pPr eaLnBrk="1" hangingPunct="1">
                <a:spcBef>
                  <a:spcPct val="0"/>
                </a:spcBef>
              </a:pPr>
              <a:t>68</a:t>
            </a:fld>
            <a:endParaRPr lang="en-GB" altLang="en-US" sz="1000" smtClean="0">
              <a:solidFill>
                <a:srgbClr val="0B1A40"/>
              </a:solidFill>
            </a:endParaRPr>
          </a:p>
        </p:txBody>
      </p:sp>
      <p:sp>
        <p:nvSpPr>
          <p:cNvPr id="91140" name="Line 3"/>
          <p:cNvSpPr>
            <a:spLocks noChangeShapeType="1"/>
          </p:cNvSpPr>
          <p:nvPr/>
        </p:nvSpPr>
        <p:spPr bwMode="auto">
          <a:xfrm>
            <a:off x="2098675" y="981075"/>
            <a:ext cx="0" cy="2873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endParaRPr lang="de-DE"/>
          </a:p>
        </p:txBody>
      </p:sp>
      <p:sp>
        <p:nvSpPr>
          <p:cNvPr id="91141" name="Line 4"/>
          <p:cNvSpPr>
            <a:spLocks noChangeShapeType="1"/>
          </p:cNvSpPr>
          <p:nvPr/>
        </p:nvSpPr>
        <p:spPr bwMode="auto">
          <a:xfrm>
            <a:off x="6994525" y="981075"/>
            <a:ext cx="0" cy="2873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endParaRPr lang="de-DE"/>
          </a:p>
        </p:txBody>
      </p:sp>
      <p:graphicFrame>
        <p:nvGraphicFramePr>
          <p:cNvPr id="1870894" name="Group 46"/>
          <p:cNvGraphicFramePr>
            <a:graphicFrameLocks noGrp="1"/>
          </p:cNvGraphicFramePr>
          <p:nvPr/>
        </p:nvGraphicFramePr>
        <p:xfrm>
          <a:off x="393700" y="1125538"/>
          <a:ext cx="7707313" cy="3898898"/>
        </p:xfrm>
        <a:graphic>
          <a:graphicData uri="http://schemas.openxmlformats.org/drawingml/2006/table">
            <a:tbl>
              <a:tblPr/>
              <a:tblGrid>
                <a:gridCol w="5678488"/>
                <a:gridCol w="2028825"/>
              </a:tblGrid>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576263">
                        <a:lnSpc>
                          <a:spcPct val="90000"/>
                        </a:lnSpc>
                        <a:spcBef>
                          <a:spcPct val="20000"/>
                        </a:spcBef>
                        <a:spcAft>
                          <a:spcPct val="20000"/>
                        </a:spcAft>
                        <a:buClr>
                          <a:srgbClr val="0B1A40"/>
                        </a:buClr>
                        <a:defRPr sz="1600">
                          <a:solidFill>
                            <a:srgbClr val="0B1A40"/>
                          </a:solidFill>
                          <a:latin typeface="Arial" charset="0"/>
                          <a:cs typeface="Arial" charset="0"/>
                        </a:defRPr>
                      </a:lvl2pPr>
                      <a:lvl3pPr marL="965200">
                        <a:lnSpc>
                          <a:spcPct val="90000"/>
                        </a:lnSpc>
                        <a:spcBef>
                          <a:spcPct val="20000"/>
                        </a:spcBef>
                        <a:spcAft>
                          <a:spcPct val="20000"/>
                        </a:spcAft>
                        <a:buClr>
                          <a:srgbClr val="0B1A40"/>
                        </a:buClr>
                        <a:defRPr sz="1600">
                          <a:solidFill>
                            <a:srgbClr val="0B1A40"/>
                          </a:solidFill>
                          <a:latin typeface="Arial" charset="0"/>
                          <a:cs typeface="Arial" charset="0"/>
                        </a:defRPr>
                      </a:lvl3pPr>
                      <a:lvl4pPr marL="1306513">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1735138">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192338"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649538"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106738"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563938"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endParaRPr kumimoji="0" lang="de-DE" altLang="en-US" sz="1800" b="0" i="0" u="none" strike="noStrike" cap="none" normalizeH="0" baseline="0" smtClean="0">
                        <a:ln>
                          <a:noFill/>
                        </a:ln>
                        <a:solidFill>
                          <a:schemeClr val="accent2"/>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HB = StB</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endParaRPr kumimoji="0" lang="de-DE" altLang="en-US" sz="1800" b="0" i="0" u="none" strike="noStrike" cap="none" normalizeH="0" baseline="0" smtClean="0">
                        <a:ln>
                          <a:noFill/>
                        </a:ln>
                        <a:solidFill>
                          <a:schemeClr val="accent2"/>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Ansatz</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noFill/>
                  </a:tcPr>
                </a:tc>
              </a:tr>
              <a:tr h="58741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Materialeinzelkosten , Fertigungseinzelkosten, Sondereinzelkosten Fertigung</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Pflicht</a:t>
                      </a:r>
                      <a:endParaRPr kumimoji="0" lang="de-DE" altLang="en-US" sz="1800" b="1" i="0" u="none" strike="noStrike" cap="none" normalizeH="0" baseline="0" smtClean="0">
                        <a:ln>
                          <a:noFill/>
                        </a:ln>
                        <a:solidFill>
                          <a:schemeClr val="bg1"/>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tx1"/>
                    </a:solidFill>
                  </a:tcPr>
                </a:tc>
              </a:tr>
              <a:tr h="58741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Materialgemeinkosten, Fertigungsgemeinkosten,</a:t>
                      </a:r>
                      <a:br>
                        <a:rPr kumimoji="0" lang="de-DE" altLang="en-US" sz="1800" b="0" i="0" u="none" strike="noStrike" cap="none" normalizeH="0" baseline="0" smtClean="0">
                          <a:ln>
                            <a:noFill/>
                          </a:ln>
                          <a:solidFill>
                            <a:srgbClr val="0B1A40"/>
                          </a:solidFill>
                          <a:effectLst/>
                          <a:latin typeface="Arial" charset="0"/>
                          <a:cs typeface="Times New Roman" pitchFamily="18" charset="0"/>
                        </a:rPr>
                      </a:br>
                      <a:r>
                        <a:rPr kumimoji="0" lang="de-DE" altLang="en-US" sz="1800" b="0" i="0" u="none" strike="noStrike" cap="none" normalizeH="0" baseline="0" smtClean="0">
                          <a:ln>
                            <a:noFill/>
                          </a:ln>
                          <a:solidFill>
                            <a:srgbClr val="0B1A40"/>
                          </a:solidFill>
                          <a:effectLst/>
                          <a:latin typeface="Arial" charset="0"/>
                          <a:cs typeface="Times New Roman" pitchFamily="18" charset="0"/>
                        </a:rPr>
                        <a:t>Werteverzehr Anlagevermögen</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Pflicht</a:t>
                      </a:r>
                      <a:endParaRPr kumimoji="0" lang="de-DE" altLang="en-US" sz="1800" b="1" i="0" u="none" strike="noStrike" cap="none" normalizeH="0" baseline="0" smtClean="0">
                        <a:ln>
                          <a:noFill/>
                        </a:ln>
                        <a:solidFill>
                          <a:schemeClr val="bg1"/>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tx1"/>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Verwaltungsgemeinkosten </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Wahlrecht</a:t>
                      </a:r>
                      <a:endParaRPr kumimoji="0" lang="de-DE" altLang="en-US" sz="1800" b="1" i="0" u="none" strike="noStrike" cap="none" normalizeH="0" baseline="0" smtClean="0">
                        <a:ln>
                          <a:noFill/>
                        </a:ln>
                        <a:solidFill>
                          <a:schemeClr val="bg1"/>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rgbClr val="C0C0C0"/>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Aufwendungen für soziale Einrichtungen</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Wahlrecht</a:t>
                      </a:r>
                      <a:endParaRPr kumimoji="0" lang="de-DE" altLang="en-US" sz="1800" b="1" i="0" u="none" strike="noStrike" cap="none" normalizeH="0" baseline="0" smtClean="0">
                        <a:ln>
                          <a:noFill/>
                        </a:ln>
                        <a:solidFill>
                          <a:schemeClr val="bg1"/>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rgbClr val="C0C0C0"/>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Freiwillige soziale Leistungen</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Wahlrecht</a:t>
                      </a:r>
                      <a:endParaRPr kumimoji="0" lang="de-DE" altLang="en-US" sz="1800" b="1" i="0" u="none" strike="noStrike" cap="none" normalizeH="0" baseline="0" smtClean="0">
                        <a:ln>
                          <a:noFill/>
                        </a:ln>
                        <a:solidFill>
                          <a:schemeClr val="bg1"/>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rgbClr val="C0C0C0"/>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Betriebliche Altersversorgung</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Wahlrecht</a:t>
                      </a: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rgbClr val="C0C0C0"/>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Zinsen für FK</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Times New Roman" pitchFamily="18" charset="0"/>
                        </a:rPr>
                        <a:t>Wahlrecht</a:t>
                      </a: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rgbClr val="C0C0C0"/>
                    </a:solidFill>
                  </a:tcPr>
                </a:tc>
              </a:tr>
              <a:tr h="34050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Forschungs-/Vertriebskosten</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Tx/>
                        <a:buSzTx/>
                        <a:buFontTx/>
                        <a:buNone/>
                        <a:tabLst/>
                      </a:pPr>
                      <a:r>
                        <a:rPr kumimoji="0" lang="de-DE" altLang="en-US" sz="1800" b="0" i="0" u="none" strike="noStrike" cap="none" normalizeH="0" baseline="0" smtClean="0">
                          <a:ln>
                            <a:noFill/>
                          </a:ln>
                          <a:solidFill>
                            <a:srgbClr val="0B1A40"/>
                          </a:solidFill>
                          <a:effectLst/>
                          <a:latin typeface="Arial" charset="0"/>
                          <a:cs typeface="Times New Roman" pitchFamily="18" charset="0"/>
                        </a:rPr>
                        <a:t>Verbot</a:t>
                      </a:r>
                      <a:endParaRPr kumimoji="0" lang="de-DE" altLang="en-US" sz="1800" b="0" i="0" u="none" strike="noStrike" cap="none" normalizeH="0" baseline="0" smtClean="0">
                        <a:ln>
                          <a:noFill/>
                        </a:ln>
                        <a:solidFill>
                          <a:srgbClr val="0B1A40"/>
                        </a:solidFill>
                        <a:effectLst/>
                        <a:latin typeface="Arial" charset="0"/>
                        <a:cs typeface="Arial" charset="0"/>
                      </a:endParaRPr>
                    </a:p>
                  </a:txBody>
                  <a:tcPr marL="90000" marR="90000" marT="46803" marB="46803" horzOverflow="overflow">
                    <a:lnL w="9525" cap="flat" cmpd="sng" algn="ctr">
                      <a:solidFill>
                        <a:schemeClr val="bg2"/>
                      </a:solidFill>
                      <a:prstDash val="solid"/>
                      <a:round/>
                      <a:headEnd type="none" w="sm" len="sm"/>
                      <a:tailEnd type="none" w="sm" len="sm"/>
                    </a:lnL>
                    <a:lnR w="9525" cap="flat" cmpd="sng" algn="ctr">
                      <a:solidFill>
                        <a:schemeClr val="bg2"/>
                      </a:solidFill>
                      <a:prstDash val="solid"/>
                      <a:round/>
                      <a:headEnd type="none" w="sm" len="sm"/>
                      <a:tailEnd type="none" w="sm" len="sm"/>
                    </a:lnR>
                    <a:lnT w="9525" cap="flat" cmpd="sng" algn="ctr">
                      <a:solidFill>
                        <a:schemeClr val="bg2"/>
                      </a:solidFill>
                      <a:prstDash val="solid"/>
                      <a:round/>
                      <a:headEnd type="none" w="sm" len="sm"/>
                      <a:tailEnd type="none" w="sm" len="sm"/>
                    </a:lnT>
                    <a:lnB w="9525" cap="flat" cmpd="sng" algn="ctr">
                      <a:solidFill>
                        <a:schemeClr val="bg2"/>
                      </a:solidFill>
                      <a:prstDash val="solid"/>
                      <a:round/>
                      <a:headEnd type="none" w="sm" len="sm"/>
                      <a:tailEnd type="none" w="sm" len="sm"/>
                    </a:lnB>
                    <a:lnTlToBr>
                      <a:noFill/>
                    </a:lnTlToBr>
                    <a:lnBlToTr>
                      <a:noFill/>
                    </a:lnBlToTr>
                    <a:noFill/>
                  </a:tcPr>
                </a:tc>
              </a:tr>
            </a:tbl>
          </a:graphicData>
        </a:graphic>
      </p:graphicFrame>
      <p:sp>
        <p:nvSpPr>
          <p:cNvPr id="91177" name="Rectangle 40"/>
          <p:cNvSpPr>
            <a:spLocks noChangeArrowheads="1"/>
          </p:cNvSpPr>
          <p:nvPr/>
        </p:nvSpPr>
        <p:spPr bwMode="gray">
          <a:xfrm>
            <a:off x="395288" y="5084763"/>
            <a:ext cx="8558212" cy="720725"/>
          </a:xfrm>
          <a:prstGeom prst="rect">
            <a:avLst/>
          </a:prstGeom>
          <a:solidFill>
            <a:srgbClr val="FFFFFF"/>
          </a:solidFill>
          <a:ln>
            <a:noFill/>
          </a:ln>
          <a:effectLst/>
          <a:extLst>
            <a:ext uri="{91240B29-F687-4F45-9708-019B960494DF}">
              <a14:hiddenLine xmlns:a14="http://schemas.microsoft.com/office/drawing/2010/main" w="19050" algn="ctr">
                <a:solidFill>
                  <a:schemeClr val="folHlink"/>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lIns="90000" tIns="82800" rIns="90000" bIns="46800"/>
          <a:lstStyle>
            <a:lvl1pPr defTabSz="995363" eaLnBrk="0" hangingPunct="0">
              <a:spcBef>
                <a:spcPct val="20000"/>
              </a:spcBef>
              <a:defRPr sz="2200">
                <a:solidFill>
                  <a:srgbClr val="00A5D9"/>
                </a:solidFill>
                <a:latin typeface="Arial" pitchFamily="34" charset="0"/>
                <a:cs typeface="Arial" pitchFamily="34" charset="0"/>
              </a:defRPr>
            </a:lvl1pPr>
            <a:lvl2pPr marL="358775" indent="-357188" defTabSz="995363"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defTabSz="995363"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defTabSz="995363"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spcAft>
                <a:spcPct val="30000"/>
              </a:spcAft>
              <a:buClr>
                <a:srgbClr val="FFD200"/>
              </a:buClr>
              <a:buSzPct val="75000"/>
            </a:pPr>
            <a:r>
              <a:rPr lang="de-DE" altLang="en-US" sz="1800" dirty="0">
                <a:solidFill>
                  <a:schemeClr val="tx1"/>
                </a:solidFill>
              </a:rPr>
              <a:t>Hinweis: Annäherung an </a:t>
            </a:r>
            <a:r>
              <a:rPr lang="de-DE" altLang="en-US" sz="1800" dirty="0" err="1">
                <a:solidFill>
                  <a:schemeClr val="tx1"/>
                </a:solidFill>
              </a:rPr>
              <a:t>IFRS</a:t>
            </a:r>
            <a:r>
              <a:rPr lang="de-DE" altLang="en-US" sz="1800" dirty="0">
                <a:solidFill>
                  <a:schemeClr val="tx1"/>
                </a:solidFill>
              </a:rPr>
              <a:t>, Angleichung des handelsrechtlichen an den steuerlichen </a:t>
            </a:r>
            <a:r>
              <a:rPr lang="de-DE" altLang="en-US" sz="1800" dirty="0" smtClean="0">
                <a:solidFill>
                  <a:schemeClr val="tx1"/>
                </a:solidFill>
              </a:rPr>
              <a:t>Herstellungskostenbegriff.</a:t>
            </a:r>
            <a:endParaRPr lang="de-DE" altLang="en-US"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r>
              <a:rPr lang="de-DE" altLang="en-US" smtClean="0"/>
              <a:t>Einteilung aus juristischer Sicht</a:t>
            </a:r>
          </a:p>
        </p:txBody>
      </p:sp>
      <p:sp>
        <p:nvSpPr>
          <p:cNvPr id="2765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39A203A-C074-4104-A5B8-347A2F5B58CE}" type="slidenum">
              <a:rPr lang="en-GB" altLang="en-US" sz="1000" smtClean="0">
                <a:solidFill>
                  <a:srgbClr val="0B1A40"/>
                </a:solidFill>
              </a:rPr>
              <a:pPr eaLnBrk="1" hangingPunct="1">
                <a:spcBef>
                  <a:spcPct val="0"/>
                </a:spcBef>
              </a:pPr>
              <a:t>6</a:t>
            </a:fld>
            <a:endParaRPr lang="en-GB" altLang="en-US" sz="1000" smtClean="0">
              <a:solidFill>
                <a:srgbClr val="0B1A40"/>
              </a:solidFill>
            </a:endParaRPr>
          </a:p>
        </p:txBody>
      </p:sp>
      <p:graphicFrame>
        <p:nvGraphicFramePr>
          <p:cNvPr id="1900579" name="Group 35"/>
          <p:cNvGraphicFramePr>
            <a:graphicFrameLocks noGrp="1"/>
          </p:cNvGraphicFramePr>
          <p:nvPr/>
        </p:nvGraphicFramePr>
        <p:xfrm>
          <a:off x="250825" y="1196975"/>
          <a:ext cx="8569325" cy="4895850"/>
        </p:xfrm>
        <a:graphic>
          <a:graphicData uri="http://schemas.openxmlformats.org/drawingml/2006/table">
            <a:tbl>
              <a:tblPr/>
              <a:tblGrid>
                <a:gridCol w="2305050"/>
                <a:gridCol w="1871663"/>
                <a:gridCol w="2232025"/>
                <a:gridCol w="2160587"/>
              </a:tblGrid>
              <a:tr h="219075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dirty="0" smtClean="0">
                          <a:ln>
                            <a:noFill/>
                          </a:ln>
                          <a:solidFill>
                            <a:schemeClr val="bg1"/>
                          </a:solidFill>
                          <a:effectLst/>
                          <a:latin typeface="Arial" charset="0"/>
                          <a:cs typeface="Arial" charset="0"/>
                        </a:rPr>
                        <a:t>Personen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dirty="0" smtClean="0">
                          <a:ln>
                            <a:noFill/>
                          </a:ln>
                          <a:solidFill>
                            <a:schemeClr val="bg1"/>
                          </a:solidFill>
                          <a:effectLst/>
                          <a:latin typeface="Arial" charset="0"/>
                          <a:cs typeface="Arial" charset="0"/>
                        </a:rPr>
                        <a:t>(Subjekt)-</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dirty="0" smtClean="0">
                          <a:ln>
                            <a:noFill/>
                          </a:ln>
                          <a:solidFill>
                            <a:schemeClr val="bg1"/>
                          </a:solidFill>
                          <a:effectLst/>
                          <a:latin typeface="Arial" charset="0"/>
                          <a:cs typeface="Arial" charset="0"/>
                        </a:rPr>
                        <a:t>steuern</a:t>
                      </a:r>
                      <a:r>
                        <a:rPr kumimoji="0" lang="de-DE" altLang="en-US" sz="2000" b="0" i="0" u="none" strike="noStrike" cap="none" normalizeH="0" baseline="0" dirty="0" smtClean="0">
                          <a:ln>
                            <a:noFill/>
                          </a:ln>
                          <a:solidFill>
                            <a:schemeClr val="bg1"/>
                          </a:solidFill>
                          <a:effectLst/>
                          <a:latin typeface="Arial" charset="0"/>
                          <a:cs typeface="Arial" charset="0"/>
                        </a:rPr>
                        <a:t> </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dirty="0" smtClean="0">
                          <a:ln>
                            <a:noFill/>
                          </a:ln>
                          <a:solidFill>
                            <a:schemeClr val="bg1"/>
                          </a:solidFill>
                          <a:effectLst/>
                          <a:latin typeface="Arial" charset="0"/>
                          <a:cs typeface="Arial" charset="0"/>
                        </a:rPr>
                        <a:t>(Steuerpflicht bezieht sich auf eine Person)</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Objekt-</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steuern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20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(Steuerpflicht bezieht sich auf ein Objekt)</a:t>
                      </a:r>
                      <a:endParaRPr kumimoji="0" lang="de-DE" altLang="en-US" sz="1400" b="1" i="0" u="none" strike="noStrike" cap="none" normalizeH="0" baseline="0" smtClean="0">
                        <a:ln>
                          <a:noFill/>
                        </a:ln>
                        <a:solidFill>
                          <a:schemeClr val="bg1"/>
                        </a:solidFill>
                        <a:effectLst/>
                        <a:latin typeface="Arial" charset="0"/>
                        <a:cs typeface="Arial" charset="0"/>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Verkehr-</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steuern</a:t>
                      </a:r>
                    </a:p>
                    <a:p>
                      <a:pPr marL="0" marR="0" lvl="0" indent="0" algn="l"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20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(wirtschaftl. Verkehr von Gütern und Dienstleistungen)</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Verbrauch-</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Steuern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20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(Verbrauch von Gütern)</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r>
              <a:tr h="2705100">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chemeClr val="tx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Einkommensteuer</a:t>
                      </a:r>
                    </a:p>
                    <a:p>
                      <a:pPr marL="180975" marR="0" lvl="0" indent="-180975" algn="l" defTabSz="914400" rtl="0" eaLnBrk="1" fontAlgn="base" latinLnBrk="0" hangingPunct="1">
                        <a:lnSpc>
                          <a:spcPct val="90000"/>
                        </a:lnSpc>
                        <a:spcBef>
                          <a:spcPts val="600"/>
                        </a:spcBef>
                        <a:spcAft>
                          <a:spcPct val="20000"/>
                        </a:spcAft>
                        <a:buClr>
                          <a:schemeClr val="tx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Körperschaftsteuer</a:t>
                      </a:r>
                    </a:p>
                    <a:p>
                      <a:pPr marL="180975" marR="0" lvl="0" indent="-180975" algn="l" defTabSz="914400" rtl="0" eaLnBrk="1" fontAlgn="base" latinLnBrk="0" hangingPunct="1">
                        <a:lnSpc>
                          <a:spcPct val="90000"/>
                        </a:lnSpc>
                        <a:spcBef>
                          <a:spcPts val="600"/>
                        </a:spcBef>
                        <a:spcAft>
                          <a:spcPct val="20000"/>
                        </a:spcAft>
                        <a:buClr>
                          <a:schemeClr val="tx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Solidaritätszuschlag</a:t>
                      </a:r>
                    </a:p>
                    <a:p>
                      <a:pPr marL="180975" marR="0" lvl="0" indent="-180975" algn="l" defTabSz="914400" rtl="0" eaLnBrk="1" fontAlgn="base" latinLnBrk="0" hangingPunct="1">
                        <a:lnSpc>
                          <a:spcPct val="90000"/>
                        </a:lnSpc>
                        <a:spcBef>
                          <a:spcPts val="600"/>
                        </a:spcBef>
                        <a:spcAft>
                          <a:spcPct val="20000"/>
                        </a:spcAft>
                        <a:buClr>
                          <a:schemeClr val="tx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Erbschaft- und</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Schenkungsteuer</a:t>
                      </a:r>
                    </a:p>
                    <a:p>
                      <a:pPr marL="180975" marR="0" lvl="0" indent="-180975" algn="l" defTabSz="914400" rtl="0" eaLnBrk="1" fontAlgn="base" latinLnBrk="0" hangingPunct="1">
                        <a:lnSpc>
                          <a:spcPct val="90000"/>
                        </a:lnSpc>
                        <a:spcBef>
                          <a:spcPts val="600"/>
                        </a:spcBef>
                        <a:spcAft>
                          <a:spcPct val="20000"/>
                        </a:spcAft>
                        <a:buClr>
                          <a:schemeClr val="tx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Kirchensteuer</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 Gewerbesteuer</a:t>
                      </a:r>
                    </a:p>
                    <a:p>
                      <a:pPr marL="0" marR="0" lvl="0" indent="0"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 Grundsteuer</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Umsatz- und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Einfuhrumsatz-</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steuer, Zölle</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Grunderwerbsteuer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Versicherungsteuer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Feuerschutzsteuer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Rennwett- und</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Lotteriesteuer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Kraftfahrzeugsteuer</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dirty="0" smtClean="0">
                          <a:ln>
                            <a:noFill/>
                          </a:ln>
                          <a:solidFill>
                            <a:schemeClr val="tx1"/>
                          </a:solidFill>
                          <a:effectLst/>
                          <a:latin typeface="Arial" charset="0"/>
                          <a:cs typeface="Arial" charset="0"/>
                        </a:rPr>
                        <a:t>Mineralölsteuer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dirty="0" smtClean="0">
                          <a:ln>
                            <a:noFill/>
                          </a:ln>
                          <a:solidFill>
                            <a:schemeClr val="tx1"/>
                          </a:solidFill>
                          <a:effectLst/>
                          <a:latin typeface="Arial" charset="0"/>
                          <a:cs typeface="Arial" charset="0"/>
                        </a:rPr>
                        <a:t>Tabaksteuer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dirty="0" smtClean="0">
                          <a:ln>
                            <a:noFill/>
                          </a:ln>
                          <a:solidFill>
                            <a:schemeClr val="tx1"/>
                          </a:solidFill>
                          <a:effectLst/>
                          <a:latin typeface="Arial" charset="0"/>
                          <a:cs typeface="Arial" charset="0"/>
                        </a:rPr>
                        <a:t>Branntweinabgabe</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dirty="0" smtClean="0">
                          <a:ln>
                            <a:noFill/>
                          </a:ln>
                          <a:solidFill>
                            <a:schemeClr val="tx1"/>
                          </a:solidFill>
                          <a:effectLst/>
                          <a:latin typeface="Arial" charset="0"/>
                          <a:cs typeface="Arial" charset="0"/>
                        </a:rPr>
                        <a:t>Kaffeesteuer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dirty="0" smtClean="0">
                          <a:ln>
                            <a:noFill/>
                          </a:ln>
                          <a:solidFill>
                            <a:schemeClr val="tx1"/>
                          </a:solidFill>
                          <a:effectLst/>
                          <a:latin typeface="Arial" charset="0"/>
                          <a:cs typeface="Arial" charset="0"/>
                        </a:rPr>
                        <a:t>Biersteuer</a:t>
                      </a:r>
                    </a:p>
                    <a:p>
                      <a:pPr marL="180975" marR="0" lvl="0" indent="-180975" algn="l" defTabSz="914400" rtl="0" eaLnBrk="1" fontAlgn="base" latinLnBrk="0" hangingPunct="1">
                        <a:lnSpc>
                          <a:spcPct val="90000"/>
                        </a:lnSpc>
                        <a:spcBef>
                          <a:spcPts val="600"/>
                        </a:spcBef>
                        <a:spcAft>
                          <a:spcPct val="20000"/>
                        </a:spcAft>
                        <a:buClr>
                          <a:srgbClr val="0B1A40"/>
                        </a:buClr>
                        <a:buSzTx/>
                        <a:buFont typeface="Symbol" pitchFamily="18" charset="2"/>
                        <a:buChar char="&gt;"/>
                        <a:tabLst/>
                      </a:pPr>
                      <a:r>
                        <a:rPr kumimoji="0" lang="de-DE" altLang="en-US" sz="1600" b="0" i="0" u="none" strike="noStrike" cap="none" normalizeH="0" baseline="0" dirty="0" smtClean="0">
                          <a:ln>
                            <a:noFill/>
                          </a:ln>
                          <a:solidFill>
                            <a:schemeClr val="tx1"/>
                          </a:solidFill>
                          <a:effectLst/>
                          <a:latin typeface="Arial" charset="0"/>
                          <a:cs typeface="Arial" charset="0"/>
                        </a:rPr>
                        <a:t>Schaumweinsteuer</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69"/>
          <p:cNvSpPr>
            <a:spLocks noGrp="1" noChangeArrowheads="1"/>
          </p:cNvSpPr>
          <p:nvPr>
            <p:ph type="title"/>
          </p:nvPr>
        </p:nvSpPr>
        <p:spPr>
          <a:noFill/>
        </p:spPr>
        <p:txBody>
          <a:bodyPr tIns="34359"/>
          <a:lstStyle/>
          <a:p>
            <a:pPr eaLnBrk="1" hangingPunct="1"/>
            <a:r>
              <a:rPr lang="de-DE" altLang="en-US" smtClean="0"/>
              <a:t>Abweichungen HB und StB – Ansatz (1) </a:t>
            </a:r>
          </a:p>
        </p:txBody>
      </p:sp>
      <p:graphicFrame>
        <p:nvGraphicFramePr>
          <p:cNvPr id="1871907" name="Group 35"/>
          <p:cNvGraphicFramePr>
            <a:graphicFrameLocks noGrp="1"/>
          </p:cNvGraphicFramePr>
          <p:nvPr>
            <p:ph idx="1"/>
          </p:nvPr>
        </p:nvGraphicFramePr>
        <p:xfrm>
          <a:off x="358775" y="1062038"/>
          <a:ext cx="8367712" cy="3538537"/>
        </p:xfrm>
        <a:graphic>
          <a:graphicData uri="http://schemas.openxmlformats.org/drawingml/2006/table">
            <a:tbl>
              <a:tblPr/>
              <a:tblGrid>
                <a:gridCol w="3486119"/>
                <a:gridCol w="2869516"/>
                <a:gridCol w="2012077"/>
              </a:tblGrid>
              <a:tr h="82283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Handelsbilanz (BilMoG)</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Steuerbilanz</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HB/StB (BilMoG)</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r h="932584">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Entgeltlich erworbener Geschäfts-/ Firmenwert: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Aktivierungspflicht</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Aktivierungspflicht</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Keine Abweichung</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r h="1783115">
                <a:tc>
                  <a:txBody>
                    <a:bodyPr/>
                    <a:lstStyle>
                      <a:lvl1pPr>
                        <a:lnSpc>
                          <a:spcPct val="90000"/>
                        </a:lnSpc>
                        <a:spcBef>
                          <a:spcPct val="20000"/>
                        </a:spcBef>
                        <a:spcAft>
                          <a:spcPct val="20000"/>
                        </a:spcAft>
                        <a:buClr>
                          <a:schemeClr val="accent2"/>
                        </a:buClr>
                        <a:tabLst>
                          <a:tab pos="452438" algn="l"/>
                        </a:tabLst>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tabLst>
                          <a:tab pos="452438" algn="l"/>
                        </a:tabLst>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tabLst>
                          <a:tab pos="452438" algn="l"/>
                        </a:tabLst>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tabLst>
                          <a:tab pos="452438" algn="l"/>
                        </a:tabLst>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tabLst>
                          <a:tab pos="452438" algn="l"/>
                        </a:tabLst>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tabLst>
                          <a:tab pos="452438" algn="l"/>
                        </a:tabLst>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tabLst>
                          <a:tab pos="452438" algn="l"/>
                        </a:tabLst>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tabLst>
                          <a:tab pos="452438" algn="l"/>
                        </a:tabLst>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tabLst>
                          <a:tab pos="452438" algn="l"/>
                        </a:tabLst>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tab pos="452438" algn="l"/>
                        </a:tabLst>
                      </a:pPr>
                      <a:r>
                        <a:rPr kumimoji="0" lang="de-DE" altLang="en-US" sz="1800" b="0" i="0" u="none" strike="noStrike" cap="none" normalizeH="0" baseline="0" dirty="0" smtClean="0">
                          <a:ln>
                            <a:noFill/>
                          </a:ln>
                          <a:solidFill>
                            <a:schemeClr val="tx2"/>
                          </a:solidFill>
                          <a:effectLst/>
                          <a:latin typeface="Arial" charset="0"/>
                          <a:cs typeface="Arial" charset="0"/>
                        </a:rPr>
                        <a:t>Selbst erstellte immaterielle </a:t>
                      </a:r>
                      <a:r>
                        <a:rPr kumimoji="0" lang="de-DE" altLang="en-US" sz="1800" b="0" i="0" u="none" strike="noStrike" cap="none" normalizeH="0" baseline="0" dirty="0" err="1" smtClean="0">
                          <a:ln>
                            <a:noFill/>
                          </a:ln>
                          <a:solidFill>
                            <a:schemeClr val="tx2"/>
                          </a:solidFill>
                          <a:effectLst/>
                          <a:latin typeface="Arial" charset="0"/>
                          <a:cs typeface="Arial" charset="0"/>
                        </a:rPr>
                        <a:t>VG</a:t>
                      </a:r>
                      <a:r>
                        <a:rPr kumimoji="0" lang="de-DE" altLang="en-US" sz="1800" b="0" i="0" u="none" strike="noStrike" cap="none" normalizeH="0" baseline="0" dirty="0" smtClean="0">
                          <a:ln>
                            <a:noFill/>
                          </a:ln>
                          <a:solidFill>
                            <a:schemeClr val="tx2"/>
                          </a:solidFill>
                          <a:effectLst/>
                          <a:latin typeface="Arial" charset="0"/>
                          <a:cs typeface="Arial" charset="0"/>
                        </a:rPr>
                        <a:t> des AV:</a:t>
                      </a:r>
                    </a:p>
                    <a:p>
                      <a:pPr marL="0" marR="0" lvl="0" indent="0" algn="l" defTabSz="914400" rtl="0" eaLnBrk="1" fontAlgn="base" latinLnBrk="0" hangingPunct="1">
                        <a:lnSpc>
                          <a:spcPct val="90000"/>
                        </a:lnSpc>
                        <a:spcBef>
                          <a:spcPct val="20000"/>
                        </a:spcBef>
                        <a:spcAft>
                          <a:spcPct val="20000"/>
                        </a:spcAft>
                        <a:buClr>
                          <a:schemeClr val="accent2"/>
                        </a:buClr>
                        <a:buSzTx/>
                        <a:buFontTx/>
                        <a:buNone/>
                        <a:tabLst>
                          <a:tab pos="452438" algn="l"/>
                        </a:tabLst>
                      </a:pPr>
                      <a:r>
                        <a:rPr kumimoji="0" lang="de-DE" altLang="en-US" sz="1800" b="1" i="0" u="none" strike="noStrike" cap="none" normalizeH="0" baseline="0" dirty="0" smtClean="0">
                          <a:ln>
                            <a:noFill/>
                          </a:ln>
                          <a:solidFill>
                            <a:srgbClr val="00A5D9"/>
                          </a:solidFill>
                          <a:effectLst/>
                          <a:latin typeface="Arial" charset="0"/>
                          <a:cs typeface="Arial" charset="0"/>
                        </a:rPr>
                        <a:t>	Aktivierungswahlrecht</a:t>
                      </a:r>
                    </a:p>
                    <a:p>
                      <a:pPr marL="0" marR="0" lvl="0" indent="0" algn="l" defTabSz="914400" rtl="0" eaLnBrk="1" fontAlgn="base" latinLnBrk="0" hangingPunct="1">
                        <a:lnSpc>
                          <a:spcPct val="90000"/>
                        </a:lnSpc>
                        <a:spcBef>
                          <a:spcPct val="20000"/>
                        </a:spcBef>
                        <a:spcAft>
                          <a:spcPct val="20000"/>
                        </a:spcAft>
                        <a:buClr>
                          <a:schemeClr val="accent2"/>
                        </a:buClr>
                        <a:buSzTx/>
                        <a:buFontTx/>
                        <a:buNone/>
                        <a:tabLst>
                          <a:tab pos="452438" algn="l"/>
                        </a:tabLst>
                      </a:pPr>
                      <a:r>
                        <a:rPr kumimoji="0" lang="de-DE" altLang="en-US" sz="1800" b="0" i="0" u="none" strike="noStrike" cap="none" normalizeH="0" baseline="0" dirty="0" smtClean="0">
                          <a:ln>
                            <a:noFill/>
                          </a:ln>
                          <a:solidFill>
                            <a:schemeClr val="tx2"/>
                          </a:solidFill>
                          <a:effectLst/>
                          <a:latin typeface="Arial" charset="0"/>
                          <a:cs typeface="Arial" charset="0"/>
                        </a:rPr>
                        <a:t>	(Ausnahme: Marken, 	Drucktitel, Verlagsrechte, 	Kundenlisten)</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Aktivierungsverbot</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möglich</a:t>
                      </a:r>
                    </a:p>
                  </a:txBody>
                  <a:tcPr marL="88270" marR="88270" marT="41027" marB="41027"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bl>
          </a:graphicData>
        </a:graphic>
      </p:graphicFrame>
      <p:sp>
        <p:nvSpPr>
          <p:cNvPr id="9218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3CA65F7-B8C4-43F4-BC31-39E5DB56A19E}" type="slidenum">
              <a:rPr lang="en-GB" altLang="en-US" sz="1000" smtClean="0">
                <a:solidFill>
                  <a:srgbClr val="0B1A40"/>
                </a:solidFill>
              </a:rPr>
              <a:pPr eaLnBrk="1" hangingPunct="1">
                <a:spcBef>
                  <a:spcPct val="0"/>
                </a:spcBef>
              </a:pPr>
              <a:t>69</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59" name="Group 39"/>
          <p:cNvGraphicFramePr>
            <a:graphicFrameLocks noGrp="1"/>
          </p:cNvGraphicFramePr>
          <p:nvPr>
            <p:ph idx="1"/>
          </p:nvPr>
        </p:nvGraphicFramePr>
        <p:xfrm>
          <a:off x="323850" y="1062038"/>
          <a:ext cx="8402639" cy="4156097"/>
        </p:xfrm>
        <a:graphic>
          <a:graphicData uri="http://schemas.openxmlformats.org/drawingml/2006/table">
            <a:tbl>
              <a:tblPr/>
              <a:tblGrid>
                <a:gridCol w="3375888"/>
                <a:gridCol w="3061202"/>
                <a:gridCol w="1965549"/>
              </a:tblGrid>
              <a:tr h="86506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Handelsbilanz (BilMoG)</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Steuerbilanz</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HB/StB (BilMoG)</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r>
              <a:tr h="117930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Rückst. für unterlassene </a:t>
                      </a:r>
                      <a:r>
                        <a:rPr kumimoji="0" lang="de-DE" altLang="en-US" sz="1800" b="0" i="0" u="none" strike="noStrike" cap="none" normalizeH="0" baseline="0" dirty="0" err="1" smtClean="0">
                          <a:ln>
                            <a:noFill/>
                          </a:ln>
                          <a:solidFill>
                            <a:schemeClr val="tx2"/>
                          </a:solidFill>
                          <a:effectLst/>
                          <a:latin typeface="Arial" charset="0"/>
                          <a:cs typeface="Arial" charset="0"/>
                        </a:rPr>
                        <a:t>Aufw</a:t>
                      </a:r>
                      <a:r>
                        <a:rPr kumimoji="0" lang="de-DE" altLang="en-US" sz="1800" b="0" i="0" u="none" strike="noStrike" cap="none" normalizeH="0" baseline="0" dirty="0" smtClean="0">
                          <a:ln>
                            <a:noFill/>
                          </a:ln>
                          <a:solidFill>
                            <a:schemeClr val="tx2"/>
                          </a:solidFill>
                          <a:effectLst/>
                          <a:latin typeface="Arial" charset="0"/>
                          <a:cs typeface="Arial" charset="0"/>
                        </a:rPr>
                        <a:t>. für Instandhaltung (Nachholung innerhalb von 3 </a:t>
                      </a:r>
                      <a:r>
                        <a:rPr kumimoji="0" lang="de-DE" altLang="en-US" sz="1800" b="0" i="0" u="none" strike="noStrike" cap="none" normalizeH="0" baseline="0" dirty="0" err="1" smtClean="0">
                          <a:ln>
                            <a:noFill/>
                          </a:ln>
                          <a:solidFill>
                            <a:schemeClr val="tx2"/>
                          </a:solidFill>
                          <a:effectLst/>
                          <a:latin typeface="Arial" charset="0"/>
                          <a:cs typeface="Arial" charset="0"/>
                        </a:rPr>
                        <a:t>Monten</a:t>
                      </a:r>
                      <a:r>
                        <a:rPr kumimoji="0" lang="de-DE" altLang="en-US" sz="1800" b="0" i="0" u="none" strike="noStrike" cap="none" normalizeH="0" baseline="0" dirty="0" smtClean="0">
                          <a:ln>
                            <a:noFill/>
                          </a:ln>
                          <a:solidFill>
                            <a:schemeClr val="tx2"/>
                          </a:solidFill>
                          <a:effectLst/>
                          <a:latin typeface="Arial" charset="0"/>
                          <a:cs typeface="Arial" charset="0"/>
                        </a:rPr>
                        <a: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Passivierungspflicht</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Passivierungspflicht</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Keine Abweichung</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r h="117930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Rückst. für unterlassene </a:t>
                      </a:r>
                      <a:r>
                        <a:rPr kumimoji="0" lang="de-DE" altLang="en-US" sz="1800" b="0" i="0" u="none" strike="noStrike" cap="none" normalizeH="0" baseline="0" dirty="0" err="1" smtClean="0">
                          <a:ln>
                            <a:noFill/>
                          </a:ln>
                          <a:solidFill>
                            <a:schemeClr val="tx2"/>
                          </a:solidFill>
                          <a:effectLst/>
                          <a:latin typeface="Arial" charset="0"/>
                          <a:cs typeface="Arial" charset="0"/>
                        </a:rPr>
                        <a:t>Aufw</a:t>
                      </a:r>
                      <a:r>
                        <a:rPr kumimoji="0" lang="de-DE" altLang="en-US" sz="1800" b="0" i="0" u="none" strike="noStrike" cap="none" normalizeH="0" baseline="0" dirty="0" smtClean="0">
                          <a:ln>
                            <a:noFill/>
                          </a:ln>
                          <a:solidFill>
                            <a:schemeClr val="tx2"/>
                          </a:solidFill>
                          <a:effectLst/>
                          <a:latin typeface="Arial" charset="0"/>
                          <a:cs typeface="Arial" charset="0"/>
                        </a:rPr>
                        <a:t>. für Instandhaltung (Nachholung innerhalb von 3 - 12 </a:t>
                      </a:r>
                      <a:r>
                        <a:rPr kumimoji="0" lang="de-DE" altLang="en-US" sz="1800" b="0" i="0" u="none" strike="noStrike" cap="none" normalizeH="0" baseline="0" dirty="0" err="1" smtClean="0">
                          <a:ln>
                            <a:noFill/>
                          </a:ln>
                          <a:solidFill>
                            <a:schemeClr val="tx2"/>
                          </a:solidFill>
                          <a:effectLst/>
                          <a:latin typeface="Arial" charset="0"/>
                          <a:cs typeface="Arial" charset="0"/>
                        </a:rPr>
                        <a:t>Monten</a:t>
                      </a:r>
                      <a:r>
                        <a:rPr kumimoji="0" lang="de-DE" altLang="en-US" sz="1800" b="0" i="0" u="none" strike="noStrike" cap="none" normalizeH="0" baseline="0" dirty="0" smtClean="0">
                          <a:ln>
                            <a:noFill/>
                          </a:ln>
                          <a:solidFill>
                            <a:schemeClr val="tx2"/>
                          </a:solidFill>
                          <a:effectLst/>
                          <a:latin typeface="Arial" charset="0"/>
                          <a:cs typeface="Arial" charset="0"/>
                        </a:rPr>
                        <a: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Passivierungsverbot</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Passivierungsverbot</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Keine Abweichung</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r h="932414">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Aufwandsrückstellung nach </a:t>
                      </a:r>
                      <a:br>
                        <a:rPr kumimoji="0" lang="de-DE" altLang="en-US" sz="1800" b="0" i="0" u="none" strike="noStrike" cap="none" normalizeH="0" baseline="0" dirty="0" smtClean="0">
                          <a:ln>
                            <a:noFill/>
                          </a:ln>
                          <a:solidFill>
                            <a:schemeClr val="tx2"/>
                          </a:solidFill>
                          <a:effectLst/>
                          <a:latin typeface="Arial" charset="0"/>
                          <a:cs typeface="Arial" charset="0"/>
                        </a:rPr>
                      </a:br>
                      <a:r>
                        <a:rPr kumimoji="0" lang="de-DE" altLang="en-US" sz="1800" b="0" i="0" u="none" strike="noStrike" cap="none" normalizeH="0" baseline="0" dirty="0" smtClean="0">
                          <a:ln>
                            <a:noFill/>
                          </a:ln>
                          <a:solidFill>
                            <a:schemeClr val="tx2"/>
                          </a:solidFill>
                          <a:effectLst/>
                          <a:latin typeface="Arial" charset="0"/>
                          <a:cs typeface="Arial" charset="0"/>
                        </a:rPr>
                        <a:t>§ 249 Abs. 2 HGB:</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Passivierungsverbot</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Passivierungsverbot</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Keine Abweichung</a:t>
                      </a:r>
                    </a:p>
                  </a:txBody>
                  <a:tcPr marL="81588" marR="81588" marT="41014" marB="41014"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bl>
          </a:graphicData>
        </a:graphic>
      </p:graphicFrame>
      <p:sp>
        <p:nvSpPr>
          <p:cNvPr id="9320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2462679-3A39-40B8-A57D-4C8459263A35}" type="slidenum">
              <a:rPr lang="en-GB" altLang="en-US" sz="1000" smtClean="0">
                <a:solidFill>
                  <a:srgbClr val="0B1A40"/>
                </a:solidFill>
              </a:rPr>
              <a:pPr eaLnBrk="1" hangingPunct="1">
                <a:spcBef>
                  <a:spcPct val="0"/>
                </a:spcBef>
              </a:pPr>
              <a:t>70</a:t>
            </a:fld>
            <a:endParaRPr lang="en-GB" altLang="en-US" sz="1000" smtClean="0">
              <a:solidFill>
                <a:srgbClr val="0B1A40"/>
              </a:solidFill>
            </a:endParaRPr>
          </a:p>
        </p:txBody>
      </p:sp>
      <p:sp>
        <p:nvSpPr>
          <p:cNvPr id="93209" name="Rectangle 169"/>
          <p:cNvSpPr>
            <a:spLocks noChangeArrowheads="1"/>
          </p:cNvSpPr>
          <p:nvPr/>
        </p:nvSpPr>
        <p:spPr bwMode="auto">
          <a:xfrm>
            <a:off x="395288" y="47625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4359" rIns="0"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Abweichungen HB und StB – Ansatz (2) </a:t>
            </a:r>
          </a:p>
        </p:txBody>
      </p:sp>
      <p:graphicFrame>
        <p:nvGraphicFramePr>
          <p:cNvPr id="1873945" name="Group 25"/>
          <p:cNvGraphicFramePr>
            <a:graphicFrameLocks noGrp="1"/>
          </p:cNvGraphicFramePr>
          <p:nvPr/>
        </p:nvGraphicFramePr>
        <p:xfrm>
          <a:off x="323850" y="5222875"/>
          <a:ext cx="8405813" cy="776288"/>
        </p:xfrm>
        <a:graphic>
          <a:graphicData uri="http://schemas.openxmlformats.org/drawingml/2006/table">
            <a:tbl>
              <a:tblPr/>
              <a:tblGrid>
                <a:gridCol w="3374139"/>
                <a:gridCol w="3064201"/>
                <a:gridCol w="1967473"/>
              </a:tblGrid>
              <a:tr h="77628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Drohverlustrückstellungen:</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Passivierungspflicht</a:t>
                      </a:r>
                    </a:p>
                  </a:txBody>
                  <a:tcPr marL="91432" marR="91432" marT="45709" marB="4570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Passivierungsverbot</a:t>
                      </a:r>
                      <a:br>
                        <a:rPr kumimoji="0" lang="de-DE" altLang="en-US" sz="1800" b="1" i="0" u="none" strike="noStrike" cap="none" normalizeH="0" baseline="0" dirty="0" smtClean="0">
                          <a:ln>
                            <a:noFill/>
                          </a:ln>
                          <a:solidFill>
                            <a:srgbClr val="00A5D9"/>
                          </a:solidFill>
                          <a:effectLst/>
                          <a:latin typeface="Arial" charset="0"/>
                          <a:cs typeface="Arial" charset="0"/>
                        </a:rPr>
                      </a:br>
                      <a:r>
                        <a:rPr kumimoji="0" lang="de-DE" altLang="en-US" sz="1800" b="1" i="0" u="none" strike="noStrike" cap="none" normalizeH="0" baseline="0" dirty="0" smtClean="0">
                          <a:ln>
                            <a:noFill/>
                          </a:ln>
                          <a:solidFill>
                            <a:srgbClr val="00A5D9"/>
                          </a:solidFill>
                          <a:effectLst/>
                          <a:latin typeface="Arial" charset="0"/>
                          <a:cs typeface="Arial" charset="0"/>
                        </a:rPr>
                        <a:t>§ 5 Abs. 4 a EStG</a:t>
                      </a:r>
                    </a:p>
                  </a:txBody>
                  <a:tcPr marL="91432" marR="91432" marT="45709" marB="4570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a:lnSpc>
                          <a:spcPct val="90000"/>
                        </a:lnSpc>
                        <a:spcBef>
                          <a:spcPct val="20000"/>
                        </a:spcBef>
                        <a:spcAft>
                          <a:spcPct val="20000"/>
                        </a:spcAft>
                        <a:buClr>
                          <a:srgbClr val="0B1A40"/>
                        </a:buClr>
                        <a:defRPr sz="1600">
                          <a:solidFill>
                            <a:srgbClr val="0B1A40"/>
                          </a:solidFill>
                          <a:latin typeface="Arial" charset="0"/>
                          <a:cs typeface="Arial" charset="0"/>
                        </a:defRPr>
                      </a:lvl2pPr>
                      <a:lvl3pPr>
                        <a:lnSpc>
                          <a:spcPct val="90000"/>
                        </a:lnSpc>
                        <a:spcBef>
                          <a:spcPct val="20000"/>
                        </a:spcBef>
                        <a:spcAft>
                          <a:spcPct val="20000"/>
                        </a:spcAft>
                        <a:buClr>
                          <a:srgbClr val="0B1A40"/>
                        </a:buClr>
                        <a:defRPr sz="1600">
                          <a:solidFill>
                            <a:srgbClr val="0B1A40"/>
                          </a:solidFill>
                          <a:latin typeface="Arial" charset="0"/>
                          <a:cs typeface="Arial" charset="0"/>
                        </a:defRPr>
                      </a:lvl3pPr>
                      <a:lvl4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Abweichung</a:t>
                      </a:r>
                    </a:p>
                  </a:txBody>
                  <a:tcPr marL="91432" marR="91432" marT="45709" marB="4570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5996" name="Group 28"/>
          <p:cNvGraphicFramePr>
            <a:graphicFrameLocks noGrp="1"/>
          </p:cNvGraphicFramePr>
          <p:nvPr>
            <p:ph idx="1"/>
          </p:nvPr>
        </p:nvGraphicFramePr>
        <p:xfrm>
          <a:off x="358775" y="1062038"/>
          <a:ext cx="8367713" cy="3318240"/>
        </p:xfrm>
        <a:graphic>
          <a:graphicData uri="http://schemas.openxmlformats.org/drawingml/2006/table">
            <a:tbl>
              <a:tblPr/>
              <a:tblGrid>
                <a:gridCol w="3430379"/>
                <a:gridCol w="3076016"/>
                <a:gridCol w="1861318"/>
              </a:tblGrid>
              <a:tr h="82252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Handelsbilanz (BilMoG)</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Steuerbilanz</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HB/StB (BilMoG)</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r>
              <a:tr h="1672819">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Passivierungsverbot</a:t>
                      </a:r>
                      <a:r>
                        <a:rPr kumimoji="0" lang="de-DE" altLang="en-US" sz="1800" b="1" i="0" u="none" strike="noStrike" cap="none" normalizeH="0" baseline="0" dirty="0" smtClean="0">
                          <a:ln>
                            <a:noFill/>
                          </a:ln>
                          <a:solidFill>
                            <a:srgbClr val="F04C3E"/>
                          </a:solidFill>
                          <a:effectLst/>
                          <a:latin typeface="Arial" charset="0"/>
                          <a:cs typeface="Arial" charset="0"/>
                        </a:rPr>
                        <a:t> </a:t>
                      </a:r>
                      <a:r>
                        <a:rPr kumimoji="0" lang="de-DE" altLang="en-US" sz="1800" b="0" i="0" u="none" strike="noStrike" cap="none" normalizeH="0" baseline="0" dirty="0" smtClean="0">
                          <a:ln>
                            <a:noFill/>
                          </a:ln>
                          <a:solidFill>
                            <a:schemeClr val="tx2"/>
                          </a:solidFill>
                          <a:effectLst/>
                          <a:latin typeface="Arial" charset="0"/>
                          <a:cs typeface="Arial" charset="0"/>
                        </a:rPr>
                        <a:t>für Passivposten, die </a:t>
                      </a:r>
                      <a:r>
                        <a:rPr kumimoji="0" lang="de-DE" altLang="en-US" sz="1800" b="0" i="0" u="none" strike="noStrike" cap="none" normalizeH="0" baseline="0" dirty="0" err="1" smtClean="0">
                          <a:ln>
                            <a:noFill/>
                          </a:ln>
                          <a:solidFill>
                            <a:schemeClr val="tx2"/>
                          </a:solidFill>
                          <a:effectLst/>
                          <a:latin typeface="Arial" charset="0"/>
                          <a:cs typeface="Arial" charset="0"/>
                        </a:rPr>
                        <a:t>steuerl</a:t>
                      </a:r>
                      <a:r>
                        <a:rPr kumimoji="0" lang="de-DE" altLang="en-US" sz="1800" b="0" i="0" u="none" strike="noStrike" cap="none" normalizeH="0" baseline="0" dirty="0" smtClean="0">
                          <a:ln>
                            <a:noFill/>
                          </a:ln>
                          <a:solidFill>
                            <a:schemeClr val="tx2"/>
                          </a:solidFill>
                          <a:effectLst/>
                          <a:latin typeface="Arial" charset="0"/>
                          <a:cs typeface="Arial" charset="0"/>
                        </a:rPr>
                        <a:t>. zulässig sind. Sog. </a:t>
                      </a:r>
                      <a:r>
                        <a:rPr kumimoji="0" lang="de-DE" altLang="en-US" sz="1800" b="0" i="0" u="none" strike="noStrike" cap="none" normalizeH="0" baseline="0" dirty="0" err="1" smtClean="0">
                          <a:ln>
                            <a:noFill/>
                          </a:ln>
                          <a:solidFill>
                            <a:schemeClr val="tx2"/>
                          </a:solidFill>
                          <a:effectLst/>
                          <a:latin typeface="Arial" charset="0"/>
                          <a:cs typeface="Arial" charset="0"/>
                        </a:rPr>
                        <a:t>SoPo</a:t>
                      </a:r>
                      <a:r>
                        <a:rPr kumimoji="0" lang="de-DE" altLang="en-US" sz="1800" b="0" i="0" u="none" strike="noStrike" cap="none" normalizeH="0" baseline="0" dirty="0" smtClean="0">
                          <a:ln>
                            <a:noFill/>
                          </a:ln>
                          <a:solidFill>
                            <a:schemeClr val="tx2"/>
                          </a:solidFill>
                          <a:effectLst/>
                          <a:latin typeface="Arial" charset="0"/>
                          <a:cs typeface="Arial" charset="0"/>
                        </a:rPr>
                        <a:t> mit Rücklageanteil</a:t>
                      </a:r>
                      <a:endParaRPr kumimoji="0" lang="de-DE" altLang="en-US" sz="1800" b="1" i="0" u="none" strike="noStrike" cap="none" normalizeH="0" baseline="0" dirty="0" smtClean="0">
                        <a:ln>
                          <a:noFill/>
                        </a:ln>
                        <a:solidFill>
                          <a:srgbClr val="F04C3E"/>
                        </a:solidFill>
                        <a:effectLst/>
                        <a:latin typeface="Arial" charset="0"/>
                        <a:cs typeface="Arial" charset="0"/>
                      </a:endParaRP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(Aufhebung umgekehrte Maßgeblichkeit)</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smtClean="0">
                          <a:ln>
                            <a:noFill/>
                          </a:ln>
                          <a:solidFill>
                            <a:schemeClr val="tx2"/>
                          </a:solidFill>
                          <a:effectLst/>
                          <a:latin typeface="Arial" charset="0"/>
                          <a:cs typeface="Arial" charset="0"/>
                        </a:rPr>
                        <a:t>Inanspruchnahme steuerlicher Wahlrechte (z.B. § 6b EStG, R 6.6) nicht mehr von Passivierung in HB abhängig</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bei Passivierung in StB</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r h="82252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Ingangsetzungs-/ Erweiterungsaufwand:</a:t>
                      </a:r>
                      <a:r>
                        <a:rPr kumimoji="0" lang="de-DE" altLang="en-US" sz="1800" b="1" i="0" u="none" strike="noStrike" cap="none" normalizeH="0" baseline="0" dirty="0" smtClean="0">
                          <a:ln>
                            <a:noFill/>
                          </a:ln>
                          <a:solidFill>
                            <a:srgbClr val="4D4D4D"/>
                          </a:solidFill>
                          <a:effectLst/>
                          <a:latin typeface="Arial" charset="0"/>
                          <a:cs typeface="Arial" charset="0"/>
                        </a:rPr>
                        <a:t> </a:t>
                      </a:r>
                      <a:r>
                        <a:rPr kumimoji="0" lang="de-DE" altLang="en-US" sz="1800" b="1" i="0" u="none" strike="noStrike" cap="none" normalizeH="0" baseline="0" dirty="0" smtClean="0">
                          <a:ln>
                            <a:noFill/>
                          </a:ln>
                          <a:solidFill>
                            <a:srgbClr val="00A5D9"/>
                          </a:solidFill>
                          <a:effectLst/>
                          <a:latin typeface="Arial" charset="0"/>
                          <a:cs typeface="Arial" charset="0"/>
                        </a:rPr>
                        <a:t>Aktivierungsverbot</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Aktivierungsverbot</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Keine Abweichung</a:t>
                      </a:r>
                    </a:p>
                  </a:txBody>
                  <a:tcPr marL="94397" marR="94397" marT="40976" marB="4097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bl>
          </a:graphicData>
        </a:graphic>
      </p:graphicFrame>
      <p:sp>
        <p:nvSpPr>
          <p:cNvPr id="9422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9681E15-987B-4415-8476-90CFBA32DEAA}" type="slidenum">
              <a:rPr lang="en-GB" altLang="en-US" sz="1000" smtClean="0">
                <a:solidFill>
                  <a:srgbClr val="0B1A40"/>
                </a:solidFill>
              </a:rPr>
              <a:pPr eaLnBrk="1" hangingPunct="1">
                <a:spcBef>
                  <a:spcPct val="0"/>
                </a:spcBef>
              </a:pPr>
              <a:t>71</a:t>
            </a:fld>
            <a:endParaRPr lang="en-GB" altLang="en-US" sz="1000" smtClean="0">
              <a:solidFill>
                <a:srgbClr val="0B1A40"/>
              </a:solidFill>
            </a:endParaRPr>
          </a:p>
        </p:txBody>
      </p:sp>
      <p:sp>
        <p:nvSpPr>
          <p:cNvPr id="94229" name="Rectangle 169"/>
          <p:cNvSpPr>
            <a:spLocks noChangeArrowheads="1"/>
          </p:cNvSpPr>
          <p:nvPr/>
        </p:nvSpPr>
        <p:spPr bwMode="auto">
          <a:xfrm>
            <a:off x="395288" y="47625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4359" rIns="0"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Abweichungen HB und StB – Ansatz (3)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49"/>
          <p:cNvSpPr>
            <a:spLocks noGrp="1" noChangeArrowheads="1"/>
          </p:cNvSpPr>
          <p:nvPr>
            <p:ph type="title"/>
          </p:nvPr>
        </p:nvSpPr>
        <p:spPr>
          <a:noFill/>
        </p:spPr>
        <p:txBody>
          <a:bodyPr tIns="34359"/>
          <a:lstStyle/>
          <a:p>
            <a:pPr eaLnBrk="1" hangingPunct="1"/>
            <a:r>
              <a:rPr lang="de-DE" altLang="en-US" smtClean="0"/>
              <a:t>Abweichungen HB und StB – Bewertung (1)</a:t>
            </a:r>
          </a:p>
        </p:txBody>
      </p:sp>
      <p:graphicFrame>
        <p:nvGraphicFramePr>
          <p:cNvPr id="1878054" name="Group 38"/>
          <p:cNvGraphicFramePr>
            <a:graphicFrameLocks noGrp="1"/>
          </p:cNvGraphicFramePr>
          <p:nvPr>
            <p:ph idx="1"/>
          </p:nvPr>
        </p:nvGraphicFramePr>
        <p:xfrm>
          <a:off x="358775" y="1062038"/>
          <a:ext cx="8367712" cy="5211762"/>
        </p:xfrm>
        <a:graphic>
          <a:graphicData uri="http://schemas.openxmlformats.org/drawingml/2006/table">
            <a:tbl>
              <a:tblPr/>
              <a:tblGrid>
                <a:gridCol w="3209802"/>
                <a:gridCol w="3213071"/>
                <a:gridCol w="1944839"/>
              </a:tblGrid>
              <a:tr h="82281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Handelsbilanz (BilMoG)</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1">
                        <a:alpha val="50000"/>
                      </a:schemeClr>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Steuerbilanz</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1">
                        <a:alpha val="50000"/>
                      </a:schemeClr>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HB/StB (BilMoG)</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tx1">
                        <a:alpha val="50000"/>
                      </a:schemeClr>
                    </a:solidFill>
                  </a:tcPr>
                </a:tc>
              </a:tr>
              <a:tr h="117948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err="1" smtClean="0">
                          <a:ln>
                            <a:noFill/>
                          </a:ln>
                          <a:solidFill>
                            <a:schemeClr val="tx2"/>
                          </a:solidFill>
                          <a:effectLst/>
                          <a:latin typeface="Arial" charset="0"/>
                          <a:cs typeface="Arial" charset="0"/>
                        </a:rPr>
                        <a:t>HK</a:t>
                      </a:r>
                      <a:r>
                        <a:rPr kumimoji="0" lang="de-DE" altLang="en-US" sz="1800" b="0" i="0" u="none" strike="noStrike" cap="none" normalizeH="0" baseline="0" dirty="0" smtClean="0">
                          <a:ln>
                            <a:noFill/>
                          </a:ln>
                          <a:solidFill>
                            <a:schemeClr val="tx2"/>
                          </a:solidFill>
                          <a:effectLst/>
                          <a:latin typeface="Arial" charset="0"/>
                          <a:cs typeface="Arial" charset="0"/>
                        </a:rPr>
                        <a:t>: Material-, Fertigungs-</a:t>
                      </a:r>
                      <a:r>
                        <a:rPr kumimoji="0" lang="de-DE" altLang="en-US" sz="1800" b="0" i="0" u="none" strike="noStrike" cap="none" normalizeH="0" baseline="0" dirty="0" err="1" smtClean="0">
                          <a:ln>
                            <a:noFill/>
                          </a:ln>
                          <a:solidFill>
                            <a:schemeClr val="tx2"/>
                          </a:solidFill>
                          <a:effectLst/>
                          <a:latin typeface="Arial" charset="0"/>
                          <a:cs typeface="Arial" charset="0"/>
                        </a:rPr>
                        <a:t>gemeinkosten</a:t>
                      </a:r>
                      <a:r>
                        <a:rPr kumimoji="0" lang="de-DE" altLang="en-US" sz="1800" b="0" i="0" u="none" strike="noStrike" cap="none" normalizeH="0" baseline="0" dirty="0" smtClean="0">
                          <a:ln>
                            <a:noFill/>
                          </a:ln>
                          <a:solidFill>
                            <a:schemeClr val="tx2"/>
                          </a:solidFill>
                          <a:effectLst/>
                          <a:latin typeface="Arial" charset="0"/>
                          <a:cs typeface="Arial" charset="0"/>
                        </a:rPr>
                        <a:t>, Wertverzehr AV:</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Aktivierungspflicht</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Aktivierungspflicht</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i. d. R. keine Abweichung</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r h="142640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AfA </a:t>
                      </a:r>
                      <a:r>
                        <a:rPr kumimoji="0" lang="de-DE" altLang="en-US" sz="1800" b="0" i="0" u="none" strike="noStrike" cap="none" normalizeH="0" baseline="0" dirty="0" err="1" smtClean="0">
                          <a:ln>
                            <a:noFill/>
                          </a:ln>
                          <a:solidFill>
                            <a:schemeClr val="tx2"/>
                          </a:solidFill>
                          <a:effectLst/>
                          <a:latin typeface="Arial" charset="0"/>
                          <a:cs typeface="Arial" charset="0"/>
                        </a:rPr>
                        <a:t>GoF</a:t>
                      </a:r>
                      <a:r>
                        <a:rPr kumimoji="0" lang="de-DE" altLang="en-US" sz="1800" b="0" i="0" u="none" strike="noStrike" cap="none" normalizeH="0" baseline="0" dirty="0" smtClean="0">
                          <a:ln>
                            <a:noFill/>
                          </a:ln>
                          <a:solidFill>
                            <a:schemeClr val="tx2"/>
                          </a:solidFill>
                          <a:effectLst/>
                          <a:latin typeface="Arial" charset="0"/>
                          <a:cs typeface="Arial" charset="0"/>
                        </a:rPr>
                        <a: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AfA-Pflicht im Rahmen der </a:t>
                      </a:r>
                      <a:r>
                        <a:rPr kumimoji="0" lang="de-DE" altLang="en-US" sz="1800" b="0" i="0" u="none" strike="noStrike" cap="none" normalizeH="0" baseline="0" dirty="0" smtClean="0">
                          <a:ln>
                            <a:noFill/>
                          </a:ln>
                          <a:solidFill>
                            <a:srgbClr val="00A5D9"/>
                          </a:solidFill>
                          <a:effectLst/>
                          <a:latin typeface="Arial" charset="0"/>
                          <a:cs typeface="Arial" charset="0"/>
                        </a:rPr>
                        <a:t>Nutzungsdauer</a:t>
                      </a:r>
                      <a:r>
                        <a:rPr kumimoji="0" lang="de-DE" altLang="en-US" sz="1800" b="0" i="0" u="none" strike="noStrike" cap="none" normalizeH="0" baseline="0" dirty="0" smtClean="0">
                          <a:ln>
                            <a:noFill/>
                          </a:ln>
                          <a:solidFill>
                            <a:schemeClr val="accent2"/>
                          </a:solidFill>
                          <a:effectLst/>
                          <a:latin typeface="Arial" charset="0"/>
                          <a:cs typeface="Arial" charset="0"/>
                        </a:rPr>
                        <a:t> </a:t>
                      </a:r>
                      <a:r>
                        <a:rPr kumimoji="0" lang="de-DE" altLang="en-US" sz="1800" b="0" i="0" u="none" strike="noStrike" cap="none" normalizeH="0" baseline="0" dirty="0" smtClean="0">
                          <a:ln>
                            <a:noFill/>
                          </a:ln>
                          <a:solidFill>
                            <a:schemeClr val="tx2"/>
                          </a:solidFill>
                          <a:effectLst/>
                          <a:latin typeface="Arial" charset="0"/>
                          <a:cs typeface="Arial" charset="0"/>
                        </a:rPr>
                        <a:t>(Bei Nutzungsdauer &gt; 5 Jahre Angabe im Anhang)</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AfA-Pflicht planmäßig über</a:t>
                      </a:r>
                      <a:br>
                        <a:rPr kumimoji="0" lang="de-DE" altLang="en-US" sz="1800" b="0" i="0" u="none" strike="noStrike" cap="none" normalizeH="0" baseline="0" dirty="0" smtClean="0">
                          <a:ln>
                            <a:noFill/>
                          </a:ln>
                          <a:solidFill>
                            <a:schemeClr val="tx2"/>
                          </a:solidFill>
                          <a:effectLst/>
                          <a:latin typeface="Arial" charset="0"/>
                          <a:cs typeface="Arial" charset="0"/>
                        </a:rPr>
                      </a:br>
                      <a:r>
                        <a:rPr kumimoji="0" lang="de-DE" altLang="en-US" sz="1800" b="0" i="0" u="none" strike="noStrike" cap="none" normalizeH="0" baseline="0" dirty="0" smtClean="0">
                          <a:ln>
                            <a:noFill/>
                          </a:ln>
                          <a:solidFill>
                            <a:srgbClr val="00A5D9"/>
                          </a:solidFill>
                          <a:effectLst/>
                          <a:latin typeface="Arial" charset="0"/>
                          <a:cs typeface="Arial" charset="0"/>
                        </a:rPr>
                        <a:t>15 Jahre</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möglich</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r h="1783066">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Vorübergehende Wert- </a:t>
                      </a:r>
                      <a:r>
                        <a:rPr kumimoji="0" lang="de-DE" altLang="en-US" sz="1800" b="0" i="0" u="none" strike="noStrike" cap="none" normalizeH="0" baseline="0" dirty="0" err="1" smtClean="0">
                          <a:ln>
                            <a:noFill/>
                          </a:ln>
                          <a:solidFill>
                            <a:schemeClr val="tx2"/>
                          </a:solidFill>
                          <a:effectLst/>
                          <a:latin typeface="Arial" charset="0"/>
                          <a:cs typeface="Arial" charset="0"/>
                        </a:rPr>
                        <a:t>minderung</a:t>
                      </a:r>
                      <a:r>
                        <a:rPr kumimoji="0" lang="de-DE" altLang="en-US" sz="1800" b="0" i="0" u="none" strike="noStrike" cap="none" normalizeH="0" baseline="0" dirty="0" smtClean="0">
                          <a:ln>
                            <a:noFill/>
                          </a:ln>
                          <a:solidFill>
                            <a:schemeClr val="tx2"/>
                          </a:solidFill>
                          <a:effectLst/>
                          <a:latin typeface="Arial" charset="0"/>
                          <a:cs typeface="Arial" charset="0"/>
                        </a:rPr>
                        <a:t> im AV:</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Abschreibungsverbot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0" i="0" u="none" strike="noStrike" cap="none" normalizeH="0" baseline="0" dirty="0" smtClean="0">
                          <a:ln>
                            <a:noFill/>
                          </a:ln>
                          <a:solidFill>
                            <a:schemeClr val="tx2"/>
                          </a:solidFill>
                          <a:effectLst/>
                          <a:latin typeface="Arial" charset="0"/>
                          <a:cs typeface="Arial" charset="0"/>
                        </a:rPr>
                        <a:t>(Wahlrecht für Finanzanlagen)</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dirty="0" smtClean="0">
                          <a:ln>
                            <a:noFill/>
                          </a:ln>
                          <a:solidFill>
                            <a:srgbClr val="00A5D9"/>
                          </a:solidFill>
                          <a:effectLst/>
                          <a:latin typeface="Arial" charset="0"/>
                          <a:cs typeface="Arial" charset="0"/>
                        </a:rPr>
                        <a:t>Abschreibungsverbot</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Keine Abweichung</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endParaRPr kumimoji="0" lang="de-DE" altLang="en-US" sz="18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Abweichung möglich bei Finanzanlagen</a:t>
                      </a:r>
                    </a:p>
                  </a:txBody>
                  <a:tcPr marL="84460" marR="84460" marT="41026" marB="41026"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bl>
          </a:graphicData>
        </a:graphic>
      </p:graphicFrame>
      <p:sp>
        <p:nvSpPr>
          <p:cNvPr id="9525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3EA86FC-48CE-4B62-965A-B1553524DC4C}" type="slidenum">
              <a:rPr lang="en-GB" altLang="en-US" sz="1000" smtClean="0">
                <a:solidFill>
                  <a:srgbClr val="0B1A40"/>
                </a:solidFill>
              </a:rPr>
              <a:pPr eaLnBrk="1" hangingPunct="1">
                <a:spcBef>
                  <a:spcPct val="0"/>
                </a:spcBef>
              </a:pPr>
              <a:t>72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0095" name="Group 31"/>
          <p:cNvGraphicFramePr>
            <a:graphicFrameLocks noGrp="1"/>
          </p:cNvGraphicFramePr>
          <p:nvPr>
            <p:ph idx="1"/>
          </p:nvPr>
        </p:nvGraphicFramePr>
        <p:xfrm>
          <a:off x="358775" y="1062038"/>
          <a:ext cx="8367713" cy="4799071"/>
        </p:xfrm>
        <a:graphic>
          <a:graphicData uri="http://schemas.openxmlformats.org/drawingml/2006/table">
            <a:tbl>
              <a:tblPr/>
              <a:tblGrid>
                <a:gridCol w="3270794"/>
                <a:gridCol w="3173400"/>
                <a:gridCol w="1923519"/>
              </a:tblGrid>
              <a:tr h="74911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chemeClr val="bg1"/>
                          </a:solidFill>
                          <a:effectLst/>
                          <a:latin typeface="Arial" charset="0"/>
                          <a:cs typeface="Arial" charset="0"/>
                        </a:rPr>
                        <a:t>Handelsbilanz (BilMoG)</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smtClean="0">
                          <a:ln>
                            <a:noFill/>
                          </a:ln>
                          <a:solidFill>
                            <a:schemeClr val="bg1"/>
                          </a:solidFill>
                          <a:effectLst/>
                          <a:latin typeface="Arial" charset="0"/>
                          <a:cs typeface="Arial" charset="0"/>
                        </a:rPr>
                        <a:t>Steuerbilanz</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smtClean="0">
                          <a:ln>
                            <a:noFill/>
                          </a:ln>
                          <a:solidFill>
                            <a:schemeClr val="bg1"/>
                          </a:solidFill>
                          <a:effectLst/>
                          <a:latin typeface="Arial" charset="0"/>
                          <a:cs typeface="Arial" charset="0"/>
                        </a:rPr>
                        <a:t>Abweichung HB/StB (BilMoG)</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rgbClr val="646464"/>
                    </a:solidFill>
                  </a:tcPr>
                </a:tc>
              </a:tr>
              <a:tr h="1276816">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0" i="0" u="none" strike="noStrike" cap="none" normalizeH="0" baseline="0" dirty="0" smtClean="0">
                          <a:ln>
                            <a:noFill/>
                          </a:ln>
                          <a:solidFill>
                            <a:schemeClr val="tx2"/>
                          </a:solidFill>
                          <a:effectLst/>
                          <a:latin typeface="Arial" charset="0"/>
                          <a:cs typeface="Arial" charset="0"/>
                        </a:rPr>
                        <a:t>Dauerhafte Wertminderung im AV:</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rgbClr val="00A5D9"/>
                          </a:solidFill>
                          <a:effectLst/>
                          <a:latin typeface="Arial" charset="0"/>
                          <a:cs typeface="Arial" charset="0"/>
                        </a:rPr>
                        <a:t>Abschreibungspflicht</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rgbClr val="00A5D9"/>
                          </a:solidFill>
                          <a:effectLst/>
                          <a:latin typeface="Arial" charset="0"/>
                          <a:cs typeface="Arial" charset="0"/>
                        </a:rPr>
                        <a:t>Abschreibungswahlrecht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0" i="0" u="none" strike="noStrike" cap="none" normalizeH="0" baseline="0" dirty="0" smtClean="0">
                          <a:ln>
                            <a:noFill/>
                          </a:ln>
                          <a:solidFill>
                            <a:schemeClr val="tx2"/>
                          </a:solidFill>
                          <a:effectLst/>
                          <a:latin typeface="Arial" charset="0"/>
                          <a:cs typeface="Arial" charset="0"/>
                        </a:rPr>
                        <a:t>(nach Gesetzeswortlaut;</a:t>
                      </a:r>
                      <a:br>
                        <a:rPr kumimoji="0" lang="de-DE" altLang="en-US" sz="1600" b="0" i="0" u="none" strike="noStrike" cap="none" normalizeH="0" baseline="0" dirty="0" smtClean="0">
                          <a:ln>
                            <a:noFill/>
                          </a:ln>
                          <a:solidFill>
                            <a:schemeClr val="tx2"/>
                          </a:solidFill>
                          <a:effectLst/>
                          <a:latin typeface="Arial" charset="0"/>
                          <a:cs typeface="Arial" charset="0"/>
                        </a:rPr>
                      </a:br>
                      <a:r>
                        <a:rPr kumimoji="0" lang="de-DE" altLang="en-US" sz="1600" b="0" i="0" u="none" strike="noStrike" cap="none" normalizeH="0" baseline="0" dirty="0" smtClean="0">
                          <a:ln>
                            <a:noFill/>
                          </a:ln>
                          <a:solidFill>
                            <a:schemeClr val="tx2"/>
                          </a:solidFill>
                          <a:effectLst/>
                          <a:latin typeface="Arial" charset="0"/>
                          <a:cs typeface="Arial" charset="0"/>
                        </a:rPr>
                        <a:t>dann aber Verzeichnisführung; über </a:t>
                      </a:r>
                      <a:r>
                        <a:rPr kumimoji="0" lang="de-DE" altLang="en-US" sz="1600" b="0" i="0" u="none" strike="noStrike" cap="none" normalizeH="0" baseline="0" dirty="0" err="1" smtClean="0">
                          <a:ln>
                            <a:noFill/>
                          </a:ln>
                          <a:solidFill>
                            <a:schemeClr val="tx2"/>
                          </a:solidFill>
                          <a:effectLst/>
                          <a:latin typeface="Arial" charset="0"/>
                          <a:cs typeface="Arial" charset="0"/>
                        </a:rPr>
                        <a:t>Maßgeblichkeitsgrundsatz</a:t>
                      </a:r>
                      <a:r>
                        <a:rPr kumimoji="0" lang="de-DE" altLang="en-US" sz="1600" b="0" i="0" u="none" strike="noStrike" cap="none" normalizeH="0" baseline="0" dirty="0" smtClean="0">
                          <a:ln>
                            <a:noFill/>
                          </a:ln>
                          <a:solidFill>
                            <a:schemeClr val="tx2"/>
                          </a:solidFill>
                          <a:effectLst/>
                          <a:latin typeface="Arial" charset="0"/>
                          <a:cs typeface="Arial" charset="0"/>
                        </a:rPr>
                        <a:t>: Pflicht)</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smtClean="0">
                          <a:ln>
                            <a:noFill/>
                          </a:ln>
                          <a:solidFill>
                            <a:schemeClr val="bg1"/>
                          </a:solidFill>
                          <a:effectLst/>
                          <a:latin typeface="Arial" charset="0"/>
                          <a:cs typeface="Arial" charset="0"/>
                        </a:rPr>
                        <a:t>Keine Abweichung</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r h="1935173">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0" i="0" u="none" strike="noStrike" cap="none" normalizeH="0" baseline="0" dirty="0" smtClean="0">
                          <a:ln>
                            <a:noFill/>
                          </a:ln>
                          <a:solidFill>
                            <a:schemeClr val="tx2"/>
                          </a:solidFill>
                          <a:effectLst/>
                          <a:latin typeface="Arial" charset="0"/>
                          <a:cs typeface="Arial" charset="0"/>
                        </a:rPr>
                        <a:t>Steuerrechtlich zulässige Abschreibungen:</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rgbClr val="00A5D9"/>
                          </a:solidFill>
                          <a:effectLst/>
                          <a:latin typeface="Arial" charset="0"/>
                          <a:cs typeface="Arial" charset="0"/>
                        </a:rPr>
                        <a:t>Abschreibungsverbot</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0" i="0" u="none" strike="noStrike" cap="none" normalizeH="0" baseline="0" dirty="0" smtClean="0">
                          <a:ln>
                            <a:noFill/>
                          </a:ln>
                          <a:solidFill>
                            <a:schemeClr val="tx2"/>
                          </a:solidFill>
                          <a:effectLst/>
                          <a:latin typeface="Arial" charset="0"/>
                          <a:cs typeface="Arial" charset="0"/>
                        </a:rPr>
                        <a:t>Inanspruchnahme </a:t>
                      </a:r>
                      <a:r>
                        <a:rPr kumimoji="0" lang="de-DE" altLang="en-US" sz="1600" b="0" i="0" u="none" strike="noStrike" cap="none" normalizeH="0" baseline="0" dirty="0" err="1" smtClean="0">
                          <a:ln>
                            <a:noFill/>
                          </a:ln>
                          <a:solidFill>
                            <a:schemeClr val="tx2"/>
                          </a:solidFill>
                          <a:effectLst/>
                          <a:latin typeface="Arial" charset="0"/>
                          <a:cs typeface="Arial" charset="0"/>
                        </a:rPr>
                        <a:t>steuerl</a:t>
                      </a:r>
                      <a:r>
                        <a:rPr kumimoji="0" lang="de-DE" altLang="en-US" sz="1600" b="0" i="0" u="none" strike="noStrike" cap="none" normalizeH="0" baseline="0" dirty="0" smtClean="0">
                          <a:ln>
                            <a:noFill/>
                          </a:ln>
                          <a:solidFill>
                            <a:schemeClr val="tx2"/>
                          </a:solidFill>
                          <a:effectLst/>
                          <a:latin typeface="Arial" charset="0"/>
                          <a:cs typeface="Arial" charset="0"/>
                        </a:rPr>
                        <a:t>. Abschreibungs- </a:t>
                      </a:r>
                      <a:r>
                        <a:rPr kumimoji="0" lang="de-DE" altLang="en-US" sz="1600" b="0" i="0" u="none" strike="noStrike" cap="none" normalizeH="0" baseline="0" dirty="0" err="1" smtClean="0">
                          <a:ln>
                            <a:noFill/>
                          </a:ln>
                          <a:solidFill>
                            <a:schemeClr val="tx2"/>
                          </a:solidFill>
                          <a:effectLst/>
                          <a:latin typeface="Arial" charset="0"/>
                          <a:cs typeface="Arial" charset="0"/>
                        </a:rPr>
                        <a:t>wahlrecht</a:t>
                      </a:r>
                      <a:r>
                        <a:rPr kumimoji="0" lang="de-DE" altLang="en-US" sz="1600" b="0" i="0" u="none" strike="noStrike" cap="none" normalizeH="0" baseline="0" dirty="0" smtClean="0">
                          <a:ln>
                            <a:noFill/>
                          </a:ln>
                          <a:solidFill>
                            <a:schemeClr val="tx2"/>
                          </a:solidFill>
                          <a:effectLst/>
                          <a:latin typeface="Arial" charset="0"/>
                          <a:cs typeface="Arial" charset="0"/>
                        </a:rPr>
                        <a:t> </a:t>
                      </a:r>
                      <a:r>
                        <a:rPr kumimoji="0" lang="de-DE" altLang="en-US" sz="1600" b="1" i="0" u="none" strike="noStrike" cap="none" normalizeH="0" baseline="0" dirty="0" smtClean="0">
                          <a:ln>
                            <a:noFill/>
                          </a:ln>
                          <a:solidFill>
                            <a:srgbClr val="00A5D9"/>
                          </a:solidFill>
                          <a:effectLst/>
                          <a:latin typeface="Arial" charset="0"/>
                          <a:cs typeface="Arial" charset="0"/>
                        </a:rPr>
                        <a:t>künftig </a:t>
                      </a:r>
                      <a:r>
                        <a:rPr kumimoji="0" lang="de-DE" altLang="en-US" sz="1600" b="0" i="0" u="none" strike="noStrike" cap="none" normalizeH="0" baseline="0" dirty="0" smtClean="0">
                          <a:ln>
                            <a:noFill/>
                          </a:ln>
                          <a:solidFill>
                            <a:schemeClr val="tx2"/>
                          </a:solidFill>
                          <a:effectLst/>
                          <a:latin typeface="Arial" charset="0"/>
                          <a:cs typeface="Arial" charset="0"/>
                        </a:rPr>
                        <a:t>nicht mehr von Abschreibung in HB abhängig, z.B. Übertragung 6b</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0" i="0" u="none" strike="noStrike" cap="none" normalizeH="0" baseline="0" dirty="0" smtClean="0">
                          <a:ln>
                            <a:noFill/>
                          </a:ln>
                          <a:solidFill>
                            <a:schemeClr val="tx2"/>
                          </a:solidFill>
                          <a:effectLst/>
                          <a:latin typeface="Arial" charset="0"/>
                          <a:cs typeface="Arial" charset="0"/>
                        </a:rPr>
                        <a:t>(eigenständige </a:t>
                      </a:r>
                      <a:r>
                        <a:rPr kumimoji="0" lang="de-DE" altLang="en-US" sz="1600" b="0" i="0" u="none" strike="noStrike" cap="none" normalizeH="0" baseline="0" dirty="0" err="1" smtClean="0">
                          <a:ln>
                            <a:noFill/>
                          </a:ln>
                          <a:solidFill>
                            <a:schemeClr val="tx2"/>
                          </a:solidFill>
                          <a:effectLst/>
                          <a:latin typeface="Arial" charset="0"/>
                          <a:cs typeface="Arial" charset="0"/>
                        </a:rPr>
                        <a:t>stl</a:t>
                      </a:r>
                      <a:r>
                        <a:rPr kumimoji="0" lang="de-DE" altLang="en-US" sz="1600" b="0" i="0" u="none" strike="noStrike" cap="none" normalizeH="0" baseline="0" dirty="0" smtClean="0">
                          <a:ln>
                            <a:noFill/>
                          </a:ln>
                          <a:solidFill>
                            <a:schemeClr val="tx2"/>
                          </a:solidFill>
                          <a:effectLst/>
                          <a:latin typeface="Arial" charset="0"/>
                          <a:cs typeface="Arial" charset="0"/>
                        </a:rPr>
                        <a:t>. Wahlrechtsausübung mit Verzeichnisführung)</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smtClean="0">
                          <a:ln>
                            <a:noFill/>
                          </a:ln>
                          <a:solidFill>
                            <a:schemeClr val="bg1"/>
                          </a:solidFill>
                          <a:effectLst/>
                          <a:latin typeface="Arial" charset="0"/>
                          <a:cs typeface="Arial" charset="0"/>
                        </a:rPr>
                        <a:t>Abweichung möglich</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r h="837911">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0" i="0" u="none" strike="noStrike" cap="none" normalizeH="0" baseline="0" dirty="0" smtClean="0">
                          <a:ln>
                            <a:noFill/>
                          </a:ln>
                          <a:solidFill>
                            <a:schemeClr val="tx2"/>
                          </a:solidFill>
                          <a:effectLst/>
                          <a:latin typeface="Arial" charset="0"/>
                          <a:cs typeface="Arial" charset="0"/>
                        </a:rPr>
                        <a:t>Abschreibungen auf künftige Wertschwankungen im </a:t>
                      </a:r>
                      <a:r>
                        <a:rPr kumimoji="0" lang="de-DE" altLang="en-US" sz="1600" b="0" i="0" u="none" strike="noStrike" cap="none" normalizeH="0" baseline="0" dirty="0" err="1" smtClean="0">
                          <a:ln>
                            <a:noFill/>
                          </a:ln>
                          <a:solidFill>
                            <a:schemeClr val="tx2"/>
                          </a:solidFill>
                          <a:effectLst/>
                          <a:latin typeface="Arial" charset="0"/>
                          <a:cs typeface="Arial" charset="0"/>
                        </a:rPr>
                        <a:t>UV</a:t>
                      </a:r>
                      <a:r>
                        <a:rPr kumimoji="0" lang="de-DE" altLang="en-US" sz="1600" b="0" i="0" u="none" strike="noStrike" cap="none" normalizeH="0" baseline="0" dirty="0" smtClean="0">
                          <a:ln>
                            <a:noFill/>
                          </a:ln>
                          <a:solidFill>
                            <a:schemeClr val="tx2"/>
                          </a:solidFill>
                          <a:effectLst/>
                          <a:latin typeface="Arial" charset="0"/>
                          <a:cs typeface="Arial" charset="0"/>
                        </a:rPr>
                        <a:t>:</a:t>
                      </a:r>
                    </a:p>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rgbClr val="00A5D9"/>
                          </a:solidFill>
                          <a:effectLst/>
                          <a:latin typeface="Arial" charset="0"/>
                          <a:cs typeface="Arial" charset="0"/>
                        </a:rPr>
                        <a:t>Abschreibungsverbot</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rgbClr val="00A5D9"/>
                          </a:solidFill>
                          <a:effectLst/>
                          <a:latin typeface="Arial" charset="0"/>
                          <a:cs typeface="Arial" charset="0"/>
                        </a:rPr>
                        <a:t>Abschreibungsverbot</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ct val="20000"/>
                        </a:spcBef>
                        <a:spcAft>
                          <a:spcPct val="20000"/>
                        </a:spcAft>
                        <a:buClr>
                          <a:schemeClr val="accent2"/>
                        </a:buClr>
                        <a:buSzTx/>
                        <a:buFontTx/>
                        <a:buNone/>
                        <a:tabLst/>
                      </a:pPr>
                      <a:r>
                        <a:rPr kumimoji="0" lang="de-DE" altLang="en-US" sz="1600" b="1" i="0" u="none" strike="noStrike" cap="none" normalizeH="0" baseline="0" dirty="0" smtClean="0">
                          <a:ln>
                            <a:noFill/>
                          </a:ln>
                          <a:solidFill>
                            <a:schemeClr val="bg1"/>
                          </a:solidFill>
                          <a:effectLst/>
                          <a:latin typeface="Arial" charset="0"/>
                          <a:cs typeface="Arial" charset="0"/>
                        </a:rPr>
                        <a:t>Keine Abweichung</a:t>
                      </a:r>
                    </a:p>
                  </a:txBody>
                  <a:tcPr marL="83886" marR="83886" marT="41009" marB="41009" anchor="ct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sm" len="sm"/>
                      <a:tailEnd type="none" w="sm" len="sm"/>
                    </a:lnB>
                    <a:lnTlToBr>
                      <a:noFill/>
                    </a:lnTlToBr>
                    <a:lnBlToTr>
                      <a:noFill/>
                    </a:lnBlToTr>
                    <a:solidFill>
                      <a:srgbClr val="C0C0C0"/>
                    </a:solidFill>
                  </a:tcPr>
                </a:tc>
              </a:tr>
            </a:tbl>
          </a:graphicData>
        </a:graphic>
      </p:graphicFrame>
      <p:sp>
        <p:nvSpPr>
          <p:cNvPr id="9628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5C46C68-E52E-4425-BFD6-E01B517AC89C}" type="slidenum">
              <a:rPr lang="en-GB" altLang="en-US" sz="1000" smtClean="0">
                <a:solidFill>
                  <a:srgbClr val="0B1A40"/>
                </a:solidFill>
              </a:rPr>
              <a:pPr eaLnBrk="1" hangingPunct="1">
                <a:spcBef>
                  <a:spcPct val="0"/>
                </a:spcBef>
              </a:pPr>
              <a:t>73</a:t>
            </a:fld>
            <a:endParaRPr lang="en-GB" altLang="en-US" sz="1000" smtClean="0">
              <a:solidFill>
                <a:srgbClr val="0B1A40"/>
              </a:solidFill>
            </a:endParaRPr>
          </a:p>
        </p:txBody>
      </p:sp>
      <p:sp>
        <p:nvSpPr>
          <p:cNvPr id="96281" name="Rectangle 149"/>
          <p:cNvSpPr>
            <a:spLocks noChangeArrowheads="1"/>
          </p:cNvSpPr>
          <p:nvPr/>
        </p:nvSpPr>
        <p:spPr bwMode="auto">
          <a:xfrm>
            <a:off x="396875" y="4762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4359" rIns="0" bIns="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600">
                <a:solidFill>
                  <a:srgbClr val="0B1A40"/>
                </a:solidFill>
                <a:latin typeface="Georgia" pitchFamily="18" charset="0"/>
              </a:rPr>
              <a:t>Abweichungen HB und StB – Bewertung (2)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lIns="91440" tIns="45720" rIns="91440" bIns="45720" anchor="ctr"/>
          <a:lstStyle/>
          <a:p>
            <a:pPr eaLnBrk="1" hangingPunct="1"/>
            <a:r>
              <a:rPr lang="de-DE" altLang="en-US" smtClean="0"/>
              <a:t>Methoden der Einkünfteermittlung (8)</a:t>
            </a:r>
          </a:p>
        </p:txBody>
      </p:sp>
      <p:sp>
        <p:nvSpPr>
          <p:cNvPr id="97283"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795EE77-5987-4A8E-BDC3-77510F4AB6D3}" type="slidenum">
              <a:rPr lang="en-GB" altLang="en-US" sz="1000" smtClean="0">
                <a:solidFill>
                  <a:srgbClr val="0B1A40"/>
                </a:solidFill>
              </a:rPr>
              <a:pPr eaLnBrk="1" hangingPunct="1">
                <a:spcBef>
                  <a:spcPct val="0"/>
                </a:spcBef>
              </a:pPr>
              <a:t>74</a:t>
            </a:fld>
            <a:endParaRPr lang="en-GB" altLang="en-US" sz="1000" smtClean="0">
              <a:solidFill>
                <a:srgbClr val="0B1A40"/>
              </a:solidFill>
            </a:endParaRPr>
          </a:p>
        </p:txBody>
      </p:sp>
      <p:sp>
        <p:nvSpPr>
          <p:cNvPr id="97284" name="Rectangle 4"/>
          <p:cNvSpPr>
            <a:spLocks noChangeArrowheads="1"/>
          </p:cNvSpPr>
          <p:nvPr/>
        </p:nvSpPr>
        <p:spPr bwMode="auto">
          <a:xfrm>
            <a:off x="2365375" y="188912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97285" name="Rectangle 5"/>
          <p:cNvSpPr>
            <a:spLocks noChangeArrowheads="1"/>
          </p:cNvSpPr>
          <p:nvPr/>
        </p:nvSpPr>
        <p:spPr bwMode="auto">
          <a:xfrm>
            <a:off x="2365375" y="296386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97286" name="Rectangle 6"/>
          <p:cNvSpPr>
            <a:spLocks noChangeArrowheads="1"/>
          </p:cNvSpPr>
          <p:nvPr/>
        </p:nvSpPr>
        <p:spPr bwMode="auto">
          <a:xfrm>
            <a:off x="2365375" y="359886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97287" name="Rectangle 7"/>
          <p:cNvSpPr>
            <a:spLocks noChangeArrowheads="1"/>
          </p:cNvSpPr>
          <p:nvPr/>
        </p:nvSpPr>
        <p:spPr bwMode="auto">
          <a:xfrm>
            <a:off x="2365375" y="414337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97288" name="Rectangle 8"/>
          <p:cNvSpPr>
            <a:spLocks noChangeArrowheads="1"/>
          </p:cNvSpPr>
          <p:nvPr/>
        </p:nvSpPr>
        <p:spPr bwMode="auto">
          <a:xfrm>
            <a:off x="2365375" y="4905375"/>
            <a:ext cx="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97289" name="Rectangle 9"/>
          <p:cNvSpPr>
            <a:spLocks noChangeArrowheads="1"/>
          </p:cNvSpPr>
          <p:nvPr/>
        </p:nvSpPr>
        <p:spPr bwMode="auto">
          <a:xfrm>
            <a:off x="2365375" y="528002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97290" name="Text Box 3"/>
          <p:cNvSpPr txBox="1">
            <a:spLocks noChangeArrowheads="1"/>
          </p:cNvSpPr>
          <p:nvPr/>
        </p:nvSpPr>
        <p:spPr bwMode="auto">
          <a:xfrm>
            <a:off x="304800" y="838200"/>
            <a:ext cx="88392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1200" b="1">
              <a:solidFill>
                <a:schemeClr val="tx1"/>
              </a:solidFill>
            </a:endParaRPr>
          </a:p>
          <a:p>
            <a:pPr eaLnBrk="1" hangingPunct="1">
              <a:lnSpc>
                <a:spcPct val="80000"/>
              </a:lnSpc>
              <a:spcBef>
                <a:spcPct val="30000"/>
              </a:spcBef>
              <a:buClr>
                <a:srgbClr val="004171"/>
              </a:buClr>
              <a:buFontTx/>
              <a:buChar char="•"/>
            </a:pPr>
            <a:r>
              <a:rPr lang="de-DE" altLang="en-US" sz="2000" b="1">
                <a:solidFill>
                  <a:schemeClr val="tx1"/>
                </a:solidFill>
              </a:rPr>
              <a:t>  </a:t>
            </a:r>
            <a:r>
              <a:rPr lang="de-DE" altLang="en-US" sz="2000">
                <a:solidFill>
                  <a:schemeClr val="tx1"/>
                </a:solidFill>
              </a:rPr>
              <a:t>Bewertung von WG:</a:t>
            </a:r>
            <a:endParaRPr lang="de-DE" altLang="en-US" sz="1000" b="1">
              <a:solidFill>
                <a:schemeClr val="tx1"/>
              </a:solidFill>
            </a:endParaRPr>
          </a:p>
          <a:p>
            <a:pPr lvl="1" eaLnBrk="1" hangingPunct="1">
              <a:lnSpc>
                <a:spcPct val="110000"/>
              </a:lnSpc>
              <a:spcBef>
                <a:spcPct val="30000"/>
              </a:spcBef>
              <a:buClr>
                <a:srgbClr val="004171"/>
              </a:buClr>
              <a:buFontTx/>
              <a:buChar char="•"/>
            </a:pPr>
            <a:r>
              <a:rPr lang="de-DE" altLang="en-US" b="1"/>
              <a:t>  </a:t>
            </a:r>
            <a:r>
              <a:rPr lang="de-DE" altLang="en-US" sz="1800"/>
              <a:t>Grundsätzlich</a:t>
            </a:r>
            <a:r>
              <a:rPr lang="de-DE" altLang="en-US" sz="1800" b="1"/>
              <a:t> </a:t>
            </a:r>
            <a:r>
              <a:rPr lang="de-DE" altLang="en-US" sz="1800"/>
              <a:t>Anschaffungskosten, Herstellungskosten;</a:t>
            </a:r>
            <a:endParaRPr lang="de-DE" altLang="en-US" sz="1800" b="1"/>
          </a:p>
          <a:p>
            <a:pPr lvl="1" eaLnBrk="1" hangingPunct="1">
              <a:lnSpc>
                <a:spcPct val="110000"/>
              </a:lnSpc>
              <a:spcBef>
                <a:spcPct val="30000"/>
              </a:spcBef>
              <a:buClr>
                <a:srgbClr val="004171"/>
              </a:buClr>
              <a:buFontTx/>
              <a:buChar char="•"/>
            </a:pPr>
            <a:r>
              <a:rPr lang="de-DE" altLang="en-US" sz="1800" b="1"/>
              <a:t>  </a:t>
            </a:r>
            <a:r>
              <a:rPr lang="de-DE" altLang="en-US" sz="1800"/>
              <a:t>Teilwert nach § 6 Abs. 1 Nr. 1 Satz 2, Nr. 2 Satz 2 EStG: ist der TW  </a:t>
            </a:r>
            <a:br>
              <a:rPr lang="de-DE" altLang="en-US" sz="1800"/>
            </a:br>
            <a:r>
              <a:rPr lang="de-DE" altLang="en-US" sz="1800"/>
              <a:t>    aufgrund einer dauerhaften Wertminderung niedriger als die</a:t>
            </a:r>
            <a:br>
              <a:rPr lang="de-DE" altLang="en-US" sz="1800"/>
            </a:br>
            <a:r>
              <a:rPr lang="de-DE" altLang="en-US" sz="1800"/>
              <a:t>    (fortgeführten) AHK, so kann er angesetzt werden; (vgl. TW-AfA);</a:t>
            </a:r>
            <a:br>
              <a:rPr lang="de-DE" altLang="en-US" sz="1800"/>
            </a:br>
            <a:r>
              <a:rPr lang="de-DE" altLang="en-US" sz="1800"/>
              <a:t>    Teilwert ist der Betrag, den ein Erwerber des ganzen  </a:t>
            </a:r>
          </a:p>
          <a:p>
            <a:pPr lvl="1" eaLnBrk="1" hangingPunct="1">
              <a:lnSpc>
                <a:spcPct val="80000"/>
              </a:lnSpc>
              <a:spcBef>
                <a:spcPct val="30000"/>
              </a:spcBef>
              <a:buClr>
                <a:srgbClr val="004171"/>
              </a:buClr>
              <a:buFontTx/>
              <a:buChar char="•"/>
            </a:pPr>
            <a:r>
              <a:rPr lang="de-DE" altLang="en-US" sz="1800"/>
              <a:t>    Unternehmens im Rahmen des Gesamtkaufpreises für das   </a:t>
            </a:r>
          </a:p>
          <a:p>
            <a:pPr lvl="1" eaLnBrk="1" hangingPunct="1">
              <a:lnSpc>
                <a:spcPct val="80000"/>
              </a:lnSpc>
              <a:spcBef>
                <a:spcPct val="30000"/>
              </a:spcBef>
              <a:buClr>
                <a:srgbClr val="004171"/>
              </a:buClr>
              <a:buFontTx/>
              <a:buChar char="•"/>
            </a:pPr>
            <a:r>
              <a:rPr lang="de-DE" altLang="en-US" sz="1800"/>
              <a:t>    einzelne WG ansetzen würde;</a:t>
            </a:r>
          </a:p>
          <a:p>
            <a:pPr eaLnBrk="1" hangingPunct="1">
              <a:spcBef>
                <a:spcPct val="50000"/>
              </a:spcBef>
              <a:buClr>
                <a:srgbClr val="004171"/>
              </a:buClr>
              <a:buFontTx/>
              <a:buChar char="•"/>
            </a:pPr>
            <a:r>
              <a:rPr lang="de-DE" altLang="en-US" sz="2000">
                <a:solidFill>
                  <a:schemeClr val="tx1"/>
                </a:solidFill>
              </a:rPr>
              <a:t>  Absetzung für Abnutzung (AfA; § 7 Abs. 1, 2 EStG):</a:t>
            </a:r>
          </a:p>
          <a:p>
            <a:pPr lvl="1" eaLnBrk="1" hangingPunct="1">
              <a:spcBef>
                <a:spcPct val="50000"/>
              </a:spcBef>
              <a:buClr>
                <a:srgbClr val="004171"/>
              </a:buClr>
              <a:buFontTx/>
              <a:buChar char="•"/>
            </a:pPr>
            <a:r>
              <a:rPr lang="de-DE" altLang="en-US"/>
              <a:t> </a:t>
            </a:r>
            <a:r>
              <a:rPr lang="de-DE" altLang="en-US" sz="1800"/>
              <a:t>Grundsatz: planmäßige AfA - linear (monatsgenau!)</a:t>
            </a:r>
          </a:p>
          <a:p>
            <a:pPr lvl="1" eaLnBrk="1" hangingPunct="1">
              <a:spcBef>
                <a:spcPct val="50000"/>
              </a:spcBef>
              <a:buClr>
                <a:srgbClr val="004171"/>
              </a:buClr>
              <a:buFontTx/>
              <a:buChar char="•"/>
            </a:pPr>
            <a:r>
              <a:rPr lang="de-DE" altLang="en-US" sz="1800"/>
              <a:t>  für ab dem 1.1.2009 angeschaffte bewegliche WGer des AV:</a:t>
            </a:r>
            <a:br>
              <a:rPr lang="de-DE" altLang="en-US" sz="1800"/>
            </a:br>
            <a:r>
              <a:rPr lang="de-DE" altLang="en-US" sz="1800"/>
              <a:t>   degressive AfA (25%); begrenzt für Anschaffungen bis 31.12.2010</a:t>
            </a:r>
          </a:p>
          <a:p>
            <a:pPr lvl="1" eaLnBrk="1" hangingPunct="1">
              <a:spcBef>
                <a:spcPct val="50000"/>
              </a:spcBef>
              <a:buClr>
                <a:srgbClr val="004171"/>
              </a:buClr>
              <a:buFontTx/>
              <a:buChar char="•"/>
            </a:pPr>
            <a:r>
              <a:rPr lang="de-DE" altLang="en-US" sz="1800"/>
              <a:t> bei kleinen und mittleren Betrieben: zusätzlich 20% Sonderabschreibung</a:t>
            </a:r>
            <a:br>
              <a:rPr lang="de-DE" altLang="en-US" sz="1800"/>
            </a:br>
            <a:r>
              <a:rPr lang="de-DE" altLang="en-US" sz="1800"/>
              <a:t>  (01.01.2009 – 31.12.2010); § 7 g EStG   </a:t>
            </a:r>
          </a:p>
          <a:p>
            <a:pPr lvl="1" eaLnBrk="1" hangingPunct="1">
              <a:spcBef>
                <a:spcPct val="50000"/>
              </a:spcBef>
              <a:buClr>
                <a:schemeClr val="folHlink"/>
              </a:buClr>
              <a:buFont typeface="Wingdings" pitchFamily="2" charset="2"/>
              <a:buChar char="§"/>
            </a:pPr>
            <a:endParaRPr lang="de-DE" altLang="en-US" sz="18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tIns="34359"/>
          <a:lstStyle/>
          <a:p>
            <a:pPr eaLnBrk="1" hangingPunct="1"/>
            <a:r>
              <a:rPr lang="de-DE" altLang="en-US" dirty="0" smtClean="0"/>
              <a:t>GWG (§ 6 Abs. 2, 2a EStG) – Wahlrecht</a:t>
            </a:r>
          </a:p>
        </p:txBody>
      </p:sp>
      <p:sp>
        <p:nvSpPr>
          <p:cNvPr id="9830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DDCA93A-716F-4483-B000-4F5F25CF2776}" type="slidenum">
              <a:rPr lang="en-GB" altLang="en-US" sz="1000" smtClean="0">
                <a:solidFill>
                  <a:srgbClr val="0B1A40"/>
                </a:solidFill>
              </a:rPr>
              <a:pPr eaLnBrk="1" hangingPunct="1">
                <a:spcBef>
                  <a:spcPct val="0"/>
                </a:spcBef>
              </a:pPr>
              <a:t>75</a:t>
            </a:fld>
            <a:endParaRPr lang="en-GB" altLang="en-US" sz="1000" smtClean="0">
              <a:solidFill>
                <a:srgbClr val="0B1A40"/>
              </a:solidFill>
            </a:endParaRPr>
          </a:p>
        </p:txBody>
      </p:sp>
      <p:sp>
        <p:nvSpPr>
          <p:cNvPr id="98308" name="Rechteck 12"/>
          <p:cNvSpPr>
            <a:spLocks noChangeArrowheads="1"/>
          </p:cNvSpPr>
          <p:nvPr/>
        </p:nvSpPr>
        <p:spPr bwMode="auto">
          <a:xfrm>
            <a:off x="323850" y="2708275"/>
            <a:ext cx="84978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08" tIns="107962" rIns="91408" bIns="45704"/>
          <a:lstStyle>
            <a:lvl1pPr marL="160338" indent="-160338" defTabSz="895350" eaLnBrk="0" hangingPunct="0">
              <a:spcBef>
                <a:spcPct val="20000"/>
              </a:spcBef>
              <a:tabLst>
                <a:tab pos="158750" algn="l"/>
                <a:tab pos="393700" algn="l"/>
              </a:tabLst>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tabLst>
                <a:tab pos="158750" algn="l"/>
                <a:tab pos="393700" algn="l"/>
              </a:tabLst>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tabLst>
                <a:tab pos="158750" algn="l"/>
                <a:tab pos="393700" algn="l"/>
              </a:tabLst>
              <a:defRPr sz="2000">
                <a:solidFill>
                  <a:schemeClr val="tx1"/>
                </a:solidFill>
                <a:latin typeface="Arial" pitchFamily="34" charset="0"/>
                <a:cs typeface="Arial" pitchFamily="34" charset="0"/>
              </a:defRPr>
            </a:lvl9pPr>
          </a:lstStyle>
          <a:p>
            <a:pPr eaLnBrk="1" hangingPunct="1">
              <a:lnSpc>
                <a:spcPct val="110000"/>
              </a:lnSpc>
              <a:spcBef>
                <a:spcPct val="0"/>
              </a:spcBef>
              <a:buClr>
                <a:srgbClr val="004171"/>
              </a:buClr>
              <a:buFontTx/>
              <a:buChar char="•"/>
            </a:pPr>
            <a:r>
              <a:rPr lang="de-DE" altLang="en-US" sz="1800">
                <a:solidFill>
                  <a:schemeClr val="tx1"/>
                </a:solidFill>
              </a:rPr>
              <a:t>	GWG bis 150 € </a:t>
            </a:r>
            <a:r>
              <a:rPr lang="de-DE" altLang="en-US" sz="1800">
                <a:solidFill>
                  <a:schemeClr val="tx1"/>
                </a:solidFill>
                <a:sym typeface="Wingdings" pitchFamily="2" charset="2"/>
              </a:rPr>
              <a:t>	</a:t>
            </a:r>
            <a:r>
              <a:rPr lang="de-DE" altLang="en-US" sz="1800">
                <a:solidFill>
                  <a:schemeClr val="tx1"/>
                </a:solidFill>
              </a:rPr>
              <a:t>Sofortaufwand oder </a:t>
            </a:r>
            <a:r>
              <a:rPr lang="de-DE" altLang="en-US" sz="1800">
                <a:solidFill>
                  <a:schemeClr val="tx1"/>
                </a:solidFill>
                <a:sym typeface="Wingdings" pitchFamily="2" charset="2"/>
              </a:rPr>
              <a:t>Aktivierung/AfA</a:t>
            </a:r>
            <a:endParaRPr lang="de-DE" altLang="en-US" sz="1800">
              <a:solidFill>
                <a:schemeClr val="tx1"/>
              </a:solidFill>
            </a:endParaRPr>
          </a:p>
          <a:p>
            <a:pPr eaLnBrk="1" hangingPunct="1">
              <a:lnSpc>
                <a:spcPct val="110000"/>
              </a:lnSpc>
              <a:spcBef>
                <a:spcPct val="0"/>
              </a:spcBef>
              <a:buClr>
                <a:srgbClr val="004171"/>
              </a:buClr>
              <a:buFontTx/>
              <a:buChar char="•"/>
            </a:pPr>
            <a:r>
              <a:rPr lang="de-DE" altLang="en-US" sz="1800">
                <a:solidFill>
                  <a:schemeClr val="tx1"/>
                </a:solidFill>
              </a:rPr>
              <a:t>	GWG 150 € bis 1.000 € </a:t>
            </a:r>
            <a:r>
              <a:rPr lang="de-DE" altLang="en-US" sz="1800">
                <a:solidFill>
                  <a:schemeClr val="tx1"/>
                </a:solidFill>
                <a:sym typeface="Wingdings" pitchFamily="2" charset="2"/>
              </a:rPr>
              <a:t> Sammelposten/AfA über 5 Jahre</a:t>
            </a:r>
            <a:endParaRPr lang="de-DE" altLang="en-US" sz="1800">
              <a:solidFill>
                <a:schemeClr val="tx1"/>
              </a:solidFill>
            </a:endParaRPr>
          </a:p>
          <a:p>
            <a:pPr eaLnBrk="1" hangingPunct="1">
              <a:lnSpc>
                <a:spcPct val="110000"/>
              </a:lnSpc>
              <a:spcBef>
                <a:spcPct val="0"/>
              </a:spcBef>
              <a:buClr>
                <a:srgbClr val="004171"/>
              </a:buClr>
              <a:buFontTx/>
              <a:buChar char="•"/>
            </a:pPr>
            <a:r>
              <a:rPr lang="de-DE" altLang="en-US" sz="1800">
                <a:solidFill>
                  <a:schemeClr val="tx1"/>
                </a:solidFill>
              </a:rPr>
              <a:t>	WG über 1.000 € </a:t>
            </a:r>
            <a:r>
              <a:rPr lang="de-DE" altLang="en-US" sz="1800">
                <a:solidFill>
                  <a:schemeClr val="tx1"/>
                </a:solidFill>
                <a:sym typeface="Wingdings" pitchFamily="2" charset="2"/>
              </a:rPr>
              <a:t> Aktivierung/AfA über ND</a:t>
            </a:r>
          </a:p>
          <a:p>
            <a:pPr eaLnBrk="1" hangingPunct="1">
              <a:lnSpc>
                <a:spcPct val="110000"/>
              </a:lnSpc>
              <a:spcBef>
                <a:spcPct val="0"/>
              </a:spcBef>
              <a:buClr>
                <a:schemeClr val="folHlink"/>
              </a:buClr>
              <a:buSzPct val="70000"/>
              <a:buFont typeface="Wingdings" pitchFamily="2" charset="2"/>
              <a:buChar char="§"/>
            </a:pPr>
            <a:endParaRPr lang="de-DE" altLang="en-US" sz="1800">
              <a:solidFill>
                <a:schemeClr val="tx1"/>
              </a:solidFill>
            </a:endParaRPr>
          </a:p>
        </p:txBody>
      </p:sp>
      <p:sp>
        <p:nvSpPr>
          <p:cNvPr id="98309" name="Rechteck 12"/>
          <p:cNvSpPr>
            <a:spLocks noChangeArrowheads="1"/>
          </p:cNvSpPr>
          <p:nvPr/>
        </p:nvSpPr>
        <p:spPr bwMode="auto">
          <a:xfrm>
            <a:off x="323850" y="1125538"/>
            <a:ext cx="8424863"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08" tIns="107962" rIns="91408" bIns="45704"/>
          <a:lstStyle>
            <a:lvl1pPr marL="160338" indent="-160338" defTabSz="895350" eaLnBrk="0" hangingPunct="0">
              <a:spcBef>
                <a:spcPct val="20000"/>
              </a:spcBef>
              <a:tabLst>
                <a:tab pos="393700" algn="l"/>
              </a:tabLst>
              <a:defRPr sz="2200">
                <a:solidFill>
                  <a:srgbClr val="00A5D9"/>
                </a:solidFill>
                <a:latin typeface="Arial" pitchFamily="34" charset="0"/>
                <a:cs typeface="Arial" pitchFamily="34" charset="0"/>
              </a:defRPr>
            </a:lvl1pPr>
            <a:lvl2pPr marL="742950" indent="-285750" defTabSz="895350" eaLnBrk="0" hangingPunct="0">
              <a:spcBef>
                <a:spcPct val="20000"/>
              </a:spcBef>
              <a:buClr>
                <a:srgbClr val="00A5D9"/>
              </a:buClr>
              <a:tabLst>
                <a:tab pos="393700" algn="l"/>
              </a:tabLst>
              <a:defRPr sz="2000">
                <a:solidFill>
                  <a:schemeClr val="tx1"/>
                </a:solidFill>
                <a:latin typeface="Arial" pitchFamily="34" charset="0"/>
                <a:cs typeface="Arial" pitchFamily="34" charset="0"/>
              </a:defRPr>
            </a:lvl2pPr>
            <a:lvl3pPr marL="1143000" indent="-228600" defTabSz="895350" eaLnBrk="0" hangingPunct="0">
              <a:spcBef>
                <a:spcPct val="20000"/>
              </a:spcBef>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3pPr>
            <a:lvl4pPr marL="1600200" indent="-228600" defTabSz="895350" eaLnBrk="0" hangingPunct="0">
              <a:spcBef>
                <a:spcPct val="20000"/>
              </a:spcBef>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4pPr>
            <a:lvl5pPr marL="2057400" indent="-228600" defTabSz="895350" eaLnBrk="0" hangingPunct="0">
              <a:spcBef>
                <a:spcPct val="20000"/>
              </a:spcBef>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5pPr>
            <a:lvl6pPr marL="2514600" indent="-228600" defTabSz="895350" eaLnBrk="0" fontAlgn="base" hangingPunct="0">
              <a:spcBef>
                <a:spcPct val="20000"/>
              </a:spcBef>
              <a:spcAft>
                <a:spcPct val="0"/>
              </a:spcAft>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6pPr>
            <a:lvl7pPr marL="2971800" indent="-228600" defTabSz="895350" eaLnBrk="0" fontAlgn="base" hangingPunct="0">
              <a:spcBef>
                <a:spcPct val="20000"/>
              </a:spcBef>
              <a:spcAft>
                <a:spcPct val="0"/>
              </a:spcAft>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7pPr>
            <a:lvl8pPr marL="3429000" indent="-228600" defTabSz="895350" eaLnBrk="0" fontAlgn="base" hangingPunct="0">
              <a:spcBef>
                <a:spcPct val="20000"/>
              </a:spcBef>
              <a:spcAft>
                <a:spcPct val="0"/>
              </a:spcAft>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8pPr>
            <a:lvl9pPr marL="3886200" indent="-228600" defTabSz="895350" eaLnBrk="0" fontAlgn="base" hangingPunct="0">
              <a:spcBef>
                <a:spcPct val="20000"/>
              </a:spcBef>
              <a:spcAft>
                <a:spcPct val="0"/>
              </a:spcAft>
              <a:buClr>
                <a:srgbClr val="00A5D9"/>
              </a:buClr>
              <a:buFont typeface="Arial" pitchFamily="34" charset="0"/>
              <a:buChar char="­"/>
              <a:tabLst>
                <a:tab pos="393700" algn="l"/>
              </a:tabLst>
              <a:defRPr sz="2000">
                <a:solidFill>
                  <a:schemeClr val="tx1"/>
                </a:solidFill>
                <a:latin typeface="Arial" pitchFamily="34" charset="0"/>
                <a:cs typeface="Arial" pitchFamily="34" charset="0"/>
              </a:defRPr>
            </a:lvl9pPr>
          </a:lstStyle>
          <a:p>
            <a:pPr eaLnBrk="1" hangingPunct="1">
              <a:lnSpc>
                <a:spcPct val="110000"/>
              </a:lnSpc>
              <a:spcBef>
                <a:spcPct val="0"/>
              </a:spcBef>
              <a:buClr>
                <a:srgbClr val="004171"/>
              </a:buClr>
              <a:buFontTx/>
              <a:buChar char="•"/>
            </a:pPr>
            <a:r>
              <a:rPr lang="de-DE" altLang="en-US" sz="1800">
                <a:solidFill>
                  <a:schemeClr val="tx1"/>
                </a:solidFill>
              </a:rPr>
              <a:t>	GWG bis 410 € </a:t>
            </a:r>
            <a:r>
              <a:rPr lang="de-DE" altLang="en-US" sz="1800">
                <a:solidFill>
                  <a:schemeClr val="tx1"/>
                </a:solidFill>
                <a:sym typeface="Wingdings" pitchFamily="2" charset="2"/>
              </a:rPr>
              <a:t> </a:t>
            </a:r>
            <a:r>
              <a:rPr lang="de-DE" altLang="en-US" sz="1800">
                <a:solidFill>
                  <a:schemeClr val="tx1"/>
                </a:solidFill>
              </a:rPr>
              <a:t>Sofortaufwand </a:t>
            </a:r>
            <a:r>
              <a:rPr lang="de-DE" altLang="en-US" sz="1800" b="1"/>
              <a:t>oder</a:t>
            </a:r>
            <a:r>
              <a:rPr lang="de-DE" altLang="en-US" sz="1800">
                <a:solidFill>
                  <a:schemeClr val="tx1"/>
                </a:solidFill>
              </a:rPr>
              <a:t> </a:t>
            </a:r>
            <a:r>
              <a:rPr lang="de-DE" altLang="en-US" sz="1800">
                <a:solidFill>
                  <a:schemeClr val="tx1"/>
                </a:solidFill>
                <a:sym typeface="Wingdings" pitchFamily="2" charset="2"/>
              </a:rPr>
              <a:t>Aktivierung/AfA über ND</a:t>
            </a:r>
          </a:p>
          <a:p>
            <a:pPr eaLnBrk="1" hangingPunct="1">
              <a:lnSpc>
                <a:spcPct val="110000"/>
              </a:lnSpc>
              <a:spcBef>
                <a:spcPct val="0"/>
              </a:spcBef>
              <a:buClr>
                <a:srgbClr val="004171"/>
              </a:buClr>
              <a:buFontTx/>
              <a:buChar char="•"/>
            </a:pPr>
            <a:r>
              <a:rPr lang="de-DE" altLang="en-US" sz="1800">
                <a:solidFill>
                  <a:schemeClr val="tx1"/>
                </a:solidFill>
              </a:rPr>
              <a:t>	WG über 410 € </a:t>
            </a:r>
            <a:r>
              <a:rPr lang="de-DE" altLang="en-US" sz="1800">
                <a:solidFill>
                  <a:schemeClr val="tx1"/>
                </a:solidFill>
                <a:sym typeface="Wingdings" pitchFamily="2" charset="2"/>
              </a:rPr>
              <a:t> zwingend Aktivierung/AfA über ND</a:t>
            </a:r>
          </a:p>
          <a:p>
            <a:pPr eaLnBrk="1" hangingPunct="1">
              <a:lnSpc>
                <a:spcPct val="110000"/>
              </a:lnSpc>
              <a:spcBef>
                <a:spcPct val="0"/>
              </a:spcBef>
              <a:buClr>
                <a:schemeClr val="folHlink"/>
              </a:buClr>
              <a:buSzPct val="70000"/>
              <a:buFont typeface="Wingdings" pitchFamily="2" charset="2"/>
              <a:buChar char="§"/>
            </a:pPr>
            <a:endParaRPr lang="de-DE" altLang="en-US" sz="1800">
              <a:solidFill>
                <a:schemeClr val="tx1"/>
              </a:solidFill>
              <a:sym typeface="Wingdings" pitchFamily="2" charset="2"/>
            </a:endParaRPr>
          </a:p>
          <a:p>
            <a:pPr eaLnBrk="1" hangingPunct="1">
              <a:lnSpc>
                <a:spcPct val="110000"/>
              </a:lnSpc>
              <a:spcBef>
                <a:spcPct val="0"/>
              </a:spcBef>
              <a:buClr>
                <a:schemeClr val="folHlink"/>
              </a:buClr>
              <a:buSzPct val="70000"/>
              <a:buFont typeface="Wingdings" pitchFamily="2" charset="2"/>
              <a:buNone/>
            </a:pPr>
            <a:r>
              <a:rPr lang="de-DE" altLang="en-US" sz="1800" u="sng">
                <a:solidFill>
                  <a:schemeClr val="tx1"/>
                </a:solidFill>
                <a:sym typeface="Wingdings" pitchFamily="2" charset="2"/>
              </a:rPr>
              <a:t>oder</a:t>
            </a:r>
            <a:endParaRPr lang="de-DE" altLang="en-US" sz="1800" u="sng">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de-DE" altLang="en-US" smtClean="0"/>
              <a:t>Überblick</a:t>
            </a:r>
          </a:p>
        </p:txBody>
      </p:sp>
      <p:sp>
        <p:nvSpPr>
          <p:cNvPr id="99331" name="Rectangle 3"/>
          <p:cNvSpPr>
            <a:spLocks noGrp="1" noChangeArrowheads="1"/>
          </p:cNvSpPr>
          <p:nvPr>
            <p:ph idx="1"/>
          </p:nvPr>
        </p:nvSpPr>
        <p:spPr>
          <a:xfrm>
            <a:off x="358775" y="1062038"/>
            <a:ext cx="8367713" cy="5175250"/>
          </a:xfrm>
          <a:solidFill>
            <a:schemeClr val="accent2"/>
          </a:solidFill>
        </p:spPr>
        <p:txBody>
          <a:bodyPr/>
          <a:lstStyle/>
          <a:p>
            <a:pPr eaLnBrk="1" hangingPunct="1">
              <a:tabLst>
                <a:tab pos="85725" algn="l"/>
              </a:tabLst>
            </a:pPr>
            <a:r>
              <a:rPr lang="de-DE" altLang="en-US" sz="1800" smtClean="0">
                <a:solidFill>
                  <a:schemeClr val="bg1"/>
                </a:solidFill>
              </a:rPr>
              <a:t>Schema zur Überleitung vom handelsrechtlichen zum  	steuerlichen Ergebnis</a:t>
            </a:r>
          </a:p>
        </p:txBody>
      </p:sp>
      <p:sp>
        <p:nvSpPr>
          <p:cNvPr id="99332"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82DBB46-D95A-4948-9142-C89A70DD2D89}" type="slidenum">
              <a:rPr lang="en-GB" altLang="en-US" sz="1000" smtClean="0">
                <a:solidFill>
                  <a:srgbClr val="0B1A40"/>
                </a:solidFill>
              </a:rPr>
              <a:pPr eaLnBrk="1" hangingPunct="1">
                <a:spcBef>
                  <a:spcPct val="0"/>
                </a:spcBef>
              </a:pPr>
              <a:t>76</a:t>
            </a:fld>
            <a:endParaRPr lang="en-GB" altLang="en-US" sz="1000" smtClean="0">
              <a:solidFill>
                <a:srgbClr val="0B1A40"/>
              </a:solidFill>
            </a:endParaRPr>
          </a:p>
        </p:txBody>
      </p:sp>
      <p:sp>
        <p:nvSpPr>
          <p:cNvPr id="99333" name="Text Box 4"/>
          <p:cNvSpPr txBox="1">
            <a:spLocks noChangeArrowheads="1"/>
          </p:cNvSpPr>
          <p:nvPr/>
        </p:nvSpPr>
        <p:spPr bwMode="auto">
          <a:xfrm>
            <a:off x="358775" y="1628775"/>
            <a:ext cx="802957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B1A4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spcBef>
                <a:spcPct val="20000"/>
              </a:spcBef>
              <a:tabLst>
                <a:tab pos="18256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8256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82563" algn="l"/>
              </a:tabLst>
              <a:defRPr sz="2000">
                <a:solidFill>
                  <a:schemeClr val="tx1"/>
                </a:solidFill>
                <a:latin typeface="Arial" pitchFamily="34" charset="0"/>
                <a:cs typeface="Arial" pitchFamily="34" charset="0"/>
              </a:defRPr>
            </a:lvl9pPr>
          </a:lstStyle>
          <a:p>
            <a:pPr eaLnBrk="1" hangingPunct="1">
              <a:spcBef>
                <a:spcPct val="50000"/>
              </a:spcBef>
            </a:pPr>
            <a:r>
              <a:rPr lang="de-DE" altLang="en-US" sz="1800">
                <a:solidFill>
                  <a:schemeClr val="tx1"/>
                </a:solidFill>
              </a:rPr>
              <a:t>	Handelsrechtliche Jahresergebnis</a:t>
            </a:r>
            <a:br>
              <a:rPr lang="de-DE" altLang="en-US" sz="1800">
                <a:solidFill>
                  <a:schemeClr val="tx1"/>
                </a:solidFill>
              </a:rPr>
            </a:br>
            <a:r>
              <a:rPr lang="de-DE" altLang="en-US" sz="1800">
                <a:solidFill>
                  <a:schemeClr val="tx1"/>
                </a:solidFill>
              </a:rPr>
              <a:t>	(vor Ertragsteuern und deren Rückstellungen)</a:t>
            </a:r>
            <a:br>
              <a:rPr lang="de-DE" altLang="en-US" sz="1800">
                <a:solidFill>
                  <a:schemeClr val="tx1"/>
                </a:solidFill>
              </a:rPr>
            </a:br>
            <a:r>
              <a:rPr lang="de-DE" altLang="en-US" sz="1800">
                <a:solidFill>
                  <a:schemeClr val="tx1"/>
                </a:solidFill>
              </a:rPr>
              <a:t>+ Erhöhungen nach bilanzsteuerrechtlichen Vorschriften</a:t>
            </a:r>
            <a:br>
              <a:rPr lang="de-DE" altLang="en-US" sz="1800">
                <a:solidFill>
                  <a:schemeClr val="tx1"/>
                </a:solidFill>
              </a:rPr>
            </a:br>
            <a:r>
              <a:rPr lang="de-DE" altLang="en-US" sz="1800">
                <a:solidFill>
                  <a:schemeClr val="tx1"/>
                </a:solidFill>
              </a:rPr>
              <a:t>./. Verminderungen nach bilanzsteuerrechlichen Vorschriften</a:t>
            </a:r>
            <a:br>
              <a:rPr lang="de-DE" altLang="en-US" sz="1800">
                <a:solidFill>
                  <a:schemeClr val="tx1"/>
                </a:solidFill>
              </a:rPr>
            </a:br>
            <a:r>
              <a:rPr lang="de-DE" altLang="en-US" sz="1800">
                <a:solidFill>
                  <a:schemeClr val="tx1"/>
                </a:solidFill>
              </a:rPr>
              <a:t> 	(Stichwort: Disagio, Drohverlustrückstellung, TW-AfA wegen 	vorübergehender Wertminderung, Unterschiede HK)  </a:t>
            </a:r>
            <a:br>
              <a:rPr lang="de-DE" altLang="en-US" sz="1800">
                <a:solidFill>
                  <a:schemeClr val="tx1"/>
                </a:solidFill>
              </a:rPr>
            </a:br>
            <a:r>
              <a:rPr lang="de-DE" altLang="en-US" sz="1800">
                <a:solidFill>
                  <a:schemeClr val="tx1"/>
                </a:solidFill>
              </a:rPr>
              <a:t>___________________________________________________</a:t>
            </a:r>
          </a:p>
          <a:p>
            <a:pPr eaLnBrk="1" hangingPunct="1">
              <a:spcBef>
                <a:spcPct val="50000"/>
              </a:spcBef>
            </a:pPr>
            <a:r>
              <a:rPr lang="de-DE" altLang="en-US" sz="1800">
                <a:solidFill>
                  <a:schemeClr val="tx1"/>
                </a:solidFill>
              </a:rPr>
              <a:t>= Steuerbilanzielles Ergebnis (vor Ertragsteuern und deren Rückstellungen)</a:t>
            </a:r>
            <a:br>
              <a:rPr lang="de-DE" altLang="en-US" sz="1800">
                <a:solidFill>
                  <a:schemeClr val="tx1"/>
                </a:solidFill>
              </a:rPr>
            </a:br>
            <a:r>
              <a:rPr lang="de-DE" altLang="en-US" sz="1800">
                <a:solidFill>
                  <a:schemeClr val="tx1"/>
                </a:solidFill>
              </a:rPr>
              <a:t>./. Steuerfreie Einnahmen</a:t>
            </a:r>
            <a:r>
              <a:rPr lang="de-DE" altLang="en-US" sz="1600">
                <a:solidFill>
                  <a:schemeClr val="tx1"/>
                </a:solidFill>
              </a:rPr>
              <a:t> </a:t>
            </a:r>
            <a:br>
              <a:rPr lang="de-DE" altLang="en-US" sz="1600">
                <a:solidFill>
                  <a:schemeClr val="tx1"/>
                </a:solidFill>
              </a:rPr>
            </a:br>
            <a:r>
              <a:rPr lang="de-DE" altLang="en-US" sz="1800">
                <a:solidFill>
                  <a:schemeClr val="tx1"/>
                </a:solidFill>
              </a:rPr>
              <a:t>+ Nichtabziehbare Betriebsausgaben</a:t>
            </a:r>
            <a:br>
              <a:rPr lang="de-DE" altLang="en-US" sz="1800">
                <a:solidFill>
                  <a:schemeClr val="tx1"/>
                </a:solidFill>
              </a:rPr>
            </a:br>
            <a:r>
              <a:rPr lang="de-DE" altLang="en-US" sz="1800">
                <a:solidFill>
                  <a:schemeClr val="tx1"/>
                </a:solidFill>
              </a:rPr>
              <a:t>	(z. B. § 4 Abs. 5 Nr. 1 EStG – Aufwendungen für Geschenke &gt; 35 € </a:t>
            </a:r>
          </a:p>
        </p:txBody>
      </p:sp>
      <p:sp>
        <p:nvSpPr>
          <p:cNvPr id="99334" name="Rectangle 5"/>
          <p:cNvSpPr>
            <a:spLocks noChangeArrowheads="1"/>
          </p:cNvSpPr>
          <p:nvPr/>
        </p:nvSpPr>
        <p:spPr bwMode="auto">
          <a:xfrm>
            <a:off x="395288" y="5084763"/>
            <a:ext cx="6692900" cy="576262"/>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tabLst>
                <a:tab pos="85725" algn="l"/>
                <a:tab pos="268288"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85725" algn="l"/>
                <a:tab pos="268288" algn="l"/>
              </a:tabLst>
              <a:defRPr sz="2000">
                <a:solidFill>
                  <a:schemeClr val="tx1"/>
                </a:solidFill>
                <a:latin typeface="Arial" pitchFamily="34" charset="0"/>
                <a:cs typeface="Arial" pitchFamily="34" charset="0"/>
              </a:defRPr>
            </a:lvl2pPr>
            <a:lvl3pPr marL="266700" indent="-263525" eaLnBrk="0" hangingPunct="0">
              <a:spcBef>
                <a:spcPct val="20000"/>
              </a:spcBef>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3pPr>
            <a:lvl4pPr marL="533400" indent="-265113" eaLnBrk="0" hangingPunct="0">
              <a:spcBef>
                <a:spcPct val="20000"/>
              </a:spcBef>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4pPr>
            <a:lvl5pPr marL="812800" indent="-277813" eaLnBrk="0" hangingPunct="0">
              <a:spcBef>
                <a:spcPct val="20000"/>
              </a:spcBef>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5pPr>
            <a:lvl6pPr marL="1270000" indent="-277813" eaLnBrk="0" fontAlgn="base" hangingPunct="0">
              <a:spcBef>
                <a:spcPct val="20000"/>
              </a:spcBef>
              <a:spcAft>
                <a:spcPct val="0"/>
              </a:spcAft>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6pPr>
            <a:lvl7pPr marL="1727200" indent="-277813" eaLnBrk="0" fontAlgn="base" hangingPunct="0">
              <a:spcBef>
                <a:spcPct val="20000"/>
              </a:spcBef>
              <a:spcAft>
                <a:spcPct val="0"/>
              </a:spcAft>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7pPr>
            <a:lvl8pPr marL="2184400" indent="-277813" eaLnBrk="0" fontAlgn="base" hangingPunct="0">
              <a:spcBef>
                <a:spcPct val="20000"/>
              </a:spcBef>
              <a:spcAft>
                <a:spcPct val="0"/>
              </a:spcAft>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8pPr>
            <a:lvl9pPr marL="2641600" indent="-277813" eaLnBrk="0" fontAlgn="base" hangingPunct="0">
              <a:spcBef>
                <a:spcPct val="20000"/>
              </a:spcBef>
              <a:spcAft>
                <a:spcPct val="0"/>
              </a:spcAft>
              <a:buClr>
                <a:srgbClr val="00A5D9"/>
              </a:buClr>
              <a:buFont typeface="Arial" pitchFamily="34" charset="0"/>
              <a:buChar char="­"/>
              <a:tabLst>
                <a:tab pos="85725" algn="l"/>
                <a:tab pos="268288" algn="l"/>
              </a:tabLst>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r>
              <a:rPr lang="de-DE" altLang="en-US" sz="2000">
                <a:solidFill>
                  <a:schemeClr val="bg1"/>
                </a:solidFill>
              </a:rPr>
              <a:t> </a:t>
            </a:r>
            <a:r>
              <a:rPr lang="de-DE" altLang="en-US" sz="1800">
                <a:solidFill>
                  <a:schemeClr val="bg1"/>
                </a:solidFill>
              </a:rPr>
              <a:t>= Gewerbesteuerliche Bemessungsgrundlage</a:t>
            </a:r>
            <a:br>
              <a:rPr lang="de-DE" altLang="en-US" sz="1800">
                <a:solidFill>
                  <a:schemeClr val="bg1"/>
                </a:solidFill>
              </a:rPr>
            </a:br>
            <a:r>
              <a:rPr lang="de-DE" altLang="en-US" sz="1800">
                <a:solidFill>
                  <a:schemeClr val="bg1"/>
                </a:solidFill>
              </a:rPr>
              <a:t> 		(§§ 6 und 7 GewStG sowie Gewerbesteuer-Rückstellung)</a:t>
            </a:r>
          </a:p>
        </p:txBody>
      </p:sp>
      <p:sp>
        <p:nvSpPr>
          <p:cNvPr id="99335" name="Rectangle 6"/>
          <p:cNvSpPr>
            <a:spLocks noChangeArrowheads="1"/>
          </p:cNvSpPr>
          <p:nvPr/>
        </p:nvSpPr>
        <p:spPr bwMode="auto">
          <a:xfrm>
            <a:off x="400050" y="5805488"/>
            <a:ext cx="6692900" cy="404812"/>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tabLst>
                <a:tab pos="85725"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85725" algn="l"/>
              </a:tabLst>
              <a:defRPr sz="2000">
                <a:solidFill>
                  <a:schemeClr val="tx1"/>
                </a:solidFill>
                <a:latin typeface="Arial" pitchFamily="34" charset="0"/>
                <a:cs typeface="Arial" pitchFamily="34" charset="0"/>
              </a:defRPr>
            </a:lvl2pPr>
            <a:lvl3pPr marL="266700" indent="-263525" eaLnBrk="0" hangingPunct="0">
              <a:spcBef>
                <a:spcPct val="20000"/>
              </a:spcBef>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3pPr>
            <a:lvl4pPr marL="533400" indent="-265113" eaLnBrk="0" hangingPunct="0">
              <a:spcBef>
                <a:spcPct val="20000"/>
              </a:spcBef>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4pPr>
            <a:lvl5pPr marL="812800" indent="-277813" eaLnBrk="0" hangingPunct="0">
              <a:spcBef>
                <a:spcPct val="20000"/>
              </a:spcBef>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5pPr>
            <a:lvl6pPr marL="1270000" indent="-277813" eaLnBrk="0" fontAlgn="base" hangingPunct="0">
              <a:spcBef>
                <a:spcPct val="20000"/>
              </a:spcBef>
              <a:spcAft>
                <a:spcPct val="0"/>
              </a:spcAft>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6pPr>
            <a:lvl7pPr marL="1727200" indent="-277813" eaLnBrk="0" fontAlgn="base" hangingPunct="0">
              <a:spcBef>
                <a:spcPct val="20000"/>
              </a:spcBef>
              <a:spcAft>
                <a:spcPct val="0"/>
              </a:spcAft>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7pPr>
            <a:lvl8pPr marL="2184400" indent="-277813" eaLnBrk="0" fontAlgn="base" hangingPunct="0">
              <a:spcBef>
                <a:spcPct val="20000"/>
              </a:spcBef>
              <a:spcAft>
                <a:spcPct val="0"/>
              </a:spcAft>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8pPr>
            <a:lvl9pPr marL="2641600" indent="-277813" eaLnBrk="0" fontAlgn="base" hangingPunct="0">
              <a:spcBef>
                <a:spcPct val="20000"/>
              </a:spcBef>
              <a:spcAft>
                <a:spcPct val="0"/>
              </a:spcAft>
              <a:buClr>
                <a:srgbClr val="00A5D9"/>
              </a:buClr>
              <a:buFont typeface="Arial" pitchFamily="34" charset="0"/>
              <a:buChar char="­"/>
              <a:tabLst>
                <a:tab pos="85725" algn="l"/>
              </a:tabLst>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r>
              <a:rPr lang="de-DE" altLang="en-US" sz="2000">
                <a:solidFill>
                  <a:schemeClr val="bg1"/>
                </a:solidFill>
              </a:rPr>
              <a:t> </a:t>
            </a:r>
            <a:r>
              <a:rPr lang="de-DE" altLang="en-US" sz="1800">
                <a:solidFill>
                  <a:schemeClr val="bg1"/>
                </a:solidFill>
              </a:rPr>
              <a:t>= Steuerlicher Gewinn bzw. Verlust nach § 5 Abs. 1 EStG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lIns="91440" tIns="45720" rIns="91440" bIns="45720" anchor="ctr"/>
          <a:lstStyle/>
          <a:p>
            <a:pPr eaLnBrk="1" hangingPunct="1"/>
            <a:r>
              <a:rPr lang="de-DE" altLang="en-US" smtClean="0"/>
              <a:t>Übungsfall (1)</a:t>
            </a:r>
          </a:p>
        </p:txBody>
      </p:sp>
      <p:sp>
        <p:nvSpPr>
          <p:cNvPr id="10035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C354916-0E17-45A9-B95A-74A1E0799BC8}" type="slidenum">
              <a:rPr lang="en-GB" altLang="en-US" sz="1000" smtClean="0">
                <a:solidFill>
                  <a:srgbClr val="0B1A40"/>
                </a:solidFill>
              </a:rPr>
              <a:pPr eaLnBrk="1" hangingPunct="1">
                <a:spcBef>
                  <a:spcPct val="0"/>
                </a:spcBef>
              </a:pPr>
              <a:t>77</a:t>
            </a:fld>
            <a:endParaRPr lang="en-GB" altLang="en-US" sz="1000" smtClean="0">
              <a:solidFill>
                <a:srgbClr val="0B1A40"/>
              </a:solidFill>
            </a:endParaRPr>
          </a:p>
        </p:txBody>
      </p:sp>
      <p:sp>
        <p:nvSpPr>
          <p:cNvPr id="100356" name="Text Box 3"/>
          <p:cNvSpPr txBox="1">
            <a:spLocks noChangeArrowheads="1"/>
          </p:cNvSpPr>
          <p:nvPr/>
        </p:nvSpPr>
        <p:spPr bwMode="auto">
          <a:xfrm>
            <a:off x="250825" y="1139825"/>
            <a:ext cx="8435975"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a:solidFill>
                  <a:schemeClr val="tx1"/>
                </a:solidFill>
              </a:rPr>
              <a:t>	</a:t>
            </a:r>
            <a:r>
              <a:rPr lang="de-DE" altLang="en-US" sz="1800">
                <a:solidFill>
                  <a:schemeClr val="tx1"/>
                </a:solidFill>
              </a:rPr>
              <a:t>Die X-GmbH hat in 01 einen handelsrechtlichen Jahresüberschuss (HB-Ergebnis) in Höhe von 100.000 Euro; dabei </a:t>
            </a:r>
            <a:r>
              <a:rPr lang="de-DE" altLang="en-US" sz="1800" u="sng">
                <a:solidFill>
                  <a:schemeClr val="tx1"/>
                </a:solidFill>
              </a:rPr>
              <a:t>wurden</a:t>
            </a:r>
            <a:r>
              <a:rPr lang="de-DE" altLang="en-US" sz="1800">
                <a:solidFill>
                  <a:schemeClr val="tx1"/>
                </a:solidFill>
              </a:rPr>
              <a:t> folgende Aspekte </a:t>
            </a:r>
            <a:r>
              <a:rPr lang="de-DE" altLang="en-US" sz="1800" u="sng">
                <a:solidFill>
                  <a:schemeClr val="tx1"/>
                </a:solidFill>
              </a:rPr>
              <a:t>berücksichtigt</a:t>
            </a:r>
            <a:r>
              <a:rPr lang="de-DE" altLang="en-US" sz="1800">
                <a:solidFill>
                  <a:schemeClr val="tx1"/>
                </a:solidFill>
              </a:rPr>
              <a:t>. Ermitteln Sie den Steuerbilanzgewinn (StB-Ergebnis)!</a:t>
            </a:r>
          </a:p>
          <a:p>
            <a:pPr eaLnBrk="1" hangingPunct="1">
              <a:spcBef>
                <a:spcPct val="50000"/>
              </a:spcBef>
              <a:buClr>
                <a:srgbClr val="004171"/>
              </a:buClr>
              <a:buFontTx/>
              <a:buAutoNum type="arabicParenR"/>
            </a:pPr>
            <a:r>
              <a:rPr lang="de-DE" altLang="en-US" sz="1800">
                <a:solidFill>
                  <a:schemeClr val="tx1"/>
                </a:solidFill>
              </a:rPr>
              <a:t>Auflösung Drohverlustrückstellung 10.000, da Anlass entfallen;</a:t>
            </a:r>
          </a:p>
          <a:p>
            <a:pPr eaLnBrk="1" hangingPunct="1">
              <a:spcBef>
                <a:spcPct val="50000"/>
              </a:spcBef>
              <a:buClr>
                <a:srgbClr val="004171"/>
              </a:buClr>
              <a:buFontTx/>
              <a:buAutoNum type="arabicParenR"/>
            </a:pPr>
            <a:r>
              <a:rPr lang="de-DE" altLang="en-US" sz="1800">
                <a:solidFill>
                  <a:schemeClr val="tx1"/>
                </a:solidFill>
              </a:rPr>
              <a:t>Bildung einer Drohverlustrückstellung in Höhe von 20.000;</a:t>
            </a:r>
          </a:p>
          <a:p>
            <a:pPr eaLnBrk="1" hangingPunct="1">
              <a:spcBef>
                <a:spcPct val="50000"/>
              </a:spcBef>
              <a:buClr>
                <a:srgbClr val="004171"/>
              </a:buClr>
              <a:buFontTx/>
              <a:buAutoNum type="arabicParenR"/>
            </a:pPr>
            <a:r>
              <a:rPr lang="de-DE" altLang="en-US" sz="1800">
                <a:solidFill>
                  <a:schemeClr val="tx1"/>
                </a:solidFill>
              </a:rPr>
              <a:t>Zum Bilanzstichtag droht ein Verlust aus schwebenden Geschäften in Höhe von 10.000; </a:t>
            </a:r>
            <a:r>
              <a:rPr lang="de-DE" altLang="en-US" sz="1800" u="sng">
                <a:solidFill>
                  <a:schemeClr val="tx1"/>
                </a:solidFill>
              </a:rPr>
              <a:t>handelsbilanziell wurde noch nichts veranlasst</a:t>
            </a:r>
            <a:r>
              <a:rPr lang="de-DE" altLang="en-US" sz="1800">
                <a:solidFill>
                  <a:schemeClr val="tx1"/>
                </a:solidFill>
              </a:rPr>
              <a:t>;</a:t>
            </a:r>
          </a:p>
          <a:p>
            <a:pPr eaLnBrk="1" hangingPunct="1">
              <a:spcBef>
                <a:spcPct val="50000"/>
              </a:spcBef>
              <a:buClr>
                <a:srgbClr val="004171"/>
              </a:buClr>
              <a:buFontTx/>
              <a:buAutoNum type="arabicParenR"/>
            </a:pPr>
            <a:r>
              <a:rPr lang="de-DE" altLang="en-US" sz="1800">
                <a:solidFill>
                  <a:schemeClr val="tx1"/>
                </a:solidFill>
              </a:rPr>
              <a:t>Teilwertabschreibung von Anlagevermögen wegen dauerhafter Wertminderung in Höhe von 10.000;</a:t>
            </a:r>
          </a:p>
          <a:p>
            <a:pPr eaLnBrk="1" hangingPunct="1">
              <a:spcBef>
                <a:spcPct val="50000"/>
              </a:spcBef>
              <a:buClr>
                <a:srgbClr val="004171"/>
              </a:buClr>
            </a:pPr>
            <a:endParaRPr lang="de-DE" altLang="en-US" sz="1800">
              <a:solidFill>
                <a:schemeClr val="tx1"/>
              </a:solidFill>
            </a:endParaRPr>
          </a:p>
        </p:txBody>
      </p:sp>
      <p:sp>
        <p:nvSpPr>
          <p:cNvPr id="100357" name="Rectangle 4"/>
          <p:cNvSpPr>
            <a:spLocks noChangeArrowheads="1"/>
          </p:cNvSpPr>
          <p:nvPr/>
        </p:nvSpPr>
        <p:spPr bwMode="auto">
          <a:xfrm>
            <a:off x="2365375" y="2089150"/>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0358" name="Rectangle 5"/>
          <p:cNvSpPr>
            <a:spLocks noChangeArrowheads="1"/>
          </p:cNvSpPr>
          <p:nvPr/>
        </p:nvSpPr>
        <p:spPr bwMode="auto">
          <a:xfrm>
            <a:off x="2365375" y="3163888"/>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0359" name="Rectangle 6"/>
          <p:cNvSpPr>
            <a:spLocks noChangeArrowheads="1"/>
          </p:cNvSpPr>
          <p:nvPr/>
        </p:nvSpPr>
        <p:spPr bwMode="auto">
          <a:xfrm>
            <a:off x="2365375" y="3798888"/>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0360" name="Rectangle 7"/>
          <p:cNvSpPr>
            <a:spLocks noChangeArrowheads="1"/>
          </p:cNvSpPr>
          <p:nvPr/>
        </p:nvSpPr>
        <p:spPr bwMode="auto">
          <a:xfrm>
            <a:off x="2365375" y="4343400"/>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0361" name="Rectangle 9"/>
          <p:cNvSpPr>
            <a:spLocks noChangeArrowheads="1"/>
          </p:cNvSpPr>
          <p:nvPr/>
        </p:nvSpPr>
        <p:spPr bwMode="auto">
          <a:xfrm>
            <a:off x="2365375" y="5480050"/>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lIns="91440" tIns="45720" rIns="91440" bIns="45720" anchor="ctr"/>
          <a:lstStyle/>
          <a:p>
            <a:pPr eaLnBrk="1" hangingPunct="1"/>
            <a:r>
              <a:rPr lang="de-DE" altLang="en-US" smtClean="0"/>
              <a:t>Übungsfall (2)</a:t>
            </a:r>
          </a:p>
        </p:txBody>
      </p:sp>
      <p:sp>
        <p:nvSpPr>
          <p:cNvPr id="10137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4267C37-5E10-4057-B84C-015D1156CBA2}" type="slidenum">
              <a:rPr lang="en-GB" altLang="en-US" sz="1000" smtClean="0">
                <a:solidFill>
                  <a:srgbClr val="0B1A40"/>
                </a:solidFill>
              </a:rPr>
              <a:pPr eaLnBrk="1" hangingPunct="1">
                <a:spcBef>
                  <a:spcPct val="0"/>
                </a:spcBef>
              </a:pPr>
              <a:t>78</a:t>
            </a:fld>
            <a:endParaRPr lang="en-GB" altLang="en-US" sz="1000" smtClean="0">
              <a:solidFill>
                <a:srgbClr val="0B1A40"/>
              </a:solidFill>
            </a:endParaRPr>
          </a:p>
        </p:txBody>
      </p:sp>
      <p:sp>
        <p:nvSpPr>
          <p:cNvPr id="101380" name="Foliennummernplatzhalter 5"/>
          <p:cNvSpPr txBox="1">
            <a:spLocks noGrp="1"/>
          </p:cNvSpPr>
          <p:nvPr/>
        </p:nvSpPr>
        <p:spPr bwMode="auto">
          <a:xfrm>
            <a:off x="65881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4A2BE93F-29CE-4D94-8505-979416655D92}" type="slidenum">
              <a:rPr lang="de-DE" altLang="en-US" sz="1200">
                <a:solidFill>
                  <a:schemeClr val="bg1"/>
                </a:solidFill>
              </a:rPr>
              <a:pPr eaLnBrk="1" hangingPunct="1">
                <a:spcBef>
                  <a:spcPct val="0"/>
                </a:spcBef>
              </a:pPr>
              <a:t>78</a:t>
            </a:fld>
            <a:endParaRPr lang="de-DE" altLang="en-US" sz="1200">
              <a:solidFill>
                <a:schemeClr val="bg1"/>
              </a:solidFill>
            </a:endParaRPr>
          </a:p>
        </p:txBody>
      </p:sp>
      <p:sp>
        <p:nvSpPr>
          <p:cNvPr id="101381" name="Fußzeilenplatzhalter 4"/>
          <p:cNvSpPr txBox="1">
            <a:spLocks noGrp="1"/>
          </p:cNvSpPr>
          <p:nvPr/>
        </p:nvSpPr>
        <p:spPr bwMode="auto">
          <a:xfrm>
            <a:off x="2051050" y="6356350"/>
            <a:ext cx="424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200">
                <a:solidFill>
                  <a:schemeClr val="bg1"/>
                </a:solidFill>
              </a:rPr>
              <a:t>Modul Basiswissen/Einführung in das Steuerrecht</a:t>
            </a:r>
          </a:p>
          <a:p>
            <a:pPr algn="ctr" eaLnBrk="1" hangingPunct="1">
              <a:spcBef>
                <a:spcPct val="0"/>
              </a:spcBef>
            </a:pPr>
            <a:r>
              <a:rPr lang="de-DE" altLang="en-US" sz="1200">
                <a:solidFill>
                  <a:schemeClr val="bg1"/>
                </a:solidFill>
              </a:rPr>
              <a:t>StB Prof. Dr. Markus Peter</a:t>
            </a:r>
          </a:p>
        </p:txBody>
      </p:sp>
      <p:sp>
        <p:nvSpPr>
          <p:cNvPr id="101382" name="Rectangle 4"/>
          <p:cNvSpPr>
            <a:spLocks noChangeArrowheads="1"/>
          </p:cNvSpPr>
          <p:nvPr/>
        </p:nvSpPr>
        <p:spPr bwMode="auto">
          <a:xfrm>
            <a:off x="2365375" y="188912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1383" name="Rectangle 5"/>
          <p:cNvSpPr>
            <a:spLocks noChangeArrowheads="1"/>
          </p:cNvSpPr>
          <p:nvPr/>
        </p:nvSpPr>
        <p:spPr bwMode="auto">
          <a:xfrm>
            <a:off x="2365375" y="296386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1384" name="Rectangle 6"/>
          <p:cNvSpPr>
            <a:spLocks noChangeArrowheads="1"/>
          </p:cNvSpPr>
          <p:nvPr/>
        </p:nvSpPr>
        <p:spPr bwMode="auto">
          <a:xfrm>
            <a:off x="2365375" y="359886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1385" name="Rectangle 7"/>
          <p:cNvSpPr>
            <a:spLocks noChangeArrowheads="1"/>
          </p:cNvSpPr>
          <p:nvPr/>
        </p:nvSpPr>
        <p:spPr bwMode="auto">
          <a:xfrm>
            <a:off x="2365375" y="414337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1386" name="Rectangle 8"/>
          <p:cNvSpPr>
            <a:spLocks noChangeArrowheads="1"/>
          </p:cNvSpPr>
          <p:nvPr/>
        </p:nvSpPr>
        <p:spPr bwMode="auto">
          <a:xfrm>
            <a:off x="2365375" y="4905375"/>
            <a:ext cx="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1387" name="Rectangle 9"/>
          <p:cNvSpPr>
            <a:spLocks noChangeArrowheads="1"/>
          </p:cNvSpPr>
          <p:nvPr/>
        </p:nvSpPr>
        <p:spPr bwMode="auto">
          <a:xfrm>
            <a:off x="2365375" y="528002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1388" name="Text Box 3"/>
          <p:cNvSpPr txBox="1">
            <a:spLocks noChangeArrowheads="1"/>
          </p:cNvSpPr>
          <p:nvPr/>
        </p:nvSpPr>
        <p:spPr bwMode="auto">
          <a:xfrm>
            <a:off x="277813" y="838200"/>
            <a:ext cx="84709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800100" indent="-342900" eaLnBrk="0" hangingPunct="0">
              <a:spcBef>
                <a:spcPct val="20000"/>
              </a:spcBef>
              <a:buClr>
                <a:srgbClr val="00A5D9"/>
              </a:buClr>
              <a:defRPr sz="2000">
                <a:solidFill>
                  <a:schemeClr val="tx1"/>
                </a:solidFill>
                <a:latin typeface="Arial" pitchFamily="34" charset="0"/>
                <a:cs typeface="Arial" pitchFamily="34" charset="0"/>
              </a:defRPr>
            </a:lvl2pPr>
            <a:lvl3pPr marL="1257300" indent="-3429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14500" indent="-3429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71700" indent="-3429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6289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861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433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4000500" indent="-3429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2000">
              <a:solidFill>
                <a:schemeClr val="tx1"/>
              </a:solidFill>
            </a:endParaRPr>
          </a:p>
          <a:p>
            <a:pPr eaLnBrk="1" hangingPunct="1">
              <a:spcBef>
                <a:spcPct val="50000"/>
              </a:spcBef>
              <a:buClr>
                <a:srgbClr val="004171"/>
              </a:buClr>
              <a:buFontTx/>
              <a:buAutoNum type="arabicParenR" startAt="5"/>
            </a:pPr>
            <a:r>
              <a:rPr lang="de-DE" altLang="en-US" sz="1800">
                <a:solidFill>
                  <a:schemeClr val="tx1"/>
                </a:solidFill>
              </a:rPr>
              <a:t>Die GmbH hat in 01 ein Darlehen aufgenommen, Nominal- bzw. Rückzahlungsbetrag 100.000, ausbezahlt wurden nur 95%, Laufzeit 5 Jahre, Zinssatz 4% (4.000 jährlich). Die Zinsen wurden als Aufwand verbucht, ebenso die Differenz zwischen Auszahlungs- und Rückzahlungsbetrag;</a:t>
            </a:r>
          </a:p>
          <a:p>
            <a:pPr eaLnBrk="1" hangingPunct="1">
              <a:spcBef>
                <a:spcPct val="50000"/>
              </a:spcBef>
              <a:buClr>
                <a:srgbClr val="004171"/>
              </a:buClr>
              <a:buFontTx/>
              <a:buAutoNum type="arabicParenR" startAt="5"/>
            </a:pPr>
            <a:r>
              <a:rPr lang="de-DE" altLang="en-US" sz="1800">
                <a:solidFill>
                  <a:schemeClr val="tx1"/>
                </a:solidFill>
              </a:rPr>
              <a:t>Die GmbH hat in 01 ein Darlehen aufgenommen, Nominal- bzw. Rückzahlungsbetrag 100.000, ausbezahlt wurden nur 95%, Laufzeit 5 Jahre, Zinssatz 4% (4.000 jährlich). Die Zinsen wurden als Aufwand verbucht, die Differenz zwischen Auszahlungs- und Rückzahlungsbetrag wurde als RAP aktiviert und über 5 Jahre abgeschrieben, d.h. bereits in 01 wurde ein Fünftel als Aufwand verbucht;</a:t>
            </a:r>
          </a:p>
          <a:p>
            <a:pPr eaLnBrk="1" hangingPunct="1">
              <a:spcBef>
                <a:spcPct val="50000"/>
              </a:spcBef>
              <a:buClr>
                <a:srgbClr val="004171"/>
              </a:buClr>
              <a:buFontTx/>
              <a:buAutoNum type="arabicParenR" startAt="5"/>
            </a:pPr>
            <a:r>
              <a:rPr lang="de-DE" altLang="en-US" sz="1800">
                <a:solidFill>
                  <a:schemeClr val="tx1"/>
                </a:solidFill>
              </a:rPr>
              <a:t>Die GmbH hat in 00 ein Darlehen aufgenommen, Nominal- bzw. Rückzahlungsbetrag 100.000, ausbezahlt wurden nur 95%, Laufzeit 5 Jahre, Zinssatz 4% (4.000 jährlich). Die Differenz zwischen Auszahlungs- und Rückzahlungsbetrag wurde in 00 nicht aktiviert; in 01 wurden die Zinsen als Aufwand behandelt.</a:t>
            </a:r>
          </a:p>
          <a:p>
            <a:pPr eaLnBrk="1" hangingPunct="1">
              <a:spcBef>
                <a:spcPct val="50000"/>
              </a:spcBef>
              <a:buClr>
                <a:srgbClr val="004171"/>
              </a:buClr>
              <a:buFontTx/>
              <a:buAutoNum type="arabicParenR" startAt="5"/>
            </a:pPr>
            <a:endParaRPr lang="de-DE" altLang="en-US" sz="1800">
              <a:solidFill>
                <a:schemeClr val="tx1"/>
              </a:solidFill>
            </a:endParaRPr>
          </a:p>
          <a:p>
            <a:pPr eaLnBrk="1" hangingPunct="1">
              <a:spcBef>
                <a:spcPct val="50000"/>
              </a:spcBef>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de-DE" altLang="en-US" smtClean="0"/>
              <a:t>Einteilung nach der Besteuerungsbasis</a:t>
            </a:r>
            <a:r>
              <a:rPr lang="de-DE" altLang="en-US" sz="3500" smtClean="0"/>
              <a:t> </a:t>
            </a:r>
          </a:p>
        </p:txBody>
      </p:sp>
      <p:sp>
        <p:nvSpPr>
          <p:cNvPr id="2867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52A2022-C193-48FF-BFC5-29705AA31477}" type="slidenum">
              <a:rPr lang="en-GB" altLang="en-US" sz="1000" smtClean="0">
                <a:solidFill>
                  <a:srgbClr val="0B1A40"/>
                </a:solidFill>
              </a:rPr>
              <a:pPr eaLnBrk="1" hangingPunct="1">
                <a:spcBef>
                  <a:spcPct val="0"/>
                </a:spcBef>
              </a:pPr>
              <a:t>7</a:t>
            </a:fld>
            <a:endParaRPr lang="en-GB" altLang="en-US" sz="1000" smtClean="0">
              <a:solidFill>
                <a:srgbClr val="0B1A40"/>
              </a:solidFill>
            </a:endParaRPr>
          </a:p>
        </p:txBody>
      </p:sp>
      <p:graphicFrame>
        <p:nvGraphicFramePr>
          <p:cNvPr id="1901603" name="Group 35"/>
          <p:cNvGraphicFramePr>
            <a:graphicFrameLocks noGrp="1"/>
          </p:cNvGraphicFramePr>
          <p:nvPr/>
        </p:nvGraphicFramePr>
        <p:xfrm>
          <a:off x="250825" y="1196975"/>
          <a:ext cx="8569325" cy="4375150"/>
        </p:xfrm>
        <a:graphic>
          <a:graphicData uri="http://schemas.openxmlformats.org/drawingml/2006/table">
            <a:tbl>
              <a:tblPr/>
              <a:tblGrid>
                <a:gridCol w="1800225"/>
                <a:gridCol w="1584325"/>
                <a:gridCol w="1514475"/>
                <a:gridCol w="1873250"/>
                <a:gridCol w="1797050"/>
              </a:tblGrid>
              <a:tr h="192722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Ertrag-steuern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1400" b="0"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(Besteuerung der Einkommens-erzielung)</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Besteuer-ung des Vermögens-transfers</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Substanz-steuern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1400" b="0"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(Besteuerung von Besitz)</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Verkehr-steuern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1400" b="0"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(wirtschaftlicher Verkehr von Gütern und DLen)</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2000" b="1" i="0" u="none" strike="noStrike" cap="none" normalizeH="0" baseline="0" smtClean="0">
                          <a:ln>
                            <a:noFill/>
                          </a:ln>
                          <a:solidFill>
                            <a:schemeClr val="bg1"/>
                          </a:solidFill>
                          <a:effectLst/>
                          <a:latin typeface="Arial" charset="0"/>
                          <a:cs typeface="Arial" charset="0"/>
                        </a:rPr>
                        <a:t>Verbrauch-steuern</a:t>
                      </a: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endParaRPr kumimoji="0" lang="de-DE" altLang="en-US" sz="1400" b="0"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ct val="90000"/>
                        </a:lnSpc>
                        <a:spcBef>
                          <a:spcPts val="600"/>
                        </a:spcBef>
                        <a:spcAft>
                          <a:spcPct val="20000"/>
                        </a:spcAft>
                        <a:buClr>
                          <a:srgbClr val="004171"/>
                        </a:buClr>
                        <a:buSzTx/>
                        <a:buFontTx/>
                        <a:buNone/>
                        <a:tabLst/>
                      </a:pPr>
                      <a:r>
                        <a:rPr kumimoji="0" lang="de-DE" altLang="en-US" sz="1400" b="0" i="0" u="none" strike="noStrike" cap="none" normalizeH="0" baseline="0" smtClean="0">
                          <a:ln>
                            <a:noFill/>
                          </a:ln>
                          <a:solidFill>
                            <a:schemeClr val="bg1"/>
                          </a:solidFill>
                          <a:effectLst/>
                          <a:latin typeface="Arial" charset="0"/>
                          <a:cs typeface="Arial" charset="0"/>
                        </a:rPr>
                        <a:t>(Verbrauch von Wirtschaftsgütern)</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1AC"/>
                    </a:solidFill>
                  </a:tcPr>
                </a:tc>
              </a:tr>
              <a:tr h="2447925">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Einkommen-</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Körperschaft-</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Gewerbesteuer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Kirchensteuer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Solidaritäts-</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zuschlag</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Erbschaft- und</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Schenkung-</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endParaRPr kumimoji="0" lang="de-DE" altLang="en-US" sz="1600" b="0" i="0" u="none" strike="noStrike" cap="none" normalizeH="0" baseline="0" smtClean="0">
                        <a:ln>
                          <a:noFill/>
                        </a:ln>
                        <a:solidFill>
                          <a:schemeClr val="tx1"/>
                        </a:solidFill>
                        <a:effectLst/>
                        <a:latin typeface="Arial" charset="0"/>
                        <a:cs typeface="Arial" charset="0"/>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Grundsteuer</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Umsatz- und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Einfuhrumsatz-</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steuer, Zölle</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Grunderwerbst.</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Versicherungst.</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Feuerschutzst.</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Rennwett- und </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Lotteriesteuer</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Mineralölsteuer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Tabaksteuer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Branntwein-</a:t>
                      </a:r>
                      <a:br>
                        <a:rPr kumimoji="0" lang="de-DE" altLang="en-US" sz="1600" b="0" i="0" u="none" strike="noStrike" cap="none" normalizeH="0" baseline="0" smtClean="0">
                          <a:ln>
                            <a:noFill/>
                          </a:ln>
                          <a:solidFill>
                            <a:schemeClr val="tx1"/>
                          </a:solidFill>
                          <a:effectLst/>
                          <a:latin typeface="Arial" charset="0"/>
                          <a:cs typeface="Arial" charset="0"/>
                        </a:rPr>
                      </a:br>
                      <a:r>
                        <a:rPr kumimoji="0" lang="de-DE" altLang="en-US" sz="1600" b="0" i="0" u="none" strike="noStrike" cap="none" normalizeH="0" baseline="0" smtClean="0">
                          <a:ln>
                            <a:noFill/>
                          </a:ln>
                          <a:solidFill>
                            <a:schemeClr val="tx1"/>
                          </a:solidFill>
                          <a:effectLst/>
                          <a:latin typeface="Arial" charset="0"/>
                          <a:cs typeface="Arial" charset="0"/>
                        </a:rPr>
                        <a:t> abgabe</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Kaffeesteuer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Biersteuer</a:t>
                      </a:r>
                    </a:p>
                    <a:p>
                      <a:pPr marL="180975" marR="0" lvl="0" indent="-180975" algn="l" defTabSz="914400" rtl="0" eaLnBrk="1" fontAlgn="base" latinLnBrk="0" hangingPunct="1">
                        <a:lnSpc>
                          <a:spcPct val="90000"/>
                        </a:lnSpc>
                        <a:spcBef>
                          <a:spcPts val="600"/>
                        </a:spcBef>
                        <a:spcAft>
                          <a:spcPct val="20000"/>
                        </a:spcAft>
                        <a:buClr>
                          <a:srgbClr val="004171"/>
                        </a:buClr>
                        <a:buSzTx/>
                        <a:buFont typeface="Symbol" pitchFamily="18" charset="2"/>
                        <a:buChar char="&gt;"/>
                        <a:tabLst/>
                      </a:pPr>
                      <a:r>
                        <a:rPr kumimoji="0" lang="de-DE" altLang="en-US" sz="1600" b="0" i="0" u="none" strike="noStrike" cap="none" normalizeH="0" baseline="0" smtClean="0">
                          <a:ln>
                            <a:noFill/>
                          </a:ln>
                          <a:solidFill>
                            <a:schemeClr val="tx1"/>
                          </a:solidFill>
                          <a:effectLst/>
                          <a:latin typeface="Arial" charset="0"/>
                          <a:cs typeface="Arial" charset="0"/>
                        </a:rPr>
                        <a:t>Schaumweinst.</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de-DE" altLang="en-US" smtClean="0"/>
              <a:t>Lösung				        </a:t>
            </a:r>
          </a:p>
        </p:txBody>
      </p:sp>
      <p:sp>
        <p:nvSpPr>
          <p:cNvPr id="102403" name="Slide Number Placeholder 4"/>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55B9747-B5E3-40A1-9207-E46D1322AE30}" type="slidenum">
              <a:rPr lang="en-GB" altLang="en-US" sz="1000" smtClean="0">
                <a:solidFill>
                  <a:srgbClr val="0B1A40"/>
                </a:solidFill>
              </a:rPr>
              <a:pPr eaLnBrk="1" hangingPunct="1">
                <a:spcBef>
                  <a:spcPct val="0"/>
                </a:spcBef>
              </a:pPr>
              <a:t>79</a:t>
            </a:fld>
            <a:endParaRPr lang="en-GB" altLang="en-US" sz="1000" smtClean="0">
              <a:solidFill>
                <a:srgbClr val="0B1A40"/>
              </a:solidFill>
            </a:endParaRPr>
          </a:p>
        </p:txBody>
      </p:sp>
      <p:sp>
        <p:nvSpPr>
          <p:cNvPr id="102404" name="Rectangle 4"/>
          <p:cNvSpPr>
            <a:spLocks noChangeArrowheads="1"/>
          </p:cNvSpPr>
          <p:nvPr/>
        </p:nvSpPr>
        <p:spPr bwMode="auto">
          <a:xfrm>
            <a:off x="2365375" y="188912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2405" name="Rectangle 5"/>
          <p:cNvSpPr>
            <a:spLocks noChangeArrowheads="1"/>
          </p:cNvSpPr>
          <p:nvPr/>
        </p:nvSpPr>
        <p:spPr bwMode="auto">
          <a:xfrm>
            <a:off x="2365375" y="296386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2406" name="Rectangle 6"/>
          <p:cNvSpPr>
            <a:spLocks noChangeArrowheads="1"/>
          </p:cNvSpPr>
          <p:nvPr/>
        </p:nvSpPr>
        <p:spPr bwMode="auto">
          <a:xfrm>
            <a:off x="2365375" y="3598863"/>
            <a:ext cx="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2407" name="Rectangle 7"/>
          <p:cNvSpPr>
            <a:spLocks noChangeArrowheads="1"/>
          </p:cNvSpPr>
          <p:nvPr/>
        </p:nvSpPr>
        <p:spPr bwMode="auto">
          <a:xfrm>
            <a:off x="2365375" y="414337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2408" name="Rectangle 8"/>
          <p:cNvSpPr>
            <a:spLocks noChangeArrowheads="1"/>
          </p:cNvSpPr>
          <p:nvPr/>
        </p:nvSpPr>
        <p:spPr bwMode="auto">
          <a:xfrm>
            <a:off x="2365375" y="4905375"/>
            <a:ext cx="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2409" name="Rectangle 9"/>
          <p:cNvSpPr>
            <a:spLocks noChangeArrowheads="1"/>
          </p:cNvSpPr>
          <p:nvPr/>
        </p:nvSpPr>
        <p:spPr bwMode="auto">
          <a:xfrm>
            <a:off x="2365375" y="5280025"/>
            <a:ext cx="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200">
              <a:solidFill>
                <a:schemeClr val="tx1"/>
              </a:solidFill>
            </a:endParaRPr>
          </a:p>
        </p:txBody>
      </p:sp>
      <p:sp>
        <p:nvSpPr>
          <p:cNvPr id="102410" name="Text Box 3"/>
          <p:cNvSpPr txBox="1">
            <a:spLocks noChangeArrowheads="1"/>
          </p:cNvSpPr>
          <p:nvPr/>
        </p:nvSpPr>
        <p:spPr bwMode="auto">
          <a:xfrm>
            <a:off x="304800" y="838200"/>
            <a:ext cx="8839200" cy="5302250"/>
          </a:xfrm>
          <a:prstGeom prst="rect">
            <a:avLst/>
          </a:prstGeom>
          <a:noFill/>
          <a:ln>
            <a:noFill/>
          </a:ln>
          <a:effectLst/>
          <a:extLst>
            <a:ext uri="{909E8E84-426E-40DD-AFC4-6F175D3DCCD1}">
              <a14:hiddenFill xmlns:a14="http://schemas.microsoft.com/office/drawing/2010/main">
                <a:solidFill>
                  <a:srgbClr val="767B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914400" indent="-457200" eaLnBrk="0" hangingPunct="0">
              <a:spcBef>
                <a:spcPct val="20000"/>
              </a:spcBef>
              <a:buClr>
                <a:srgbClr val="00A5D9"/>
              </a:buClr>
              <a:defRPr sz="2000">
                <a:solidFill>
                  <a:schemeClr val="tx1"/>
                </a:solidFill>
                <a:latin typeface="Arial" pitchFamily="34" charset="0"/>
                <a:cs typeface="Arial" pitchFamily="34" charset="0"/>
              </a:defRPr>
            </a:lvl2pPr>
            <a:lvl3pPr marL="1371600" indent="-4572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828800" indent="-4572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286000" indent="-4572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743200" indent="-4572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200400" indent="-4572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657600" indent="-4572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4114800" indent="-4572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endParaRPr lang="de-DE" altLang="en-US" sz="2000">
              <a:solidFill>
                <a:schemeClr val="tx1"/>
              </a:solidFill>
            </a:endParaRPr>
          </a:p>
          <a:p>
            <a:pPr eaLnBrk="1" hangingPunct="1">
              <a:spcBef>
                <a:spcPct val="50000"/>
              </a:spcBef>
              <a:buClr>
                <a:srgbClr val="004171"/>
              </a:buClr>
              <a:buFontTx/>
              <a:buAutoNum type="arabicParenR"/>
            </a:pPr>
            <a:r>
              <a:rPr lang="de-DE" altLang="en-US" sz="1800">
                <a:solidFill>
                  <a:schemeClr val="tx1"/>
                </a:solidFill>
              </a:rPr>
              <a:t>- 10.000	war steuerlich nie existent</a:t>
            </a:r>
          </a:p>
          <a:p>
            <a:pPr eaLnBrk="1" hangingPunct="1">
              <a:spcBef>
                <a:spcPct val="50000"/>
              </a:spcBef>
              <a:buClr>
                <a:srgbClr val="004171"/>
              </a:buClr>
              <a:buFontTx/>
              <a:buAutoNum type="arabicParenR"/>
            </a:pPr>
            <a:r>
              <a:rPr lang="de-DE" altLang="en-US" sz="1800">
                <a:solidFill>
                  <a:schemeClr val="tx1"/>
                </a:solidFill>
              </a:rPr>
              <a:t>+20.000	verboten, § 5 Abs. 4a EStG</a:t>
            </a:r>
          </a:p>
          <a:p>
            <a:pPr eaLnBrk="1" hangingPunct="1">
              <a:spcBef>
                <a:spcPct val="50000"/>
              </a:spcBef>
              <a:buClr>
                <a:srgbClr val="004171"/>
              </a:buClr>
              <a:buFontTx/>
              <a:buAutoNum type="arabicParenR"/>
            </a:pPr>
            <a:r>
              <a:rPr lang="de-DE" altLang="en-US" sz="1800">
                <a:solidFill>
                  <a:schemeClr val="tx1"/>
                </a:solidFill>
              </a:rPr>
              <a:t>-		hr muss gebildet werden, str verboten, im Ergebnis für StB ok</a:t>
            </a:r>
          </a:p>
          <a:p>
            <a:pPr eaLnBrk="1" hangingPunct="1">
              <a:spcBef>
                <a:spcPct val="50000"/>
              </a:spcBef>
              <a:buClr>
                <a:srgbClr val="004171"/>
              </a:buClr>
              <a:buFontTx/>
              <a:buAutoNum type="arabicParenR"/>
            </a:pPr>
            <a:r>
              <a:rPr lang="de-DE" altLang="en-US" sz="1800">
                <a:solidFill>
                  <a:schemeClr val="tx1"/>
                </a:solidFill>
              </a:rPr>
              <a:t>-  		auch str Pflicht bei dauerhafter Minderung § 6 I Nr. 1 S. 2</a:t>
            </a:r>
          </a:p>
          <a:p>
            <a:pPr eaLnBrk="1" hangingPunct="1">
              <a:spcBef>
                <a:spcPct val="50000"/>
              </a:spcBef>
              <a:buClr>
                <a:srgbClr val="004171"/>
              </a:buClr>
              <a:buFontTx/>
              <a:buAutoNum type="arabicParenR"/>
            </a:pPr>
            <a:r>
              <a:rPr lang="de-DE" altLang="en-US" sz="1800">
                <a:solidFill>
                  <a:schemeClr val="tx1"/>
                </a:solidFill>
              </a:rPr>
              <a:t>+5.000	§ 5 V Nr. 1 EStG Ansatzpflicht (hr WR)</a:t>
            </a:r>
            <a:br>
              <a:rPr lang="de-DE" altLang="en-US" sz="1800">
                <a:solidFill>
                  <a:schemeClr val="tx1"/>
                </a:solidFill>
              </a:rPr>
            </a:br>
            <a:r>
              <a:rPr lang="de-DE" altLang="en-US" sz="1800">
                <a:solidFill>
                  <a:schemeClr val="tx1"/>
                </a:solidFill>
              </a:rPr>
              <a:t>-1.000	auflösen über Laufzeit</a:t>
            </a:r>
            <a:br>
              <a:rPr lang="de-DE" altLang="en-US" sz="1800">
                <a:solidFill>
                  <a:schemeClr val="tx1"/>
                </a:solidFill>
              </a:rPr>
            </a:br>
            <a:r>
              <a:rPr lang="de-DE" altLang="en-US" sz="1800">
                <a:solidFill>
                  <a:schemeClr val="tx1"/>
                </a:solidFill>
              </a:rPr>
              <a:t>		Zinsen korrekt behandelt</a:t>
            </a:r>
          </a:p>
          <a:p>
            <a:pPr eaLnBrk="1" hangingPunct="1">
              <a:spcBef>
                <a:spcPct val="50000"/>
              </a:spcBef>
              <a:buClr>
                <a:srgbClr val="004171"/>
              </a:buClr>
              <a:buFontTx/>
              <a:buAutoNum type="arabicParenR"/>
            </a:pPr>
            <a:r>
              <a:rPr lang="de-DE" altLang="en-US" sz="1800">
                <a:solidFill>
                  <a:schemeClr val="tx1"/>
                </a:solidFill>
              </a:rPr>
              <a:t>-		alles ok</a:t>
            </a:r>
          </a:p>
          <a:p>
            <a:pPr eaLnBrk="1" hangingPunct="1">
              <a:spcBef>
                <a:spcPct val="50000"/>
              </a:spcBef>
              <a:buClr>
                <a:srgbClr val="004171"/>
              </a:buClr>
              <a:buFontTx/>
              <a:buAutoNum type="arabicParenR"/>
            </a:pPr>
            <a:r>
              <a:rPr lang="de-DE" altLang="en-US" sz="1800">
                <a:solidFill>
                  <a:schemeClr val="tx1"/>
                </a:solidFill>
              </a:rPr>
              <a:t>-1.000	Auflösung des RAP in der StB</a:t>
            </a:r>
            <a:br>
              <a:rPr lang="de-DE" altLang="en-US" sz="1800">
                <a:solidFill>
                  <a:schemeClr val="tx1"/>
                </a:solidFill>
              </a:rPr>
            </a:br>
            <a:r>
              <a:rPr lang="de-DE" altLang="en-US" sz="1800">
                <a:solidFill>
                  <a:schemeClr val="tx1"/>
                </a:solidFill>
              </a:rPr>
              <a:t>		Zinsen korrekt behandelt</a:t>
            </a:r>
          </a:p>
          <a:p>
            <a:pPr eaLnBrk="1" hangingPunct="1">
              <a:spcBef>
                <a:spcPct val="50000"/>
              </a:spcBef>
              <a:buClr>
                <a:srgbClr val="004171"/>
              </a:buClr>
              <a:buFontTx/>
              <a:buAutoNum type="arabicParenR"/>
            </a:pPr>
            <a:endParaRPr lang="de-DE" altLang="en-US" sz="1800">
              <a:solidFill>
                <a:schemeClr val="tx1"/>
              </a:solidFill>
            </a:endParaRPr>
          </a:p>
          <a:p>
            <a:pPr eaLnBrk="1" hangingPunct="1">
              <a:spcBef>
                <a:spcPct val="50000"/>
              </a:spcBef>
              <a:buClr>
                <a:srgbClr val="004171"/>
              </a:buClr>
              <a:buFontTx/>
              <a:buAutoNum type="arabicParenR"/>
            </a:pPr>
            <a:endParaRPr lang="de-DE" altLang="en-US" sz="1800">
              <a:solidFill>
                <a:schemeClr val="tx1"/>
              </a:solidFill>
            </a:endParaRPr>
          </a:p>
          <a:p>
            <a:pPr eaLnBrk="1" hangingPunct="1">
              <a:spcBef>
                <a:spcPct val="50000"/>
              </a:spcBef>
              <a:buClr>
                <a:srgbClr val="004171"/>
              </a:buClr>
              <a:buFontTx/>
              <a:buAutoNum type="arabicParenR"/>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0342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646E5E4-C8FC-473B-A56A-A09A47AC995E}" type="slidenum">
              <a:rPr lang="en-GB" altLang="en-US" sz="1000" smtClean="0">
                <a:solidFill>
                  <a:srgbClr val="0B1A40"/>
                </a:solidFill>
              </a:rPr>
              <a:pPr eaLnBrk="1" hangingPunct="1">
                <a:spcBef>
                  <a:spcPct val="0"/>
                </a:spcBef>
              </a:pPr>
              <a:t>80</a:t>
            </a:fld>
            <a:endParaRPr lang="en-GB" altLang="en-US" sz="1000" smtClean="0">
              <a:solidFill>
                <a:srgbClr val="0B1A40"/>
              </a:solidFill>
            </a:endParaRPr>
          </a:p>
        </p:txBody>
      </p:sp>
      <p:sp>
        <p:nvSpPr>
          <p:cNvPr id="103428" name="Rectangle 2"/>
          <p:cNvSpPr>
            <a:spLocks noChangeArrowheads="1"/>
          </p:cNvSpPr>
          <p:nvPr/>
        </p:nvSpPr>
        <p:spPr bwMode="auto">
          <a:xfrm>
            <a:off x="250825" y="2349500"/>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03429" name="Rectangle 4"/>
          <p:cNvSpPr>
            <a:spLocks/>
          </p:cNvSpPr>
          <p:nvPr/>
        </p:nvSpPr>
        <p:spPr bwMode="auto">
          <a:xfrm>
            <a:off x="304800" y="358775"/>
            <a:ext cx="7796213" cy="55181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b="1"/>
              <a:t>Einkunftsarten</a:t>
            </a:r>
          </a:p>
          <a:p>
            <a:pPr lvl="1" eaLnBrk="1" hangingPunct="1">
              <a:lnSpc>
                <a:spcPct val="90000"/>
              </a:lnSpc>
              <a:spcAft>
                <a:spcPct val="20000"/>
              </a:spcAft>
              <a:buFontTx/>
              <a:buChar char="•"/>
            </a:pPr>
            <a:r>
              <a:rPr lang="de-DE" altLang="en-US" sz="1800">
                <a:solidFill>
                  <a:srgbClr val="00A5D9"/>
                </a:solidFill>
              </a:rPr>
              <a:t>Grundlagen </a:t>
            </a:r>
          </a:p>
          <a:p>
            <a:pPr lvl="1" eaLnBrk="1" hangingPunct="1">
              <a:lnSpc>
                <a:spcPct val="90000"/>
              </a:lnSpc>
              <a:spcAft>
                <a:spcPct val="20000"/>
              </a:spcAft>
              <a:buFontTx/>
              <a:buChar char="•"/>
            </a:pPr>
            <a:r>
              <a:rPr lang="de-DE" altLang="en-US" sz="1800">
                <a:solidFill>
                  <a:srgbClr val="00A5D9"/>
                </a:solidFill>
              </a:rPr>
              <a:t>Gewinn- und Einkunftsarten</a:t>
            </a:r>
          </a:p>
          <a:p>
            <a:pPr lvl="1" eaLnBrk="1" hangingPunct="1">
              <a:lnSpc>
                <a:spcPct val="90000"/>
              </a:lnSpc>
              <a:spcAft>
                <a:spcPct val="20000"/>
              </a:spcAft>
              <a:buFontTx/>
              <a:buChar char="•"/>
            </a:pPr>
            <a:r>
              <a:rPr lang="de-DE" altLang="en-US" sz="1800">
                <a:solidFill>
                  <a:srgbClr val="00A5D9"/>
                </a:solidFill>
              </a:rPr>
              <a:t>Überschuss-Einkunftsarten </a:t>
            </a:r>
          </a:p>
          <a:p>
            <a:pPr eaLnBrk="1" hangingPunct="1">
              <a:lnSpc>
                <a:spcPct val="90000"/>
              </a:lnSpc>
              <a:spcAft>
                <a:spcPct val="20000"/>
              </a:spcAft>
              <a:buClr>
                <a:srgbClr val="00A5D9"/>
              </a:buClr>
              <a:buFontTx/>
              <a:buChar char="•"/>
            </a:pPr>
            <a:r>
              <a:rPr lang="de-DE" altLang="en-US" sz="2000"/>
              <a:t>Bemessungsgrundlage</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lIns="91440" tIns="45720" rIns="91440" bIns="45720" anchor="ctr"/>
          <a:lstStyle/>
          <a:p>
            <a:pPr eaLnBrk="1" hangingPunct="1"/>
            <a:r>
              <a:rPr lang="de-DE" altLang="en-US" smtClean="0"/>
              <a:t>Einteilung der Einkunftsarten (1)</a:t>
            </a:r>
          </a:p>
        </p:txBody>
      </p:sp>
      <p:sp>
        <p:nvSpPr>
          <p:cNvPr id="10445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E075418-982D-4372-B228-1DC872459AA6}" type="slidenum">
              <a:rPr lang="en-GB" altLang="en-US" sz="1000" smtClean="0">
                <a:solidFill>
                  <a:srgbClr val="0B1A40"/>
                </a:solidFill>
              </a:rPr>
              <a:pPr eaLnBrk="1" hangingPunct="1">
                <a:spcBef>
                  <a:spcPct val="0"/>
                </a:spcBef>
              </a:pPr>
              <a:t>81</a:t>
            </a:fld>
            <a:endParaRPr lang="en-GB" altLang="en-US" sz="1000" smtClean="0">
              <a:solidFill>
                <a:srgbClr val="0B1A40"/>
              </a:solidFill>
            </a:endParaRPr>
          </a:p>
        </p:txBody>
      </p:sp>
      <p:sp>
        <p:nvSpPr>
          <p:cNvPr id="104452" name="Rectangle 3"/>
          <p:cNvSpPr>
            <a:spLocks noChangeArrowheads="1"/>
          </p:cNvSpPr>
          <p:nvPr/>
        </p:nvSpPr>
        <p:spPr bwMode="auto">
          <a:xfrm>
            <a:off x="450850" y="1236663"/>
            <a:ext cx="2438400" cy="685800"/>
          </a:xfrm>
          <a:prstGeom prst="rect">
            <a:avLst/>
          </a:prstGeom>
          <a:solidFill>
            <a:schemeClr val="tx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600">
                <a:solidFill>
                  <a:schemeClr val="bg1"/>
                </a:solidFill>
              </a:rPr>
              <a:t>Nach der Art ihrer Er-</a:t>
            </a:r>
          </a:p>
          <a:p>
            <a:pPr algn="ctr">
              <a:spcBef>
                <a:spcPct val="0"/>
              </a:spcBef>
            </a:pPr>
            <a:r>
              <a:rPr lang="de-DE" altLang="en-US" sz="1600">
                <a:solidFill>
                  <a:schemeClr val="bg1"/>
                </a:solidFill>
              </a:rPr>
              <a:t>mittlung § 2 Abs. 2 EStG</a:t>
            </a:r>
          </a:p>
        </p:txBody>
      </p:sp>
      <p:sp>
        <p:nvSpPr>
          <p:cNvPr id="104453" name="Rectangle 4"/>
          <p:cNvSpPr>
            <a:spLocks noChangeArrowheads="1"/>
          </p:cNvSpPr>
          <p:nvPr/>
        </p:nvSpPr>
        <p:spPr bwMode="auto">
          <a:xfrm>
            <a:off x="2889250" y="1236663"/>
            <a:ext cx="2819400" cy="685800"/>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04454" name="Rectangle 5"/>
          <p:cNvSpPr>
            <a:spLocks noChangeArrowheads="1"/>
          </p:cNvSpPr>
          <p:nvPr/>
        </p:nvSpPr>
        <p:spPr bwMode="auto">
          <a:xfrm>
            <a:off x="5708650" y="1236663"/>
            <a:ext cx="2895600" cy="685800"/>
          </a:xfrm>
          <a:prstGeom prst="rect">
            <a:avLst/>
          </a:prstGeom>
          <a:solidFill>
            <a:schemeClr val="tx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a:spcBef>
                <a:spcPct val="0"/>
              </a:spcBef>
            </a:pPr>
            <a:r>
              <a:rPr lang="de-DE" altLang="en-US" sz="1600">
                <a:solidFill>
                  <a:schemeClr val="bg1"/>
                </a:solidFill>
              </a:rPr>
              <a:t>Abgrenzung der Einkunfts-</a:t>
            </a:r>
          </a:p>
          <a:p>
            <a:pPr algn="ctr">
              <a:spcBef>
                <a:spcPct val="0"/>
              </a:spcBef>
            </a:pPr>
            <a:r>
              <a:rPr lang="de-DE" altLang="en-US" sz="1600">
                <a:solidFill>
                  <a:schemeClr val="bg1"/>
                </a:solidFill>
              </a:rPr>
              <a:t>arten untereinander</a:t>
            </a:r>
          </a:p>
        </p:txBody>
      </p:sp>
      <p:sp>
        <p:nvSpPr>
          <p:cNvPr id="104455" name="Rectangle 6"/>
          <p:cNvSpPr>
            <a:spLocks noChangeArrowheads="1"/>
          </p:cNvSpPr>
          <p:nvPr/>
        </p:nvSpPr>
        <p:spPr bwMode="auto">
          <a:xfrm>
            <a:off x="5708650" y="4056063"/>
            <a:ext cx="2895600" cy="1676400"/>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    Nebeneinkunftsarten</a:t>
            </a:r>
            <a:endParaRPr lang="de-DE" altLang="en-US" sz="1600">
              <a:solidFill>
                <a:schemeClr val="tx1"/>
              </a:solidFill>
            </a:endParaRPr>
          </a:p>
          <a:p>
            <a:pPr>
              <a:spcBef>
                <a:spcPct val="0"/>
              </a:spcBef>
            </a:pPr>
            <a:r>
              <a:rPr lang="de-DE" altLang="en-US" sz="1600">
                <a:solidFill>
                  <a:schemeClr val="tx1"/>
                </a:solidFill>
              </a:rPr>
              <a:t>    (mit Subsidiaritätsklauseln)</a:t>
            </a:r>
          </a:p>
          <a:p>
            <a:pPr>
              <a:spcBef>
                <a:spcPct val="0"/>
              </a:spcBef>
            </a:pPr>
            <a:r>
              <a:rPr lang="de-DE" altLang="en-US" sz="1600">
                <a:solidFill>
                  <a:schemeClr val="tx1"/>
                </a:solidFill>
              </a:rPr>
              <a:t>    § 20 Abs. 3, § 21 Abs. 3,</a:t>
            </a:r>
          </a:p>
          <a:p>
            <a:pPr>
              <a:spcBef>
                <a:spcPct val="0"/>
              </a:spcBef>
            </a:pPr>
            <a:r>
              <a:rPr lang="de-DE" altLang="en-US" sz="1600">
                <a:solidFill>
                  <a:schemeClr val="tx1"/>
                </a:solidFill>
              </a:rPr>
              <a:t>    § 22 Nr. 1, Nr. 3 EStG</a:t>
            </a:r>
          </a:p>
        </p:txBody>
      </p:sp>
      <p:sp>
        <p:nvSpPr>
          <p:cNvPr id="104456" name="Rectangle 7"/>
          <p:cNvSpPr>
            <a:spLocks noChangeArrowheads="1"/>
          </p:cNvSpPr>
          <p:nvPr/>
        </p:nvSpPr>
        <p:spPr bwMode="auto">
          <a:xfrm>
            <a:off x="5708650" y="1922463"/>
            <a:ext cx="2895600" cy="2133600"/>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    Haupteinkunftsarten</a:t>
            </a:r>
            <a:endParaRPr lang="de-DE" altLang="en-US" sz="1600">
              <a:solidFill>
                <a:schemeClr val="tx1"/>
              </a:solidFill>
            </a:endParaRPr>
          </a:p>
          <a:p>
            <a:pPr>
              <a:spcBef>
                <a:spcPct val="0"/>
              </a:spcBef>
            </a:pPr>
            <a:r>
              <a:rPr lang="de-DE" altLang="en-US" sz="1600">
                <a:solidFill>
                  <a:schemeClr val="tx1"/>
                </a:solidFill>
              </a:rPr>
              <a:t>    (ohne Subsidiaritätsklauseln,</a:t>
            </a:r>
          </a:p>
          <a:p>
            <a:pPr>
              <a:spcBef>
                <a:spcPct val="0"/>
              </a:spcBef>
            </a:pPr>
            <a:r>
              <a:rPr lang="de-DE" altLang="en-US" sz="1600">
                <a:solidFill>
                  <a:schemeClr val="tx1"/>
                </a:solidFill>
              </a:rPr>
              <a:t>    Abgrenzung untereinander</a:t>
            </a:r>
          </a:p>
          <a:p>
            <a:pPr>
              <a:spcBef>
                <a:spcPct val="0"/>
              </a:spcBef>
            </a:pPr>
            <a:r>
              <a:rPr lang="de-DE" altLang="en-US" sz="1600">
                <a:solidFill>
                  <a:schemeClr val="tx1"/>
                </a:solidFill>
              </a:rPr>
              <a:t>    erfolgt über Definition der</a:t>
            </a:r>
          </a:p>
          <a:p>
            <a:pPr>
              <a:spcBef>
                <a:spcPct val="0"/>
              </a:spcBef>
            </a:pPr>
            <a:r>
              <a:rPr lang="de-DE" altLang="en-US" sz="1600">
                <a:solidFill>
                  <a:schemeClr val="tx1"/>
                </a:solidFill>
              </a:rPr>
              <a:t>    Einkunftsarten)</a:t>
            </a:r>
          </a:p>
        </p:txBody>
      </p:sp>
      <p:sp>
        <p:nvSpPr>
          <p:cNvPr id="104457" name="Rectangle 8"/>
          <p:cNvSpPr>
            <a:spLocks noChangeArrowheads="1"/>
          </p:cNvSpPr>
          <p:nvPr/>
        </p:nvSpPr>
        <p:spPr bwMode="auto">
          <a:xfrm>
            <a:off x="450850" y="1922463"/>
            <a:ext cx="2438400" cy="1600200"/>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Gewinneinkunftsarten</a:t>
            </a:r>
            <a:endParaRPr lang="de-DE" altLang="en-US" sz="1600">
              <a:solidFill>
                <a:schemeClr val="tx1"/>
              </a:solidFill>
            </a:endParaRPr>
          </a:p>
          <a:p>
            <a:pPr>
              <a:spcBef>
                <a:spcPct val="0"/>
              </a:spcBef>
            </a:pPr>
            <a:endParaRPr lang="de-DE" altLang="en-US" sz="1600">
              <a:solidFill>
                <a:schemeClr val="tx1"/>
              </a:solidFill>
            </a:endParaRPr>
          </a:p>
        </p:txBody>
      </p:sp>
      <p:sp>
        <p:nvSpPr>
          <p:cNvPr id="104458" name="Rectangle 9"/>
          <p:cNvSpPr>
            <a:spLocks noChangeArrowheads="1"/>
          </p:cNvSpPr>
          <p:nvPr/>
        </p:nvSpPr>
        <p:spPr bwMode="auto">
          <a:xfrm>
            <a:off x="450850" y="3522663"/>
            <a:ext cx="2438400" cy="2209800"/>
          </a:xfrm>
          <a:prstGeom prst="rect">
            <a:avLst/>
          </a:prstGeom>
          <a:solidFill>
            <a:schemeClr val="bg1"/>
          </a:solidFill>
          <a:ln w="9525">
            <a:solidFill>
              <a:schemeClr val="tx1"/>
            </a:solidFill>
            <a:miter lim="800000"/>
            <a:headEnd/>
            <a:tailEnd/>
          </a:ln>
        </p:spPr>
        <p:txBody>
          <a:bodyPr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b="1">
                <a:solidFill>
                  <a:schemeClr val="tx1"/>
                </a:solidFill>
              </a:rPr>
              <a:t>Überschusseinkunfts-</a:t>
            </a:r>
          </a:p>
          <a:p>
            <a:pPr>
              <a:spcBef>
                <a:spcPct val="0"/>
              </a:spcBef>
            </a:pPr>
            <a:r>
              <a:rPr lang="de-DE" altLang="en-US" sz="1600" b="1">
                <a:solidFill>
                  <a:schemeClr val="tx1"/>
                </a:solidFill>
              </a:rPr>
              <a:t>arten</a:t>
            </a:r>
            <a:endParaRPr lang="de-DE" altLang="en-US" sz="1600">
              <a:solidFill>
                <a:schemeClr val="tx1"/>
              </a:solidFill>
            </a:endParaRPr>
          </a:p>
        </p:txBody>
      </p:sp>
      <p:sp>
        <p:nvSpPr>
          <p:cNvPr id="104459" name="Text Box 10"/>
          <p:cNvSpPr txBox="1">
            <a:spLocks noChangeArrowheads="1"/>
          </p:cNvSpPr>
          <p:nvPr/>
        </p:nvSpPr>
        <p:spPr bwMode="auto">
          <a:xfrm>
            <a:off x="3027363" y="1922463"/>
            <a:ext cx="27352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r>
              <a:rPr lang="de-DE" altLang="en-US" sz="1600">
                <a:solidFill>
                  <a:schemeClr val="tx1"/>
                </a:solidFill>
              </a:rPr>
              <a:t>1. Einkünfte aus Land- </a:t>
            </a:r>
          </a:p>
          <a:p>
            <a:pPr>
              <a:spcBef>
                <a:spcPct val="0"/>
              </a:spcBef>
            </a:pPr>
            <a:r>
              <a:rPr lang="de-DE" altLang="en-US" sz="1600">
                <a:solidFill>
                  <a:schemeClr val="tx1"/>
                </a:solidFill>
              </a:rPr>
              <a:t>    und Forstwirtschaft</a:t>
            </a:r>
          </a:p>
          <a:p>
            <a:pPr>
              <a:lnSpc>
                <a:spcPct val="120000"/>
              </a:lnSpc>
              <a:spcBef>
                <a:spcPct val="0"/>
              </a:spcBef>
            </a:pPr>
            <a:r>
              <a:rPr lang="de-DE" altLang="en-US" sz="1600">
                <a:solidFill>
                  <a:schemeClr val="tx1"/>
                </a:solidFill>
              </a:rPr>
              <a:t>2. Einkünfte aus </a:t>
            </a:r>
          </a:p>
          <a:p>
            <a:pPr>
              <a:spcBef>
                <a:spcPct val="0"/>
              </a:spcBef>
            </a:pPr>
            <a:r>
              <a:rPr lang="de-DE" altLang="en-US" sz="1600">
                <a:solidFill>
                  <a:schemeClr val="tx1"/>
                </a:solidFill>
              </a:rPr>
              <a:t>    Gewerbebetrieb</a:t>
            </a:r>
          </a:p>
          <a:p>
            <a:pPr>
              <a:lnSpc>
                <a:spcPct val="120000"/>
              </a:lnSpc>
              <a:spcBef>
                <a:spcPct val="0"/>
              </a:spcBef>
            </a:pPr>
            <a:r>
              <a:rPr lang="de-DE" altLang="en-US" sz="1600">
                <a:solidFill>
                  <a:schemeClr val="tx1"/>
                </a:solidFill>
              </a:rPr>
              <a:t>3. Einkünfte aus </a:t>
            </a:r>
          </a:p>
          <a:p>
            <a:pPr>
              <a:spcBef>
                <a:spcPct val="0"/>
              </a:spcBef>
            </a:pPr>
            <a:r>
              <a:rPr lang="de-DE" altLang="en-US" sz="1600">
                <a:solidFill>
                  <a:schemeClr val="tx1"/>
                </a:solidFill>
              </a:rPr>
              <a:t>    selbständiger Arbeit</a:t>
            </a:r>
          </a:p>
          <a:p>
            <a:pPr>
              <a:lnSpc>
                <a:spcPct val="120000"/>
              </a:lnSpc>
              <a:spcBef>
                <a:spcPct val="0"/>
              </a:spcBef>
            </a:pPr>
            <a:r>
              <a:rPr lang="de-DE" altLang="en-US" sz="1600">
                <a:solidFill>
                  <a:schemeClr val="tx1"/>
                </a:solidFill>
              </a:rPr>
              <a:t>4. Einkünfte aus nicht-</a:t>
            </a:r>
          </a:p>
          <a:p>
            <a:pPr>
              <a:spcBef>
                <a:spcPct val="0"/>
              </a:spcBef>
            </a:pPr>
            <a:r>
              <a:rPr lang="de-DE" altLang="en-US" sz="1600">
                <a:solidFill>
                  <a:schemeClr val="tx1"/>
                </a:solidFill>
              </a:rPr>
              <a:t>    selbständiger Arbeit</a:t>
            </a:r>
          </a:p>
          <a:p>
            <a:pPr>
              <a:lnSpc>
                <a:spcPct val="120000"/>
              </a:lnSpc>
              <a:spcBef>
                <a:spcPct val="0"/>
              </a:spcBef>
            </a:pPr>
            <a:r>
              <a:rPr lang="de-DE" altLang="en-US" sz="1600">
                <a:solidFill>
                  <a:schemeClr val="tx1"/>
                </a:solidFill>
              </a:rPr>
              <a:t>5. Einkünfte aus </a:t>
            </a:r>
          </a:p>
          <a:p>
            <a:pPr>
              <a:spcBef>
                <a:spcPct val="0"/>
              </a:spcBef>
            </a:pPr>
            <a:r>
              <a:rPr lang="de-DE" altLang="en-US" sz="1600">
                <a:solidFill>
                  <a:schemeClr val="tx1"/>
                </a:solidFill>
              </a:rPr>
              <a:t>    Kapitalvermögen</a:t>
            </a:r>
          </a:p>
          <a:p>
            <a:pPr>
              <a:lnSpc>
                <a:spcPct val="120000"/>
              </a:lnSpc>
              <a:spcBef>
                <a:spcPct val="0"/>
              </a:spcBef>
            </a:pPr>
            <a:r>
              <a:rPr lang="de-DE" altLang="en-US" sz="1600">
                <a:solidFill>
                  <a:schemeClr val="tx1"/>
                </a:solidFill>
              </a:rPr>
              <a:t>6. Einkünfte aus Ver-</a:t>
            </a:r>
          </a:p>
          <a:p>
            <a:pPr>
              <a:spcBef>
                <a:spcPct val="0"/>
              </a:spcBef>
            </a:pPr>
            <a:r>
              <a:rPr lang="de-DE" altLang="en-US" sz="1600">
                <a:solidFill>
                  <a:schemeClr val="tx1"/>
                </a:solidFill>
              </a:rPr>
              <a:t>    mietung und Verpachtung</a:t>
            </a:r>
          </a:p>
          <a:p>
            <a:pPr>
              <a:lnSpc>
                <a:spcPct val="120000"/>
              </a:lnSpc>
              <a:spcBef>
                <a:spcPct val="0"/>
              </a:spcBef>
            </a:pPr>
            <a:r>
              <a:rPr lang="de-DE" altLang="en-US" sz="1600">
                <a:solidFill>
                  <a:schemeClr val="tx1"/>
                </a:solidFill>
              </a:rPr>
              <a:t>7. Sonstige Einkünfte i.S.d.</a:t>
            </a:r>
          </a:p>
          <a:p>
            <a:pPr>
              <a:spcBef>
                <a:spcPct val="0"/>
              </a:spcBef>
            </a:pPr>
            <a:r>
              <a:rPr lang="de-DE" altLang="en-US" sz="1600">
                <a:solidFill>
                  <a:schemeClr val="tx1"/>
                </a:solidFill>
              </a:rPr>
              <a:t>    § 22 EStG</a:t>
            </a:r>
          </a:p>
        </p:txBody>
      </p:sp>
      <p:sp>
        <p:nvSpPr>
          <p:cNvPr id="104460" name="Line 11"/>
          <p:cNvSpPr>
            <a:spLocks noChangeShapeType="1"/>
          </p:cNvSpPr>
          <p:nvPr/>
        </p:nvSpPr>
        <p:spPr bwMode="auto">
          <a:xfrm>
            <a:off x="2765425" y="5734050"/>
            <a:ext cx="2952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04461" name="AutoShape 12"/>
          <p:cNvSpPr>
            <a:spLocks noChangeArrowheads="1"/>
          </p:cNvSpPr>
          <p:nvPr/>
        </p:nvSpPr>
        <p:spPr bwMode="auto">
          <a:xfrm rot="-5400000">
            <a:off x="4946650" y="4741863"/>
            <a:ext cx="1752600" cy="228600"/>
          </a:xfrm>
          <a:prstGeom prst="flowChartMerge">
            <a:avLst/>
          </a:prstGeom>
          <a:solidFill>
            <a:schemeClr val="tx1">
              <a:alpha val="50195"/>
            </a:schemeClr>
          </a:solidFill>
          <a:ln w="9525">
            <a:solidFill>
              <a:schemeClr val="tx1"/>
            </a:solidFill>
            <a:miter lim="800000"/>
            <a:headEnd/>
            <a:tailEnd/>
          </a:ln>
        </p:spPr>
        <p:txBody>
          <a:bodyPr vert="eaVert"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04462" name="AutoShape 13"/>
          <p:cNvSpPr>
            <a:spLocks noChangeArrowheads="1"/>
          </p:cNvSpPr>
          <p:nvPr/>
        </p:nvSpPr>
        <p:spPr bwMode="auto">
          <a:xfrm rot="-5400000">
            <a:off x="4756150" y="2874963"/>
            <a:ext cx="2133600" cy="228600"/>
          </a:xfrm>
          <a:prstGeom prst="flowChartMerge">
            <a:avLst/>
          </a:prstGeom>
          <a:solidFill>
            <a:schemeClr val="tx1">
              <a:alpha val="50195"/>
            </a:schemeClr>
          </a:solidFill>
          <a:ln w="9525">
            <a:solidFill>
              <a:schemeClr val="tx1"/>
            </a:solidFill>
            <a:miter lim="800000"/>
            <a:headEnd/>
            <a:tailEnd/>
          </a:ln>
        </p:spPr>
        <p:txBody>
          <a:bodyPr vert="eaVert"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04463" name="AutoShape 14"/>
          <p:cNvSpPr>
            <a:spLocks noChangeArrowheads="1"/>
          </p:cNvSpPr>
          <p:nvPr/>
        </p:nvSpPr>
        <p:spPr bwMode="auto">
          <a:xfrm rot="5400000">
            <a:off x="1670050" y="4513263"/>
            <a:ext cx="2209800" cy="228600"/>
          </a:xfrm>
          <a:prstGeom prst="flowChartMerge">
            <a:avLst/>
          </a:prstGeom>
          <a:solidFill>
            <a:schemeClr val="tx1">
              <a:alpha val="50195"/>
            </a:schemeClr>
          </a:solidFill>
          <a:ln w="9525">
            <a:solidFill>
              <a:schemeClr val="tx1"/>
            </a:solidFill>
            <a:miter lim="800000"/>
            <a:headEnd/>
            <a:tailEnd/>
          </a:ln>
        </p:spPr>
        <p:txBody>
          <a:bodyPr rot="10800000" vert="eaVert"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04464" name="AutoShape 15"/>
          <p:cNvSpPr>
            <a:spLocks noChangeArrowheads="1"/>
          </p:cNvSpPr>
          <p:nvPr/>
        </p:nvSpPr>
        <p:spPr bwMode="auto">
          <a:xfrm rot="5400000">
            <a:off x="1974850" y="2608263"/>
            <a:ext cx="1600200" cy="228600"/>
          </a:xfrm>
          <a:prstGeom prst="flowChartMerge">
            <a:avLst/>
          </a:prstGeom>
          <a:solidFill>
            <a:schemeClr val="tx1">
              <a:alpha val="50195"/>
            </a:schemeClr>
          </a:solidFill>
          <a:ln w="9525">
            <a:solidFill>
              <a:schemeClr val="tx1"/>
            </a:solidFill>
            <a:miter lim="800000"/>
            <a:headEnd/>
            <a:tailEnd/>
          </a:ln>
        </p:spPr>
        <p:txBody>
          <a:bodyPr rot="10800000" vert="eaVert" wrap="none" lIns="90000" tIns="46800" rIns="90000" bIns="4680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lIns="91440" tIns="45720" rIns="91440" bIns="45720" anchor="ctr"/>
          <a:lstStyle/>
          <a:p>
            <a:pPr eaLnBrk="1" hangingPunct="1"/>
            <a:r>
              <a:rPr lang="de-DE" altLang="en-US" smtClean="0"/>
              <a:t>Einteilung der Einkunftsarten (2)</a:t>
            </a:r>
          </a:p>
        </p:txBody>
      </p:sp>
      <p:sp>
        <p:nvSpPr>
          <p:cNvPr id="105475" name="Rectangle 3"/>
          <p:cNvSpPr>
            <a:spLocks noGrp="1"/>
          </p:cNvSpPr>
          <p:nvPr>
            <p:ph idx="1"/>
          </p:nvPr>
        </p:nvSpPr>
        <p:spPr>
          <a:xfrm>
            <a:off x="358775" y="1062038"/>
            <a:ext cx="8367713" cy="5175250"/>
          </a:xfrm>
        </p:spPr>
        <p:txBody>
          <a:bodyPr lIns="91440" tIns="45720" rIns="91440" bIns="45720"/>
          <a:lstStyle/>
          <a:p>
            <a:pPr eaLnBrk="1" hangingPunct="1">
              <a:lnSpc>
                <a:spcPct val="80000"/>
              </a:lnSpc>
              <a:buClr>
                <a:srgbClr val="004171"/>
              </a:buClr>
              <a:buFontTx/>
              <a:buChar char="•"/>
              <a:tabLst>
                <a:tab pos="450850" algn="l"/>
              </a:tabLst>
            </a:pPr>
            <a:r>
              <a:rPr lang="de-DE" altLang="en-US" sz="1800" smtClean="0">
                <a:solidFill>
                  <a:srgbClr val="0B1A40"/>
                </a:solidFill>
              </a:rPr>
              <a:t>	</a:t>
            </a:r>
            <a:r>
              <a:rPr lang="de-DE" altLang="en-US" sz="1800" b="0" smtClean="0">
                <a:solidFill>
                  <a:srgbClr val="0B1A40"/>
                </a:solidFill>
              </a:rPr>
              <a:t>Die Aufzählung der 7 Einkunftsarten in § 2 Abs. 1 EStG ist 	erschöpfend;</a:t>
            </a:r>
          </a:p>
          <a:p>
            <a:pPr eaLnBrk="1" hangingPunct="1">
              <a:lnSpc>
                <a:spcPct val="80000"/>
              </a:lnSpc>
              <a:buClr>
                <a:srgbClr val="004171"/>
              </a:buClr>
              <a:buFontTx/>
              <a:buChar char="•"/>
              <a:tabLst>
                <a:tab pos="450850" algn="l"/>
              </a:tabLst>
            </a:pPr>
            <a:r>
              <a:rPr lang="de-DE" altLang="en-US" sz="1800" b="0" smtClean="0">
                <a:solidFill>
                  <a:srgbClr val="0B1A40"/>
                </a:solidFill>
              </a:rPr>
              <a:t>	Einkünfte aus den (Neben-) Einkunftsarten 5 - 7 werden nur dann 	angenommen, wenn diese Einkünfte nicht schon einer der Haupt-	Einkunftsarten zuzuordnen sind (= Subsidiaritätsprinzip), z.B. 	Mieteinnahmen im Rahmen eines Gewerbebetriebs werden den 	Einkünften aus Gewerbebetrieb zugeordnet und als Gewinn-Einkünfte 	ermittelt;</a:t>
            </a:r>
          </a:p>
          <a:p>
            <a:pPr eaLnBrk="1" hangingPunct="1">
              <a:lnSpc>
                <a:spcPct val="80000"/>
              </a:lnSpc>
              <a:buClr>
                <a:srgbClr val="004171"/>
              </a:buClr>
              <a:buFontTx/>
              <a:buChar char="•"/>
              <a:tabLst>
                <a:tab pos="450850" algn="l"/>
              </a:tabLst>
            </a:pPr>
            <a:r>
              <a:rPr lang="de-DE" altLang="en-US" sz="1800" b="0" smtClean="0">
                <a:solidFill>
                  <a:srgbClr val="0B1A40"/>
                </a:solidFill>
              </a:rPr>
              <a:t>	Die Vermögensmehrungen, die unter die 7 Einkunftsarten fallen, sind 	in den §§ 13 - 24 EStG festgelegt;</a:t>
            </a:r>
          </a:p>
          <a:p>
            <a:pPr eaLnBrk="1" hangingPunct="1">
              <a:lnSpc>
                <a:spcPct val="80000"/>
              </a:lnSpc>
              <a:buClr>
                <a:srgbClr val="004171"/>
              </a:buClr>
              <a:buFontTx/>
              <a:buChar char="•"/>
              <a:tabLst>
                <a:tab pos="450850" algn="l"/>
              </a:tabLst>
            </a:pPr>
            <a:r>
              <a:rPr lang="de-DE" altLang="en-US" sz="1800" b="0" smtClean="0">
                <a:solidFill>
                  <a:srgbClr val="0B1A40"/>
                </a:solidFill>
              </a:rPr>
              <a:t>	Die der Besteuerung zugrunde liegenden (Netto-) Einkünfte sind Salden aus</a:t>
            </a:r>
            <a:br>
              <a:rPr lang="de-DE" altLang="en-US" sz="1800" b="0" smtClean="0">
                <a:solidFill>
                  <a:srgbClr val="0B1A40"/>
                </a:solidFill>
              </a:rPr>
            </a:br>
            <a:r>
              <a:rPr lang="de-DE" altLang="en-US" sz="1800" b="0" smtClean="0">
                <a:solidFill>
                  <a:srgbClr val="0B1A40"/>
                </a:solidFill>
              </a:rPr>
              <a:t>	positiven und negativen Faktoren (Betriebseinnahmen/Betriebsausgaben</a:t>
            </a:r>
            <a:br>
              <a:rPr lang="de-DE" altLang="en-US" sz="1800" b="0" smtClean="0">
                <a:solidFill>
                  <a:srgbClr val="0B1A40"/>
                </a:solidFill>
              </a:rPr>
            </a:br>
            <a:r>
              <a:rPr lang="de-DE" altLang="en-US" sz="1800" b="0" smtClean="0">
                <a:solidFill>
                  <a:srgbClr val="0B1A40"/>
                </a:solidFill>
              </a:rPr>
              <a:t>	bzw. Einnahmen/Werbungskosten).</a:t>
            </a:r>
          </a:p>
          <a:p>
            <a:pPr eaLnBrk="1" hangingPunct="1">
              <a:lnSpc>
                <a:spcPct val="80000"/>
              </a:lnSpc>
              <a:tabLst>
                <a:tab pos="450850" algn="l"/>
              </a:tabLst>
            </a:pPr>
            <a:endParaRPr lang="de-DE" altLang="en-US" sz="1800" smtClean="0">
              <a:solidFill>
                <a:srgbClr val="0B1A40"/>
              </a:solidFill>
            </a:endParaRPr>
          </a:p>
        </p:txBody>
      </p:sp>
      <p:sp>
        <p:nvSpPr>
          <p:cNvPr id="10547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9C8F42D-1E0F-4B06-8EBD-4100CEB9AA0C}" type="slidenum">
              <a:rPr lang="en-GB" altLang="en-US" sz="1000" smtClean="0">
                <a:solidFill>
                  <a:srgbClr val="0B1A40"/>
                </a:solidFill>
              </a:rPr>
              <a:pPr eaLnBrk="1" hangingPunct="1">
                <a:spcBef>
                  <a:spcPct val="0"/>
                </a:spcBef>
              </a:pPr>
              <a:t>82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lIns="91440" tIns="45720" rIns="91440" bIns="45720" anchor="ctr"/>
          <a:lstStyle/>
          <a:p>
            <a:pPr eaLnBrk="1" hangingPunct="1"/>
            <a:r>
              <a:rPr lang="de-DE" altLang="en-US" smtClean="0"/>
              <a:t>Steuerbarkeit von Einkünften</a:t>
            </a:r>
          </a:p>
        </p:txBody>
      </p:sp>
      <p:sp>
        <p:nvSpPr>
          <p:cNvPr id="106499" name="Rectangle 3"/>
          <p:cNvSpPr>
            <a:spLocks noGrp="1"/>
          </p:cNvSpPr>
          <p:nvPr>
            <p:ph idx="1"/>
          </p:nvPr>
        </p:nvSpPr>
        <p:spPr>
          <a:xfrm>
            <a:off x="358775" y="1062038"/>
            <a:ext cx="8367713" cy="5175250"/>
          </a:xfrm>
        </p:spPr>
        <p:txBody>
          <a:bodyPr lIns="91440" tIns="45720" rIns="91440" bIns="45720"/>
          <a:lstStyle/>
          <a:p>
            <a:pPr eaLnBrk="1" hangingPunct="1">
              <a:buClr>
                <a:srgbClr val="004171"/>
              </a:buClr>
              <a:buFontTx/>
              <a:buChar char="•"/>
              <a:tabLst>
                <a:tab pos="450850" algn="l"/>
              </a:tabLst>
            </a:pPr>
            <a:r>
              <a:rPr lang="de-DE" altLang="en-US" sz="1800" smtClean="0"/>
              <a:t>	</a:t>
            </a:r>
            <a:r>
              <a:rPr lang="de-DE" altLang="en-US" sz="1800" b="0" smtClean="0">
                <a:solidFill>
                  <a:srgbClr val="002D5B"/>
                </a:solidFill>
              </a:rPr>
              <a:t>Einkünfteerzielungsabsicht</a:t>
            </a:r>
          </a:p>
          <a:p>
            <a:pPr lvl="1" eaLnBrk="1" hangingPunct="1">
              <a:tabLst>
                <a:tab pos="450850" algn="l"/>
              </a:tabLst>
            </a:pPr>
            <a:r>
              <a:rPr lang="de-DE" altLang="en-US" sz="1800" smtClean="0">
                <a:solidFill>
                  <a:srgbClr val="002D5B"/>
                </a:solidFill>
              </a:rPr>
              <a:t>	Steuerpflichtige Einkünfte entstehen nur dann, wenn der Steuerpflichtige 	seine Tätigkeit mit der Absicht ausführt, Einkünfte zu erzielen. 	Vorausgesetzt wird also eine auf wirtschaftliche Vermögensmehrungen 	abzielende Tätigkeit.</a:t>
            </a:r>
          </a:p>
          <a:p>
            <a:pPr eaLnBrk="1" hangingPunct="1">
              <a:buClr>
                <a:srgbClr val="004171"/>
              </a:buClr>
              <a:buFontTx/>
              <a:buChar char="•"/>
              <a:tabLst>
                <a:tab pos="450850" algn="l"/>
              </a:tabLst>
            </a:pPr>
            <a:r>
              <a:rPr lang="de-DE" altLang="en-US" sz="1800" smtClean="0">
                <a:solidFill>
                  <a:srgbClr val="002D5B"/>
                </a:solidFill>
              </a:rPr>
              <a:t>	</a:t>
            </a:r>
            <a:r>
              <a:rPr lang="de-DE" altLang="en-US" sz="1800" b="0" smtClean="0">
                <a:solidFill>
                  <a:srgbClr val="002D5B"/>
                </a:solidFill>
              </a:rPr>
              <a:t>Prinzip der Nettobesteuerung</a:t>
            </a:r>
          </a:p>
          <a:p>
            <a:pPr lvl="1" eaLnBrk="1" hangingPunct="1">
              <a:tabLst>
                <a:tab pos="450850" algn="l"/>
              </a:tabLst>
            </a:pPr>
            <a:r>
              <a:rPr lang="de-DE" altLang="en-US" sz="1800" smtClean="0">
                <a:solidFill>
                  <a:srgbClr val="002D5B"/>
                </a:solidFill>
              </a:rPr>
              <a:t>	Nur die Reinvermögensmehrung unterliegt der Besteuerung. Von den 	steuerpflichtigen Zuflüssen sind die steuerrelevanten Abflüsse zum Abzug 	zu bringen, so dass nur der Restbetrag (Nettoertrag) zu versteuern ist.</a:t>
            </a:r>
          </a:p>
          <a:p>
            <a:pPr eaLnBrk="1" hangingPunct="1">
              <a:buClr>
                <a:srgbClr val="004171"/>
              </a:buClr>
              <a:buFontTx/>
              <a:buChar char="•"/>
              <a:tabLst>
                <a:tab pos="450850" algn="l"/>
              </a:tabLst>
            </a:pPr>
            <a:r>
              <a:rPr lang="de-DE" altLang="en-US" sz="1800" smtClean="0">
                <a:solidFill>
                  <a:srgbClr val="002D5B"/>
                </a:solidFill>
              </a:rPr>
              <a:t>	</a:t>
            </a:r>
            <a:r>
              <a:rPr lang="de-DE" altLang="en-US" sz="1800" b="0" smtClean="0">
                <a:solidFill>
                  <a:srgbClr val="002D5B"/>
                </a:solidFill>
              </a:rPr>
              <a:t>Prinzip der Nichtberücksichtigung von Lebensführungskosten</a:t>
            </a:r>
          </a:p>
          <a:p>
            <a:pPr lvl="1" eaLnBrk="1" hangingPunct="1">
              <a:tabLst>
                <a:tab pos="450850" algn="l"/>
              </a:tabLst>
            </a:pPr>
            <a:r>
              <a:rPr lang="de-DE" altLang="en-US" sz="1800" smtClean="0">
                <a:solidFill>
                  <a:srgbClr val="002D5B"/>
                </a:solidFill>
              </a:rPr>
              <a:t>	Kosten der privaten Lebensführung sind keine steuerlich relevanten 	Abflüsse (Abgrenzungsproblem gegenüber Werbungskosten z.B. bei 	Tageszeitung)</a:t>
            </a:r>
          </a:p>
        </p:txBody>
      </p:sp>
      <p:sp>
        <p:nvSpPr>
          <p:cNvPr id="10650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A73D883-EB97-480C-8475-62C7DE1E7294}" type="slidenum">
              <a:rPr lang="en-GB" altLang="en-US" sz="1000" smtClean="0">
                <a:solidFill>
                  <a:srgbClr val="0B1A40"/>
                </a:solidFill>
              </a:rPr>
              <a:pPr eaLnBrk="1" hangingPunct="1">
                <a:spcBef>
                  <a:spcPct val="0"/>
                </a:spcBef>
              </a:pPr>
              <a:t>83</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lIns="91440" tIns="45720" rIns="91440" bIns="45720" anchor="ctr"/>
          <a:lstStyle/>
          <a:p>
            <a:pPr eaLnBrk="1" hangingPunct="1"/>
            <a:r>
              <a:rPr lang="de-DE" altLang="en-US" smtClean="0"/>
              <a:t>Nicht steuerbare Einkünfte (1)</a:t>
            </a:r>
          </a:p>
        </p:txBody>
      </p:sp>
      <p:sp>
        <p:nvSpPr>
          <p:cNvPr id="92164" name="Rectangle 3"/>
          <p:cNvSpPr>
            <a:spLocks noGrp="1"/>
          </p:cNvSpPr>
          <p:nvPr>
            <p:ph idx="1"/>
          </p:nvPr>
        </p:nvSpPr>
        <p:spPr>
          <a:xfrm>
            <a:off x="358775" y="1062038"/>
            <a:ext cx="8367713" cy="5175250"/>
          </a:xfrm>
        </p:spPr>
        <p:txBody>
          <a:bodyPr lIns="91440" tIns="45720" rIns="91440" bIns="45720"/>
          <a:lstStyle/>
          <a:p>
            <a:pPr lvl="1" eaLnBrk="1" hangingPunct="1">
              <a:buClr>
                <a:srgbClr val="004171"/>
              </a:buClr>
              <a:buFontTx/>
              <a:buChar char="•"/>
              <a:tabLst>
                <a:tab pos="450850" algn="l"/>
              </a:tabLst>
              <a:defRPr/>
            </a:pPr>
            <a:r>
              <a:rPr lang="de-DE" altLang="en-US" dirty="0"/>
              <a:t> </a:t>
            </a:r>
            <a:r>
              <a:rPr lang="de-DE" altLang="en-US" sz="1800" b="1" dirty="0" smtClean="0"/>
              <a:t>Einkünfte, die unter keine der sieben Einkunftsarten fallen</a:t>
            </a:r>
          </a:p>
          <a:p>
            <a:pPr lvl="4" eaLnBrk="1" hangingPunct="1">
              <a:buClr>
                <a:srgbClr val="004171"/>
              </a:buClr>
              <a:buFontTx/>
              <a:buChar char="•"/>
              <a:tabLst>
                <a:tab pos="450850" algn="l"/>
              </a:tabLst>
              <a:defRPr/>
            </a:pPr>
            <a:r>
              <a:rPr lang="de-DE" altLang="en-US" sz="1800" dirty="0" smtClean="0"/>
              <a:t>Sachliche Zurechenbarkeit;</a:t>
            </a:r>
          </a:p>
          <a:p>
            <a:pPr lvl="4" eaLnBrk="1" hangingPunct="1">
              <a:buClr>
                <a:srgbClr val="004171"/>
              </a:buClr>
              <a:buFontTx/>
              <a:buChar char="•"/>
              <a:tabLst>
                <a:tab pos="450850" algn="l"/>
              </a:tabLst>
              <a:defRPr/>
            </a:pPr>
            <a:r>
              <a:rPr lang="de-DE" altLang="en-US" sz="1800" dirty="0" smtClean="0"/>
              <a:t>Wirtschaftlicher Sachverhalt erfüllt nicht die Kriterien einer der sieben Einkunftsarten;</a:t>
            </a:r>
          </a:p>
          <a:p>
            <a:pPr lvl="4" eaLnBrk="1" hangingPunct="1">
              <a:buClr>
                <a:srgbClr val="004171"/>
              </a:buClr>
              <a:buFontTx/>
              <a:buChar char="•"/>
              <a:tabLst>
                <a:tab pos="450850" algn="l"/>
              </a:tabLst>
              <a:defRPr/>
            </a:pPr>
            <a:r>
              <a:rPr lang="de-DE" altLang="en-US" sz="1800" b="1" dirty="0" smtClean="0">
                <a:solidFill>
                  <a:srgbClr val="00A5D9"/>
                </a:solidFill>
              </a:rPr>
              <a:t>Beispiele:</a:t>
            </a:r>
            <a:r>
              <a:rPr lang="de-DE" altLang="en-US" sz="1800" dirty="0" smtClean="0">
                <a:solidFill>
                  <a:srgbClr val="00A5D9"/>
                </a:solidFill>
              </a:rPr>
              <a:t> </a:t>
            </a:r>
            <a:r>
              <a:rPr lang="de-DE" altLang="en-US" sz="1800" dirty="0" smtClean="0"/>
              <a:t>Lotteriegewinne, Spielbankgewinne, Erbschaften;</a:t>
            </a:r>
          </a:p>
          <a:p>
            <a:pPr lvl="4" eaLnBrk="1" hangingPunct="1">
              <a:buClr>
                <a:srgbClr val="004171"/>
              </a:buClr>
              <a:buFontTx/>
              <a:buChar char="•"/>
              <a:tabLst>
                <a:tab pos="450850" algn="l"/>
              </a:tabLst>
              <a:defRPr/>
            </a:pPr>
            <a:r>
              <a:rPr lang="de-DE" altLang="en-US" sz="1800" dirty="0" smtClean="0"/>
              <a:t>allerdings können Zuflüsse aus dem entstehenden Vermögen der Besteuerung unterliegen.</a:t>
            </a:r>
          </a:p>
          <a:p>
            <a:pPr lvl="1" eaLnBrk="1" hangingPunct="1">
              <a:buClr>
                <a:schemeClr val="accent3"/>
              </a:buClr>
              <a:tabLst>
                <a:tab pos="450850" algn="l"/>
              </a:tabLst>
              <a:defRPr/>
            </a:pPr>
            <a:endParaRPr lang="de-DE" altLang="en-US" dirty="0" smtClean="0"/>
          </a:p>
        </p:txBody>
      </p:sp>
      <p:sp>
        <p:nvSpPr>
          <p:cNvPr id="10752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B0E5BD1B-0E1A-412A-AFFF-3E9CFBA6A0EF}" type="slidenum">
              <a:rPr lang="en-GB" altLang="en-US" sz="1000" smtClean="0">
                <a:solidFill>
                  <a:srgbClr val="0B1A40"/>
                </a:solidFill>
              </a:rPr>
              <a:pPr eaLnBrk="1" hangingPunct="1">
                <a:spcBef>
                  <a:spcPct val="0"/>
                </a:spcBef>
              </a:pPr>
              <a:t>84</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lIns="91440" tIns="45720" rIns="91440" bIns="45720" anchor="ctr"/>
          <a:lstStyle/>
          <a:p>
            <a:pPr eaLnBrk="1" hangingPunct="1"/>
            <a:r>
              <a:rPr lang="de-DE" altLang="en-US" smtClean="0"/>
              <a:t>Nicht steuerbare Einkünfte (2)</a:t>
            </a:r>
          </a:p>
        </p:txBody>
      </p:sp>
      <p:sp>
        <p:nvSpPr>
          <p:cNvPr id="108547" name="Rectangle 3"/>
          <p:cNvSpPr>
            <a:spLocks noGrp="1"/>
          </p:cNvSpPr>
          <p:nvPr>
            <p:ph idx="1"/>
          </p:nvPr>
        </p:nvSpPr>
        <p:spPr>
          <a:xfrm>
            <a:off x="358775" y="1062038"/>
            <a:ext cx="8367713" cy="5175250"/>
          </a:xfrm>
        </p:spPr>
        <p:txBody>
          <a:bodyPr lIns="91440" tIns="45720" rIns="91440" bIns="45720"/>
          <a:lstStyle/>
          <a:p>
            <a:pPr eaLnBrk="1" hangingPunct="1">
              <a:buClr>
                <a:srgbClr val="004171"/>
              </a:buClr>
              <a:buFontTx/>
              <a:buChar char="•"/>
              <a:tabLst>
                <a:tab pos="450850" algn="l"/>
              </a:tabLst>
            </a:pPr>
            <a:r>
              <a:rPr lang="de-DE" altLang="en-US" smtClean="0">
                <a:solidFill>
                  <a:srgbClr val="004171"/>
                </a:solidFill>
              </a:rPr>
              <a:t>	</a:t>
            </a:r>
            <a:r>
              <a:rPr lang="de-DE" altLang="en-US" sz="1800" smtClean="0">
                <a:solidFill>
                  <a:srgbClr val="002D5B"/>
                </a:solidFill>
              </a:rPr>
              <a:t>Liebhaberei</a:t>
            </a:r>
          </a:p>
          <a:p>
            <a:pPr marL="901700" lvl="1" indent="-450850" eaLnBrk="1" hangingPunct="1">
              <a:spcBef>
                <a:spcPct val="50000"/>
              </a:spcBef>
              <a:buClr>
                <a:srgbClr val="004171"/>
              </a:buClr>
              <a:buFontTx/>
              <a:buChar char="•"/>
              <a:tabLst>
                <a:tab pos="450850" algn="l"/>
              </a:tabLst>
            </a:pPr>
            <a:r>
              <a:rPr lang="de-DE" altLang="en-US" sz="1800" smtClean="0">
                <a:solidFill>
                  <a:srgbClr val="002D5B"/>
                </a:solidFill>
              </a:rPr>
              <a:t>Eine Tätigkeit wird aus privater Veranlassung, d.h. als Hobby oder ohne die Absicht, zumindest langfristig positive Einkünfte zu erzielen, ausgeführt;</a:t>
            </a:r>
          </a:p>
          <a:p>
            <a:pPr marL="901700" lvl="1" indent="-450850" eaLnBrk="1" hangingPunct="1">
              <a:spcBef>
                <a:spcPct val="50000"/>
              </a:spcBef>
              <a:buClr>
                <a:srgbClr val="004171"/>
              </a:buClr>
              <a:buFontTx/>
              <a:buChar char="•"/>
              <a:tabLst>
                <a:tab pos="450850" algn="l"/>
              </a:tabLst>
            </a:pPr>
            <a:r>
              <a:rPr lang="de-DE" altLang="en-US" sz="1800" smtClean="0">
                <a:solidFill>
                  <a:srgbClr val="002D5B"/>
                </a:solidFill>
              </a:rPr>
              <a:t>Ausübung einer Tätigkeit aus persönlicher Neigung (subjektives Kriterium);</a:t>
            </a:r>
          </a:p>
          <a:p>
            <a:pPr marL="901700" lvl="1" indent="-450850" eaLnBrk="1" hangingPunct="1">
              <a:spcBef>
                <a:spcPct val="50000"/>
              </a:spcBef>
              <a:buClr>
                <a:srgbClr val="004171"/>
              </a:buClr>
              <a:buFontTx/>
              <a:buChar char="•"/>
              <a:tabLst>
                <a:tab pos="450850" algn="l"/>
              </a:tabLst>
            </a:pPr>
            <a:r>
              <a:rPr lang="de-DE" altLang="en-US" sz="1800" smtClean="0">
                <a:solidFill>
                  <a:srgbClr val="002D5B"/>
                </a:solidFill>
              </a:rPr>
              <a:t>Langjährige Verlusterzielung (objektives Kriterium);</a:t>
            </a:r>
          </a:p>
          <a:p>
            <a:pPr marL="901700" lvl="1" indent="-450850" eaLnBrk="1" hangingPunct="1">
              <a:spcBef>
                <a:spcPct val="50000"/>
              </a:spcBef>
              <a:buClr>
                <a:srgbClr val="004171"/>
              </a:buClr>
              <a:buFontTx/>
              <a:buChar char="•"/>
              <a:tabLst>
                <a:tab pos="450850" algn="l"/>
              </a:tabLst>
            </a:pPr>
            <a:r>
              <a:rPr lang="de-DE" altLang="en-US" sz="1800" smtClean="0">
                <a:solidFill>
                  <a:srgbClr val="002D5B"/>
                </a:solidFill>
              </a:rPr>
              <a:t>Beispiele: Halten einer Yacht, eines Flugzeugs oder eines Wohnmobils; Pferdehaltung</a:t>
            </a:r>
          </a:p>
          <a:p>
            <a:pPr eaLnBrk="1" hangingPunct="1">
              <a:tabLst>
                <a:tab pos="450850" algn="l"/>
              </a:tabLst>
            </a:pPr>
            <a:endParaRPr lang="de-DE" altLang="en-US" sz="1600" smtClean="0"/>
          </a:p>
        </p:txBody>
      </p:sp>
      <p:sp>
        <p:nvSpPr>
          <p:cNvPr id="10854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5F75F7C0-4D79-4369-84FC-FF41E8B10B14}" type="slidenum">
              <a:rPr lang="en-GB" altLang="en-US" sz="1000" smtClean="0">
                <a:solidFill>
                  <a:srgbClr val="0B1A40"/>
                </a:solidFill>
              </a:rPr>
              <a:pPr eaLnBrk="1" hangingPunct="1">
                <a:spcBef>
                  <a:spcPct val="0"/>
                </a:spcBef>
              </a:pPr>
              <a:t>85</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lIns="91440" tIns="45720" rIns="91440" bIns="45720" anchor="ctr"/>
          <a:lstStyle/>
          <a:p>
            <a:pPr eaLnBrk="1" hangingPunct="1"/>
            <a:r>
              <a:rPr lang="de-DE" altLang="en-US" smtClean="0"/>
              <a:t>Steuerbarkeit – Nichtsteuerbarkeit</a:t>
            </a:r>
          </a:p>
        </p:txBody>
      </p:sp>
      <p:pic>
        <p:nvPicPr>
          <p:cNvPr id="109571" name="Picture 3" descr="Abgrenzu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9513" y="1062038"/>
            <a:ext cx="6726237" cy="5175250"/>
          </a:xfrm>
          <a:solidFill>
            <a:srgbClr val="00CCFF"/>
          </a:solidFill>
        </p:spPr>
      </p:pic>
      <p:sp>
        <p:nvSpPr>
          <p:cNvPr id="109572"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69B493F2-A053-4245-8044-1ADFF5058D99}" type="slidenum">
              <a:rPr lang="en-GB" altLang="en-US" sz="1000" smtClean="0">
                <a:solidFill>
                  <a:srgbClr val="0B1A40"/>
                </a:solidFill>
              </a:rPr>
              <a:pPr eaLnBrk="1" hangingPunct="1">
                <a:spcBef>
                  <a:spcPct val="0"/>
                </a:spcBef>
              </a:pPr>
              <a:t>86</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p:cNvSpPr>
          <p:nvPr>
            <p:ph type="title"/>
          </p:nvPr>
        </p:nvSpPr>
        <p:spPr/>
        <p:txBody>
          <a:bodyPr lIns="91440" tIns="45720" rIns="91440" bIns="45720" anchor="ctr"/>
          <a:lstStyle/>
          <a:p>
            <a:pPr eaLnBrk="1" hangingPunct="1"/>
            <a:r>
              <a:rPr lang="de-DE" altLang="en-US" smtClean="0"/>
              <a:t>Einkommensteuer</a:t>
            </a:r>
          </a:p>
        </p:txBody>
      </p:sp>
      <p:sp>
        <p:nvSpPr>
          <p:cNvPr id="11059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301B9462-5885-4984-AD6A-C88BED5B8315}" type="slidenum">
              <a:rPr lang="en-GB" altLang="en-US" sz="1000" smtClean="0">
                <a:solidFill>
                  <a:srgbClr val="0B1A40"/>
                </a:solidFill>
              </a:rPr>
              <a:pPr eaLnBrk="1" hangingPunct="1">
                <a:spcBef>
                  <a:spcPct val="0"/>
                </a:spcBef>
              </a:pPr>
              <a:t>87</a:t>
            </a:fld>
            <a:endParaRPr lang="en-GB" altLang="en-US" sz="1000" smtClean="0">
              <a:solidFill>
                <a:srgbClr val="0B1A40"/>
              </a:solidFill>
            </a:endParaRPr>
          </a:p>
        </p:txBody>
      </p:sp>
      <p:sp>
        <p:nvSpPr>
          <p:cNvPr id="110596" name="Rectangle 2"/>
          <p:cNvSpPr>
            <a:spLocks noChangeArrowheads="1"/>
          </p:cNvSpPr>
          <p:nvPr/>
        </p:nvSpPr>
        <p:spPr bwMode="auto">
          <a:xfrm>
            <a:off x="250825" y="3068638"/>
            <a:ext cx="7920038" cy="431800"/>
          </a:xfrm>
          <a:prstGeom prst="rect">
            <a:avLst/>
          </a:prstGeom>
          <a:solidFill>
            <a:srgbClr val="C0C0C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0597" name="Rectangle 4"/>
          <p:cNvSpPr>
            <a:spLocks/>
          </p:cNvSpPr>
          <p:nvPr/>
        </p:nvSpPr>
        <p:spPr bwMode="auto">
          <a:xfrm>
            <a:off x="304800" y="358775"/>
            <a:ext cx="7796213" cy="5302250"/>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9263" indent="-449263" eaLnBrk="0" hangingPunct="0">
              <a:spcBef>
                <a:spcPct val="20000"/>
              </a:spcBef>
              <a:defRPr sz="2200">
                <a:solidFill>
                  <a:srgbClr val="00A5D9"/>
                </a:solidFill>
                <a:latin typeface="Arial" pitchFamily="34" charset="0"/>
                <a:cs typeface="Arial" pitchFamily="34" charset="0"/>
              </a:defRPr>
            </a:lvl1pPr>
            <a:lvl2pPr marL="914400" indent="-285750" eaLnBrk="0" hangingPunct="0">
              <a:spcBef>
                <a:spcPct val="20000"/>
              </a:spcBef>
              <a:buClr>
                <a:srgbClr val="00A5D9"/>
              </a:buClr>
              <a:defRPr sz="2000">
                <a:solidFill>
                  <a:schemeClr val="tx1"/>
                </a:solidFill>
                <a:latin typeface="Arial" pitchFamily="34" charset="0"/>
                <a:cs typeface="Arial" pitchFamily="34" charset="0"/>
              </a:defRPr>
            </a:lvl2pPr>
            <a:lvl3pPr marL="1322388"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730375"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138363"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955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30527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5099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967163"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lnSpc>
                <a:spcPct val="90000"/>
              </a:lnSpc>
              <a:spcAft>
                <a:spcPct val="20000"/>
              </a:spcAft>
              <a:buClr>
                <a:schemeClr val="accent2"/>
              </a:buClr>
            </a:pPr>
            <a:endParaRPr lang="de-DE" altLang="en-US" sz="1600" b="1" u="sng">
              <a:solidFill>
                <a:schemeClr val="accent2"/>
              </a:solidFill>
            </a:endParaRPr>
          </a:p>
          <a:p>
            <a:pPr eaLnBrk="1" hangingPunct="1">
              <a:lnSpc>
                <a:spcPct val="90000"/>
              </a:lnSpc>
              <a:spcAft>
                <a:spcPct val="20000"/>
              </a:spcAft>
              <a:buClr>
                <a:schemeClr val="accent2"/>
              </a:buClr>
            </a:pPr>
            <a:endParaRPr lang="de-DE" altLang="en-US" sz="600" u="sng">
              <a:solidFill>
                <a:schemeClr val="accent2"/>
              </a:solidFill>
            </a:endParaRPr>
          </a:p>
          <a:p>
            <a:pPr eaLnBrk="1" hangingPunct="1">
              <a:lnSpc>
                <a:spcPct val="90000"/>
              </a:lnSpc>
              <a:spcAft>
                <a:spcPct val="20000"/>
              </a:spcAft>
              <a:buClr>
                <a:schemeClr val="accent2"/>
              </a:buClr>
            </a:pPr>
            <a:endParaRPr lang="de-DE" altLang="en-US" sz="2000" b="1">
              <a:solidFill>
                <a:schemeClr val="accent2"/>
              </a:solidFill>
            </a:endParaRPr>
          </a:p>
          <a:p>
            <a:pPr eaLnBrk="1" hangingPunct="1">
              <a:lnSpc>
                <a:spcPct val="90000"/>
              </a:lnSpc>
              <a:spcAft>
                <a:spcPct val="20000"/>
              </a:spcAft>
              <a:buClr>
                <a:srgbClr val="00A5D9"/>
              </a:buClr>
              <a:buFontTx/>
              <a:buChar char="•"/>
            </a:pPr>
            <a:r>
              <a:rPr lang="de-DE" altLang="en-US" sz="2000"/>
              <a:t>Persönliche Steuerpflicht</a:t>
            </a:r>
          </a:p>
          <a:p>
            <a:pPr eaLnBrk="1" hangingPunct="1">
              <a:lnSpc>
                <a:spcPct val="90000"/>
              </a:lnSpc>
              <a:spcAft>
                <a:spcPct val="20000"/>
              </a:spcAft>
              <a:buClr>
                <a:srgbClr val="00A5D9"/>
              </a:buClr>
              <a:buFontTx/>
              <a:buChar char="•"/>
            </a:pPr>
            <a:r>
              <a:rPr lang="de-DE" altLang="en-US" sz="2000"/>
              <a:t>Sachliche Steuerpflicht </a:t>
            </a:r>
          </a:p>
          <a:p>
            <a:pPr eaLnBrk="1" hangingPunct="1">
              <a:lnSpc>
                <a:spcPct val="90000"/>
              </a:lnSpc>
              <a:spcAft>
                <a:spcPct val="20000"/>
              </a:spcAft>
              <a:buClr>
                <a:srgbClr val="00A5D9"/>
              </a:buClr>
              <a:buFontTx/>
              <a:buChar char="•"/>
            </a:pPr>
            <a:r>
              <a:rPr lang="de-DE" altLang="en-US" sz="2000"/>
              <a:t>Ermittlung der Einkünfte</a:t>
            </a:r>
          </a:p>
          <a:p>
            <a:pPr eaLnBrk="1" hangingPunct="1">
              <a:lnSpc>
                <a:spcPct val="90000"/>
              </a:lnSpc>
              <a:spcAft>
                <a:spcPct val="20000"/>
              </a:spcAft>
              <a:buClr>
                <a:srgbClr val="00A5D9"/>
              </a:buClr>
              <a:buFontTx/>
              <a:buChar char="•"/>
            </a:pPr>
            <a:r>
              <a:rPr lang="de-DE" altLang="en-US" sz="2000"/>
              <a:t>Einkunftsarten</a:t>
            </a:r>
          </a:p>
          <a:p>
            <a:pPr lvl="1" eaLnBrk="1" hangingPunct="1">
              <a:lnSpc>
                <a:spcPct val="90000"/>
              </a:lnSpc>
              <a:spcAft>
                <a:spcPct val="20000"/>
              </a:spcAft>
              <a:buFontTx/>
              <a:buChar char="•"/>
            </a:pPr>
            <a:r>
              <a:rPr lang="de-DE" altLang="en-US" sz="1800">
                <a:solidFill>
                  <a:srgbClr val="00A5D9"/>
                </a:solidFill>
              </a:rPr>
              <a:t>Grundlagen </a:t>
            </a:r>
          </a:p>
          <a:p>
            <a:pPr lvl="1" eaLnBrk="1" hangingPunct="1">
              <a:lnSpc>
                <a:spcPct val="90000"/>
              </a:lnSpc>
              <a:spcAft>
                <a:spcPct val="20000"/>
              </a:spcAft>
              <a:buFontTx/>
              <a:buChar char="•"/>
            </a:pPr>
            <a:r>
              <a:rPr lang="de-DE" altLang="en-US" sz="1800" b="1">
                <a:solidFill>
                  <a:srgbClr val="00A5D9"/>
                </a:solidFill>
              </a:rPr>
              <a:t>Gewinn- und Einkunftsarten</a:t>
            </a:r>
          </a:p>
          <a:p>
            <a:pPr lvl="1" eaLnBrk="1" hangingPunct="1">
              <a:lnSpc>
                <a:spcPct val="90000"/>
              </a:lnSpc>
              <a:spcAft>
                <a:spcPct val="20000"/>
              </a:spcAft>
              <a:buFontTx/>
              <a:buChar char="•"/>
            </a:pPr>
            <a:r>
              <a:rPr lang="de-DE" altLang="en-US" sz="1800">
                <a:solidFill>
                  <a:srgbClr val="00A5D9"/>
                </a:solidFill>
              </a:rPr>
              <a:t>Überschuss-Einkunftsarten </a:t>
            </a:r>
          </a:p>
          <a:p>
            <a:pPr eaLnBrk="1" hangingPunct="1">
              <a:lnSpc>
                <a:spcPct val="90000"/>
              </a:lnSpc>
              <a:spcAft>
                <a:spcPct val="20000"/>
              </a:spcAft>
              <a:buClr>
                <a:srgbClr val="00A5D9"/>
              </a:buClr>
              <a:buFontTx/>
              <a:buChar char="•"/>
            </a:pPr>
            <a:r>
              <a:rPr lang="de-DE" altLang="en-US" sz="2000"/>
              <a:t>Bemessungsgrundlage</a:t>
            </a:r>
          </a:p>
          <a:p>
            <a:pPr eaLnBrk="1" hangingPunct="1">
              <a:lnSpc>
                <a:spcPct val="90000"/>
              </a:lnSpc>
              <a:spcAft>
                <a:spcPct val="20000"/>
              </a:spcAft>
              <a:buClr>
                <a:srgbClr val="00A5D9"/>
              </a:buClr>
              <a:buFontTx/>
              <a:buChar char="•"/>
            </a:pPr>
            <a:r>
              <a:rPr lang="de-DE" altLang="en-US" sz="2000"/>
              <a:t>Veranlagung</a:t>
            </a:r>
          </a:p>
          <a:p>
            <a:pPr eaLnBrk="1" hangingPunct="1">
              <a:lnSpc>
                <a:spcPct val="90000"/>
              </a:lnSpc>
              <a:spcAft>
                <a:spcPct val="20000"/>
              </a:spcAft>
              <a:buClr>
                <a:srgbClr val="00A5D9"/>
              </a:buClr>
              <a:buFontTx/>
              <a:buChar char="•"/>
            </a:pPr>
            <a:r>
              <a:rPr lang="de-DE" altLang="en-US" sz="2000"/>
              <a:t>Steuertarif</a:t>
            </a:r>
          </a:p>
          <a:p>
            <a:pPr eaLnBrk="1" hangingPunct="1">
              <a:lnSpc>
                <a:spcPct val="90000"/>
              </a:lnSpc>
              <a:spcAft>
                <a:spcPct val="20000"/>
              </a:spcAft>
              <a:buClr>
                <a:schemeClr val="accent2"/>
              </a:buClr>
            </a:pPr>
            <a:endParaRPr lang="de-DE" altLang="en-US" sz="2000">
              <a:solidFill>
                <a:schemeClr val="accent2"/>
              </a:solidFill>
            </a:endParaRPr>
          </a:p>
          <a:p>
            <a:pPr eaLnBrk="1" hangingPunct="1">
              <a:lnSpc>
                <a:spcPct val="90000"/>
              </a:lnSpc>
              <a:spcAft>
                <a:spcPct val="20000"/>
              </a:spcAft>
              <a:buClr>
                <a:schemeClr val="accent2"/>
              </a:buClr>
            </a:pPr>
            <a:endParaRPr lang="de-DE" altLang="en-US" sz="2000">
              <a:solidFill>
                <a:schemeClr val="accent2"/>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a:xfrm>
            <a:off x="358775" y="188913"/>
            <a:ext cx="8367713" cy="576262"/>
          </a:xfrm>
        </p:spPr>
        <p:txBody>
          <a:bodyPr lIns="91440" tIns="45720" rIns="91440" bIns="45720" anchor="ctr"/>
          <a:lstStyle/>
          <a:p>
            <a:pPr eaLnBrk="1" hangingPunct="1"/>
            <a:r>
              <a:rPr lang="de-DE" altLang="en-US" smtClean="0"/>
              <a:t>Einkünfte aus Land- und Forstwirtschaft (§ 13 EStG)</a:t>
            </a:r>
          </a:p>
        </p:txBody>
      </p:sp>
      <p:sp>
        <p:nvSpPr>
          <p:cNvPr id="111619" name="Rectangle 3"/>
          <p:cNvSpPr>
            <a:spLocks noGrp="1"/>
          </p:cNvSpPr>
          <p:nvPr>
            <p:ph idx="1"/>
          </p:nvPr>
        </p:nvSpPr>
        <p:spPr>
          <a:xfrm>
            <a:off x="358775" y="1062038"/>
            <a:ext cx="8367713" cy="5175250"/>
          </a:xfrm>
        </p:spPr>
        <p:txBody>
          <a:bodyPr lIns="91440" tIns="45720" rIns="91440" bIns="45720"/>
          <a:lstStyle/>
          <a:p>
            <a:pPr marL="381000" indent="-381000" eaLnBrk="1" hangingPunct="1">
              <a:lnSpc>
                <a:spcPct val="80000"/>
              </a:lnSpc>
              <a:spcBef>
                <a:spcPct val="50000"/>
              </a:spcBef>
              <a:buClr>
                <a:srgbClr val="004171"/>
              </a:buClr>
              <a:buFontTx/>
              <a:buChar char="•"/>
              <a:tabLst>
                <a:tab pos="450850" algn="l"/>
              </a:tabLst>
            </a:pPr>
            <a:r>
              <a:rPr lang="de-DE" altLang="en-US" sz="1800" smtClean="0"/>
              <a:t>Grundsatz</a:t>
            </a:r>
          </a:p>
          <a:p>
            <a:pPr marL="381000" indent="-381000" eaLnBrk="1" hangingPunct="1">
              <a:lnSpc>
                <a:spcPct val="80000"/>
              </a:lnSpc>
              <a:spcBef>
                <a:spcPct val="50000"/>
              </a:spcBef>
              <a:tabLst>
                <a:tab pos="450850" algn="l"/>
              </a:tabLst>
            </a:pPr>
            <a:r>
              <a:rPr lang="de-DE" altLang="en-US" sz="1800" smtClean="0">
                <a:solidFill>
                  <a:schemeClr val="tx1"/>
                </a:solidFill>
              </a:rPr>
              <a:t>	</a:t>
            </a:r>
            <a:r>
              <a:rPr lang="de-DE" altLang="en-US" sz="1800" b="0" smtClean="0">
                <a:solidFill>
                  <a:schemeClr val="tx1"/>
                </a:solidFill>
              </a:rPr>
              <a:t>Einkünfte aus Land- und Forstwirtschaft  sind Einkünfte aus der Nutzung von Grund und 	Boden zur Gewinnung pflanzlicher Erzeugnisse und deren Verwertung sowie Einkünfte 	aus 	der Zucht und dem Halten von Tieren im Rahmen einer landwirtschaftlichen 	Betätigung, sowie alle sonstigen Erträge, die im Rahmen eines land- und 	forstwirtschaftlichen Betriebs anfallen.</a:t>
            </a:r>
          </a:p>
          <a:p>
            <a:pPr marL="381000" indent="-381000" eaLnBrk="1" hangingPunct="1">
              <a:lnSpc>
                <a:spcPct val="80000"/>
              </a:lnSpc>
              <a:spcBef>
                <a:spcPct val="50000"/>
              </a:spcBef>
              <a:buClr>
                <a:srgbClr val="004171"/>
              </a:buClr>
              <a:buFontTx/>
              <a:buChar char="•"/>
              <a:tabLst>
                <a:tab pos="450850" algn="l"/>
              </a:tabLst>
            </a:pPr>
            <a:r>
              <a:rPr lang="de-DE" altLang="en-US" sz="1800" smtClean="0"/>
              <a:t>	Merkmale</a:t>
            </a:r>
          </a:p>
          <a:p>
            <a:pPr marL="877888" lvl="4" indent="-342900" eaLnBrk="1" hangingPunct="1">
              <a:lnSpc>
                <a:spcPct val="80000"/>
              </a:lnSpc>
              <a:buClrTx/>
              <a:tabLst>
                <a:tab pos="450850" algn="l"/>
              </a:tabLst>
            </a:pPr>
            <a:r>
              <a:rPr lang="de-DE" altLang="en-US" sz="1800" smtClean="0"/>
              <a:t>land- und forstwirtschaftliche Betriebe erfüllen steuerlich alle Merkmale eines Gewerbebetriebs;</a:t>
            </a:r>
          </a:p>
          <a:p>
            <a:pPr marL="877888" lvl="4" indent="-342900" eaLnBrk="1" hangingPunct="1">
              <a:lnSpc>
                <a:spcPct val="80000"/>
              </a:lnSpc>
              <a:buClrTx/>
              <a:tabLst>
                <a:tab pos="450850" algn="l"/>
              </a:tabLst>
            </a:pPr>
            <a:r>
              <a:rPr lang="de-DE" altLang="en-US" sz="1800" smtClean="0"/>
              <a:t>sind aber ausdrücklich aus den gewerblichen Einkünften iSd § 15 Abs. 2 S. 1 EStG ausgeklammert.</a:t>
            </a:r>
          </a:p>
          <a:p>
            <a:pPr marL="381000" indent="-381000" eaLnBrk="1" hangingPunct="1">
              <a:lnSpc>
                <a:spcPct val="80000"/>
              </a:lnSpc>
              <a:buClr>
                <a:srgbClr val="004171"/>
              </a:buClr>
              <a:buFontTx/>
              <a:buChar char="•"/>
              <a:tabLst>
                <a:tab pos="450850" algn="l"/>
              </a:tabLst>
            </a:pPr>
            <a:r>
              <a:rPr lang="de-DE" altLang="en-US" sz="1800" smtClean="0"/>
              <a:t>	Arten</a:t>
            </a:r>
          </a:p>
          <a:p>
            <a:pPr marL="877888" lvl="4" indent="-342900" eaLnBrk="1" hangingPunct="1">
              <a:lnSpc>
                <a:spcPct val="80000"/>
              </a:lnSpc>
              <a:buClr>
                <a:schemeClr val="tx1"/>
              </a:buClr>
              <a:buFontTx/>
              <a:buAutoNum type="alphaLcParenR"/>
              <a:tabLst>
                <a:tab pos="450850" algn="l"/>
              </a:tabLst>
            </a:pPr>
            <a:r>
              <a:rPr lang="de-DE" altLang="en-US" sz="1800" smtClean="0"/>
              <a:t>Betriebe des Pflanzenbaus gem. § 13 Abs. 1 Nr. 1 S. 1 EStG (z.B. Weinbau);</a:t>
            </a:r>
          </a:p>
          <a:p>
            <a:pPr marL="877888" lvl="4" indent="-342900" eaLnBrk="1" hangingPunct="1">
              <a:lnSpc>
                <a:spcPct val="80000"/>
              </a:lnSpc>
              <a:buClr>
                <a:schemeClr val="tx1"/>
              </a:buClr>
              <a:buFontTx/>
              <a:buAutoNum type="alphaLcParenR"/>
              <a:tabLst>
                <a:tab pos="450850" algn="l"/>
              </a:tabLst>
            </a:pPr>
            <a:r>
              <a:rPr lang="de-DE" altLang="en-US" sz="1800" smtClean="0"/>
              <a:t>Betriebe der Tierzucht und Tierhaltung in gesetzlich geregelten Grenzen gem. § 13 Abs. 1 Nr. 1 S. 2 EStG;</a:t>
            </a:r>
          </a:p>
          <a:p>
            <a:pPr marL="877888" lvl="4" indent="-342900" eaLnBrk="1" hangingPunct="1">
              <a:lnSpc>
                <a:spcPct val="80000"/>
              </a:lnSpc>
              <a:buClr>
                <a:schemeClr val="tx1"/>
              </a:buClr>
              <a:buFontTx/>
              <a:buAutoNum type="alphaLcParenR"/>
              <a:tabLst>
                <a:tab pos="450850" algn="l"/>
              </a:tabLst>
            </a:pPr>
            <a:r>
              <a:rPr lang="de-DE" altLang="en-US" sz="1800" smtClean="0"/>
              <a:t>sonstige Betriebe gem. § 13 Abs. 1 Nr. 2-4 EStG (z.B. Imkerei, Binnenfischerei).</a:t>
            </a:r>
          </a:p>
          <a:p>
            <a:pPr marL="877888" lvl="4" indent="-342900" eaLnBrk="1" hangingPunct="1">
              <a:lnSpc>
                <a:spcPct val="80000"/>
              </a:lnSpc>
              <a:buFontTx/>
              <a:buAutoNum type="alphaLcParenR"/>
              <a:tabLst>
                <a:tab pos="450850" algn="l"/>
              </a:tabLst>
            </a:pPr>
            <a:endParaRPr lang="de-DE" altLang="en-US" sz="1600" b="1" smtClean="0"/>
          </a:p>
        </p:txBody>
      </p:sp>
      <p:sp>
        <p:nvSpPr>
          <p:cNvPr id="111620"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CB8E8B65-938D-45F5-9B29-FEA1CAC879D8}" type="slidenum">
              <a:rPr lang="en-GB" altLang="en-US" sz="1000" smtClean="0">
                <a:solidFill>
                  <a:srgbClr val="0B1A40"/>
                </a:solidFill>
              </a:rPr>
              <a:pPr eaLnBrk="1" hangingPunct="1">
                <a:spcBef>
                  <a:spcPct val="0"/>
                </a:spcBef>
              </a:pPr>
              <a:t>88</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r>
              <a:rPr lang="de-DE" altLang="en-US" dirty="0" smtClean="0"/>
              <a:t>Steueraufkommen</a:t>
            </a:r>
          </a:p>
        </p:txBody>
      </p:sp>
      <p:sp>
        <p:nvSpPr>
          <p:cNvPr id="2969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F950D8FF-D634-431F-B891-952B21AB1820}" type="slidenum">
              <a:rPr lang="en-GB" altLang="en-US" sz="1000" smtClean="0">
                <a:solidFill>
                  <a:srgbClr val="0B1A40"/>
                </a:solidFill>
              </a:rPr>
              <a:pPr eaLnBrk="1" hangingPunct="1">
                <a:spcBef>
                  <a:spcPct val="0"/>
                </a:spcBef>
              </a:pPr>
              <a:t>8</a:t>
            </a:fld>
            <a:endParaRPr lang="en-GB" altLang="en-US" sz="1000" smtClean="0">
              <a:solidFill>
                <a:srgbClr val="0B1A40"/>
              </a:solidFill>
            </a:endParaRPr>
          </a:p>
        </p:txBody>
      </p:sp>
      <p:sp>
        <p:nvSpPr>
          <p:cNvPr id="6" name="Rechteck 5"/>
          <p:cNvSpPr/>
          <p:nvPr/>
        </p:nvSpPr>
        <p:spPr>
          <a:xfrm>
            <a:off x="287338" y="954088"/>
            <a:ext cx="4572000" cy="277812"/>
          </a:xfrm>
          <a:prstGeom prst="rect">
            <a:avLst/>
          </a:prstGeom>
        </p:spPr>
        <p:txBody>
          <a:bodyPr>
            <a:spAutoFit/>
          </a:bodyPr>
          <a:lstStyle/>
          <a:p>
            <a:pPr>
              <a:defRPr/>
            </a:pPr>
            <a:r>
              <a:rPr lang="de-DE" sz="1200" dirty="0" err="1">
                <a:latin typeface="Arial" charset="0"/>
                <a:cs typeface="+mn-cs"/>
              </a:rPr>
              <a:t>NWB</a:t>
            </a:r>
            <a:r>
              <a:rPr lang="de-DE" sz="1200" dirty="0">
                <a:latin typeface="Arial" charset="0"/>
                <a:cs typeface="+mn-cs"/>
              </a:rPr>
              <a:t> 2015 Heft Nr. 27 Seite 1979 ff</a:t>
            </a:r>
            <a:endParaRPr lang="de-DE" sz="1200" dirty="0">
              <a:latin typeface="+mn-lt"/>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84784"/>
            <a:ext cx="5544616" cy="4370317"/>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p:cNvSpPr>
          <p:nvPr>
            <p:ph type="title"/>
          </p:nvPr>
        </p:nvSpPr>
        <p:spPr/>
        <p:txBody>
          <a:bodyPr lIns="91440" tIns="45720" rIns="91440" bIns="45720" anchor="ctr"/>
          <a:lstStyle/>
          <a:p>
            <a:pPr eaLnBrk="1" hangingPunct="1"/>
            <a:r>
              <a:rPr lang="de-DE" altLang="en-US" smtClean="0"/>
              <a:t>Einkünfte aus Gewerbebetrieb (§ 15 Abs. 2 EStG)</a:t>
            </a:r>
          </a:p>
        </p:txBody>
      </p:sp>
      <p:sp>
        <p:nvSpPr>
          <p:cNvPr id="97290" name="Rectangle 9"/>
          <p:cNvSpPr>
            <a:spLocks noGrp="1"/>
          </p:cNvSpPr>
          <p:nvPr>
            <p:ph idx="1"/>
          </p:nvPr>
        </p:nvSpPr>
        <p:spPr>
          <a:xfrm>
            <a:off x="358775" y="1062038"/>
            <a:ext cx="8367713" cy="5175250"/>
          </a:xfrm>
        </p:spPr>
        <p:txBody>
          <a:bodyPr lIns="91440" tIns="45720" rIns="91440" bIns="45720"/>
          <a:lstStyle/>
          <a:p>
            <a:pPr marL="304800" lvl="1" indent="-304800" eaLnBrk="1" hangingPunct="1">
              <a:lnSpc>
                <a:spcPct val="80000"/>
              </a:lnSpc>
              <a:spcBef>
                <a:spcPct val="0"/>
              </a:spcBef>
              <a:buClr>
                <a:schemeClr val="accent3"/>
              </a:buClr>
              <a:defRPr/>
            </a:pPr>
            <a:r>
              <a:rPr lang="de-DE" altLang="en-US" sz="1400" b="1" dirty="0" smtClean="0">
                <a:solidFill>
                  <a:schemeClr val="bg1"/>
                </a:solidFill>
              </a:rPr>
              <a:t>1. Selbständigkeit</a:t>
            </a:r>
            <a:r>
              <a:rPr lang="de-DE" altLang="en-US" sz="1400" dirty="0" smtClean="0">
                <a:solidFill>
                  <a:schemeClr val="bg1"/>
                </a:solidFill>
              </a:rPr>
              <a:t>		</a:t>
            </a:r>
            <a:r>
              <a:rPr lang="de-DE" altLang="en-US" sz="1400" kern="1200" dirty="0">
                <a:solidFill>
                  <a:schemeClr val="tx1"/>
                </a:solidFill>
                <a:ea typeface="+mn-ea"/>
              </a:rPr>
              <a:t>= Handeln auf eigene Rechnung und Gefahr</a:t>
            </a:r>
          </a:p>
          <a:p>
            <a:pPr marL="304800" lvl="1" indent="-304800" eaLnBrk="1" hangingPunct="1">
              <a:lnSpc>
                <a:spcPct val="80000"/>
              </a:lnSpc>
              <a:spcBef>
                <a:spcPct val="0"/>
              </a:spcBef>
              <a:buClr>
                <a:schemeClr val="accent3"/>
              </a:buClr>
              <a:defRPr/>
            </a:pPr>
            <a:endParaRPr lang="de-DE" altLang="en-US" sz="1400" kern="1200" dirty="0">
              <a:solidFill>
                <a:schemeClr val="tx1"/>
              </a:solidFill>
              <a:ea typeface="+mn-ea"/>
            </a:endParaRPr>
          </a:p>
          <a:p>
            <a:pPr marL="304800" lvl="1" indent="-304800" eaLnBrk="1" hangingPunct="1">
              <a:lnSpc>
                <a:spcPct val="80000"/>
              </a:lnSpc>
              <a:spcBef>
                <a:spcPct val="0"/>
              </a:spcBef>
              <a:buClr>
                <a:schemeClr val="accent3"/>
              </a:buClr>
              <a:defRPr/>
            </a:pPr>
            <a:r>
              <a:rPr lang="de-DE" altLang="en-US" sz="1400" kern="1200" dirty="0">
                <a:solidFill>
                  <a:schemeClr val="tx1"/>
                </a:solidFill>
                <a:ea typeface="+mn-ea"/>
              </a:rPr>
              <a:t>2. Nachhaltigkeit		= auf längere Dauer gerichtetes Handeln;</a:t>
            </a:r>
            <a:br>
              <a:rPr lang="de-DE" altLang="en-US" sz="1400" kern="1200" dirty="0">
                <a:solidFill>
                  <a:schemeClr val="tx1"/>
                </a:solidFill>
                <a:ea typeface="+mn-ea"/>
              </a:rPr>
            </a:br>
            <a:r>
              <a:rPr lang="de-DE" altLang="en-US" sz="1400" kern="1200" dirty="0">
                <a:solidFill>
                  <a:schemeClr val="tx1"/>
                </a:solidFill>
                <a:ea typeface="+mn-ea"/>
              </a:rPr>
              <a:t>                   		   zumindest Wiederholungsabsicht</a:t>
            </a:r>
          </a:p>
          <a:p>
            <a:pPr marL="304800" lvl="1" indent="-304800" eaLnBrk="1" hangingPunct="1">
              <a:lnSpc>
                <a:spcPct val="80000"/>
              </a:lnSpc>
              <a:spcBef>
                <a:spcPct val="0"/>
              </a:spcBef>
              <a:buClr>
                <a:schemeClr val="accent3"/>
              </a:buClr>
              <a:defRPr/>
            </a:pPr>
            <a:endParaRPr lang="de-DE" altLang="en-US" sz="1400" kern="1200" dirty="0">
              <a:solidFill>
                <a:schemeClr val="tx1"/>
              </a:solidFill>
              <a:ea typeface="+mn-ea"/>
            </a:endParaRPr>
          </a:p>
          <a:p>
            <a:pPr marL="304800" lvl="1" indent="-304800" eaLnBrk="1" hangingPunct="1">
              <a:lnSpc>
                <a:spcPct val="80000"/>
              </a:lnSpc>
              <a:spcBef>
                <a:spcPct val="0"/>
              </a:spcBef>
              <a:buClr>
                <a:schemeClr val="accent3"/>
              </a:buClr>
              <a:defRPr/>
            </a:pPr>
            <a:r>
              <a:rPr lang="de-DE" altLang="en-US" sz="1400" kern="1200" dirty="0">
                <a:solidFill>
                  <a:schemeClr val="tx1"/>
                </a:solidFill>
                <a:ea typeface="+mn-ea"/>
              </a:rPr>
              <a:t>3. Gewinnerzielungs-		= Absicht auf lange Sicht einen Überschuss zu </a:t>
            </a:r>
            <a:br>
              <a:rPr lang="de-DE" altLang="en-US" sz="1400" kern="1200" dirty="0">
                <a:solidFill>
                  <a:schemeClr val="tx1"/>
                </a:solidFill>
                <a:ea typeface="+mn-ea"/>
              </a:rPr>
            </a:br>
            <a:r>
              <a:rPr lang="de-DE" altLang="en-US" sz="1400" kern="1200" dirty="0" err="1">
                <a:solidFill>
                  <a:schemeClr val="tx1"/>
                </a:solidFill>
                <a:ea typeface="+mn-ea"/>
              </a:rPr>
              <a:t>absicht</a:t>
            </a:r>
            <a:r>
              <a:rPr lang="de-DE" altLang="en-US" sz="1400" kern="1200" dirty="0">
                <a:solidFill>
                  <a:schemeClr val="tx1"/>
                </a:solidFill>
                <a:ea typeface="+mn-ea"/>
              </a:rPr>
              <a:t>		   erzielen (nicht nur </a:t>
            </a:r>
            <a:r>
              <a:rPr lang="de-DE" altLang="en-US" sz="1400" kern="1200" dirty="0" err="1">
                <a:solidFill>
                  <a:schemeClr val="tx1"/>
                </a:solidFill>
                <a:ea typeface="+mn-ea"/>
              </a:rPr>
              <a:t>Einkünfteerzielungsabsicht</a:t>
            </a:r>
            <a:r>
              <a:rPr lang="de-DE" altLang="en-US" sz="1400" kern="1200" dirty="0">
                <a:solidFill>
                  <a:schemeClr val="tx1"/>
                </a:solidFill>
                <a:ea typeface="+mn-ea"/>
              </a:rPr>
              <a:t>)</a:t>
            </a:r>
          </a:p>
          <a:p>
            <a:pPr marL="304800" lvl="1" indent="-304800" eaLnBrk="1" hangingPunct="1">
              <a:lnSpc>
                <a:spcPct val="80000"/>
              </a:lnSpc>
              <a:spcBef>
                <a:spcPct val="0"/>
              </a:spcBef>
              <a:buClr>
                <a:schemeClr val="accent3"/>
              </a:buClr>
              <a:defRPr/>
            </a:pPr>
            <a:endParaRPr lang="de-DE" altLang="en-US" sz="1400" kern="1200" dirty="0">
              <a:solidFill>
                <a:schemeClr val="tx1"/>
              </a:solidFill>
              <a:ea typeface="+mn-ea"/>
            </a:endParaRPr>
          </a:p>
          <a:p>
            <a:pPr marL="304800" lvl="1" indent="-304800" eaLnBrk="1" hangingPunct="1">
              <a:lnSpc>
                <a:spcPct val="80000"/>
              </a:lnSpc>
              <a:spcBef>
                <a:spcPct val="0"/>
              </a:spcBef>
              <a:buClr>
                <a:schemeClr val="accent3"/>
              </a:buClr>
              <a:defRPr/>
            </a:pPr>
            <a:r>
              <a:rPr lang="de-DE" altLang="en-US" sz="1400" kern="1200" dirty="0">
                <a:solidFill>
                  <a:schemeClr val="tx1"/>
                </a:solidFill>
                <a:ea typeface="+mn-ea"/>
              </a:rPr>
              <a:t>4. Beteiligung am all-		= Leistungen, die der Allgemeinheit gegen Entgelt </a:t>
            </a:r>
          </a:p>
          <a:p>
            <a:pPr marL="304800" lvl="1" indent="-304800" eaLnBrk="1" hangingPunct="1">
              <a:lnSpc>
                <a:spcPct val="80000"/>
              </a:lnSpc>
              <a:spcBef>
                <a:spcPct val="0"/>
              </a:spcBef>
              <a:buClr>
                <a:schemeClr val="accent3"/>
              </a:buClr>
              <a:defRPr/>
            </a:pPr>
            <a:r>
              <a:rPr lang="de-DE" altLang="en-US" sz="1400" kern="1200" dirty="0">
                <a:solidFill>
                  <a:schemeClr val="tx1"/>
                </a:solidFill>
                <a:ea typeface="+mn-ea"/>
              </a:rPr>
              <a:t>    gemeinen </a:t>
            </a:r>
            <a:r>
              <a:rPr lang="de-DE" altLang="en-US" sz="1400" kern="1200" dirty="0" err="1">
                <a:solidFill>
                  <a:schemeClr val="tx1"/>
                </a:solidFill>
                <a:ea typeface="+mn-ea"/>
              </a:rPr>
              <a:t>wirtschaft</a:t>
            </a:r>
            <a:r>
              <a:rPr lang="de-DE" altLang="en-US" sz="1400" kern="1200" dirty="0">
                <a:solidFill>
                  <a:schemeClr val="tx1"/>
                </a:solidFill>
                <a:ea typeface="+mn-ea"/>
              </a:rPr>
              <a:t>-	   angeboten werden, Auftreten wie ein Händler</a:t>
            </a:r>
          </a:p>
          <a:p>
            <a:pPr marL="304800" indent="-304800" eaLnBrk="1" hangingPunct="1">
              <a:lnSpc>
                <a:spcPct val="80000"/>
              </a:lnSpc>
              <a:defRPr/>
            </a:pPr>
            <a:r>
              <a:rPr lang="de-DE" altLang="en-US" sz="1400" dirty="0" smtClean="0">
                <a:solidFill>
                  <a:schemeClr val="bg1"/>
                </a:solidFill>
              </a:rPr>
              <a:t>    </a:t>
            </a:r>
            <a:r>
              <a:rPr lang="de-DE" altLang="en-US" sz="1400" dirty="0" err="1" smtClean="0">
                <a:solidFill>
                  <a:schemeClr val="bg1"/>
                </a:solidFill>
              </a:rPr>
              <a:t>lichen</a:t>
            </a:r>
            <a:r>
              <a:rPr lang="de-DE" altLang="en-US" sz="1400" dirty="0" smtClean="0">
                <a:solidFill>
                  <a:schemeClr val="bg1"/>
                </a:solidFill>
              </a:rPr>
              <a:t> Verkehr</a:t>
            </a:r>
          </a:p>
          <a:p>
            <a:pPr marL="304800" indent="-304800" eaLnBrk="1" hangingPunct="1">
              <a:lnSpc>
                <a:spcPct val="80000"/>
              </a:lnSpc>
              <a:defRPr/>
            </a:pPr>
            <a:endParaRPr lang="de-DE" altLang="en-US" sz="1400" dirty="0" smtClean="0">
              <a:solidFill>
                <a:schemeClr val="bg1"/>
              </a:solidFill>
            </a:endParaRPr>
          </a:p>
          <a:p>
            <a:pPr marL="304800" indent="-304800" eaLnBrk="1" hangingPunct="1">
              <a:lnSpc>
                <a:spcPct val="80000"/>
              </a:lnSpc>
              <a:defRPr/>
            </a:pPr>
            <a:endParaRPr lang="de-DE" altLang="en-US" sz="1400" dirty="0" smtClean="0">
              <a:solidFill>
                <a:schemeClr val="bg1"/>
              </a:solidFill>
            </a:endParaRPr>
          </a:p>
          <a:p>
            <a:pPr marL="304800" indent="-304800" eaLnBrk="1" hangingPunct="1">
              <a:lnSpc>
                <a:spcPct val="80000"/>
              </a:lnSpc>
              <a:defRPr/>
            </a:pPr>
            <a:endParaRPr lang="de-DE" altLang="en-US" sz="600" dirty="0" smtClean="0">
              <a:solidFill>
                <a:schemeClr val="bg1"/>
              </a:solidFill>
            </a:endParaRPr>
          </a:p>
          <a:p>
            <a:pPr marL="304800" indent="-304800" eaLnBrk="1" hangingPunct="1">
              <a:lnSpc>
                <a:spcPct val="80000"/>
              </a:lnSpc>
              <a:defRPr/>
            </a:pPr>
            <a:endParaRPr lang="de-DE" altLang="en-US" sz="600" dirty="0" smtClean="0">
              <a:solidFill>
                <a:schemeClr val="accent3"/>
              </a:solidFill>
            </a:endParaRPr>
          </a:p>
          <a:p>
            <a:pPr marL="304800" indent="-304800" eaLnBrk="1" hangingPunct="1">
              <a:lnSpc>
                <a:spcPct val="80000"/>
              </a:lnSpc>
              <a:defRPr/>
            </a:pPr>
            <a:endParaRPr lang="de-DE" altLang="en-US" sz="1400" dirty="0" smtClean="0">
              <a:solidFill>
                <a:schemeClr val="accent3"/>
              </a:solidFill>
            </a:endParaRPr>
          </a:p>
        </p:txBody>
      </p:sp>
      <p:sp>
        <p:nvSpPr>
          <p:cNvPr id="11264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16C40581-9EBD-49D9-A9A7-3CF511D892D2}" type="slidenum">
              <a:rPr lang="en-GB" altLang="en-US" sz="1000" smtClean="0">
                <a:solidFill>
                  <a:srgbClr val="0B1A40"/>
                </a:solidFill>
              </a:rPr>
              <a:pPr eaLnBrk="1" hangingPunct="1">
                <a:spcBef>
                  <a:spcPct val="0"/>
                </a:spcBef>
              </a:pPr>
              <a:t>89</a:t>
            </a:fld>
            <a:endParaRPr lang="en-GB" altLang="en-US" sz="1000" smtClean="0">
              <a:solidFill>
                <a:srgbClr val="0B1A40"/>
              </a:solidFill>
            </a:endParaRPr>
          </a:p>
        </p:txBody>
      </p:sp>
      <p:sp>
        <p:nvSpPr>
          <p:cNvPr id="112645" name="Rectangle 2"/>
          <p:cNvSpPr>
            <a:spLocks noChangeArrowheads="1"/>
          </p:cNvSpPr>
          <p:nvPr/>
        </p:nvSpPr>
        <p:spPr bwMode="auto">
          <a:xfrm>
            <a:off x="323850" y="3789363"/>
            <a:ext cx="2952750" cy="23034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2646" name="Rectangle 3"/>
          <p:cNvSpPr>
            <a:spLocks noChangeArrowheads="1"/>
          </p:cNvSpPr>
          <p:nvPr/>
        </p:nvSpPr>
        <p:spPr bwMode="auto">
          <a:xfrm>
            <a:off x="323850" y="1125538"/>
            <a:ext cx="2952750" cy="2519362"/>
          </a:xfrm>
          <a:prstGeom prst="rect">
            <a:avLst/>
          </a:prstGeom>
          <a:solidFill>
            <a:schemeClr val="tx2"/>
          </a:solidFill>
          <a:ln w="9525">
            <a:solidFill>
              <a:schemeClr val="tx1"/>
            </a:solidFill>
            <a:miter lim="800000"/>
            <a:headEnd/>
            <a:tailEnd/>
          </a:ln>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2647" name="Text Box 4"/>
          <p:cNvSpPr txBox="1">
            <a:spLocks noChangeArrowheads="1"/>
          </p:cNvSpPr>
          <p:nvPr/>
        </p:nvSpPr>
        <p:spPr bwMode="auto">
          <a:xfrm>
            <a:off x="468313" y="0"/>
            <a:ext cx="360045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30000" b="1">
                <a:solidFill>
                  <a:srgbClr val="707590"/>
                </a:solidFill>
              </a:rPr>
              <a:t>+</a:t>
            </a:r>
          </a:p>
        </p:txBody>
      </p:sp>
      <p:sp>
        <p:nvSpPr>
          <p:cNvPr id="112648" name="Rectangle 6"/>
          <p:cNvSpPr>
            <a:spLocks noChangeArrowheads="1"/>
          </p:cNvSpPr>
          <p:nvPr/>
        </p:nvSpPr>
        <p:spPr bwMode="auto">
          <a:xfrm>
            <a:off x="331788" y="1049338"/>
            <a:ext cx="8362950" cy="2519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2649" name="Rectangle 7"/>
          <p:cNvSpPr>
            <a:spLocks noChangeArrowheads="1"/>
          </p:cNvSpPr>
          <p:nvPr/>
        </p:nvSpPr>
        <p:spPr bwMode="auto">
          <a:xfrm>
            <a:off x="323850" y="3789363"/>
            <a:ext cx="8362950" cy="2303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2650" name="Text Box 8"/>
          <p:cNvSpPr txBox="1">
            <a:spLocks noChangeArrowheads="1"/>
          </p:cNvSpPr>
          <p:nvPr/>
        </p:nvSpPr>
        <p:spPr bwMode="auto">
          <a:xfrm>
            <a:off x="539750" y="692150"/>
            <a:ext cx="2808288"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30000" b="1">
                <a:solidFill>
                  <a:srgbClr val="707590"/>
                </a:solidFill>
              </a:rPr>
              <a:t>_</a:t>
            </a:r>
          </a:p>
        </p:txBody>
      </p:sp>
      <p:sp>
        <p:nvSpPr>
          <p:cNvPr id="112651" name="Rectangle 7"/>
          <p:cNvSpPr>
            <a:spLocks noChangeArrowheads="1"/>
          </p:cNvSpPr>
          <p:nvPr/>
        </p:nvSpPr>
        <p:spPr bwMode="auto">
          <a:xfrm>
            <a:off x="3276600" y="3816350"/>
            <a:ext cx="51228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de-DE" altLang="en-US" sz="1400"/>
              <a:t>die Einkünfte aus Land- und Forstwirtschaft gehen den</a:t>
            </a:r>
          </a:p>
          <a:p>
            <a:pPr eaLnBrk="1" hangingPunct="1">
              <a:lnSpc>
                <a:spcPct val="80000"/>
              </a:lnSpc>
            </a:pPr>
            <a:r>
              <a:rPr lang="de-DE" altLang="en-US" sz="1400"/>
              <a:t>Einkünften aus Gewerbebetrieb vor	</a:t>
            </a:r>
          </a:p>
          <a:p>
            <a:pPr eaLnBrk="1" hangingPunct="1">
              <a:lnSpc>
                <a:spcPct val="80000"/>
              </a:lnSpc>
            </a:pPr>
            <a:endParaRPr lang="de-DE" altLang="en-US" sz="1400"/>
          </a:p>
          <a:p>
            <a:pPr eaLnBrk="1" hangingPunct="1">
              <a:lnSpc>
                <a:spcPct val="80000"/>
              </a:lnSpc>
            </a:pPr>
            <a:r>
              <a:rPr lang="de-DE" altLang="en-US" sz="1400"/>
              <a:t>die Einkünfte aus selbständiger Tätigkeit gehen den</a:t>
            </a:r>
          </a:p>
          <a:p>
            <a:pPr eaLnBrk="1" hangingPunct="1">
              <a:lnSpc>
                <a:spcPct val="80000"/>
              </a:lnSpc>
            </a:pPr>
            <a:r>
              <a:rPr lang="de-DE" altLang="en-US" sz="1400"/>
              <a:t>Einkünften aus Gewerbebetrieb vor</a:t>
            </a:r>
          </a:p>
          <a:p>
            <a:pPr eaLnBrk="1" hangingPunct="1">
              <a:lnSpc>
                <a:spcPct val="80000"/>
              </a:lnSpc>
            </a:pPr>
            <a:endParaRPr lang="de-DE" altLang="en-US" sz="1400"/>
          </a:p>
          <a:p>
            <a:pPr eaLnBrk="1" hangingPunct="1">
              <a:lnSpc>
                <a:spcPct val="80000"/>
              </a:lnSpc>
            </a:pPr>
            <a:r>
              <a:rPr lang="de-DE" altLang="en-US" sz="1400"/>
              <a:t>über Vermögensnutzung als bloße Fruchtziehung </a:t>
            </a:r>
            <a:endParaRPr lang="de-DE" altLang="en-US" sz="1400" b="1"/>
          </a:p>
          <a:p>
            <a:pPr eaLnBrk="1" hangingPunct="1">
              <a:lnSpc>
                <a:spcPct val="80000"/>
              </a:lnSpc>
            </a:pPr>
            <a:r>
              <a:rPr lang="de-DE" altLang="en-US" sz="1400"/>
              <a:t>hinausgehend (§14 AO); Rechtsprechung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lIns="91440" tIns="45720" rIns="91440" bIns="45720" anchor="ctr"/>
          <a:lstStyle/>
          <a:p>
            <a:pPr eaLnBrk="1" hangingPunct="1"/>
            <a:r>
              <a:rPr lang="de-DE" altLang="en-US" smtClean="0"/>
              <a:t>Gewerbebetriebe</a:t>
            </a:r>
          </a:p>
        </p:txBody>
      </p:sp>
      <p:sp>
        <p:nvSpPr>
          <p:cNvPr id="98308" name="Rectangle 3"/>
          <p:cNvSpPr>
            <a:spLocks noGrp="1"/>
          </p:cNvSpPr>
          <p:nvPr>
            <p:ph idx="1"/>
          </p:nvPr>
        </p:nvSpPr>
        <p:spPr>
          <a:xfrm>
            <a:off x="358775" y="1062038"/>
            <a:ext cx="8367713" cy="5175250"/>
          </a:xfrm>
        </p:spPr>
        <p:txBody>
          <a:bodyPr lIns="91440" tIns="45720" rIns="91440" bIns="45720"/>
          <a:lstStyle/>
          <a:p>
            <a:pPr marL="342900" lvl="2" indent="-342900" eaLnBrk="1" hangingPunct="1">
              <a:lnSpc>
                <a:spcPct val="80000"/>
              </a:lnSpc>
              <a:buClr>
                <a:srgbClr val="004171"/>
              </a:buClr>
              <a:buFont typeface="Arial" pitchFamily="34" charset="0"/>
              <a:buChar char="•"/>
              <a:defRPr/>
            </a:pPr>
            <a:r>
              <a:rPr lang="de-DE" altLang="en-US" sz="1800" dirty="0" smtClean="0"/>
              <a:t>Kapitalgesellschaften, Erwerbs- und Wirtschaftsgenossenschaften sowie Versicherungsvereine auf Gegenseitigkeit (§ 8 Abs. 2 KStG);</a:t>
            </a:r>
          </a:p>
          <a:p>
            <a:pPr marL="342900" lvl="2" indent="-342900" eaLnBrk="1" hangingPunct="1">
              <a:lnSpc>
                <a:spcPct val="80000"/>
              </a:lnSpc>
              <a:buClr>
                <a:schemeClr val="accent3"/>
              </a:buClr>
              <a:buFont typeface="Arial" pitchFamily="34" charset="0"/>
              <a:buChar char="•"/>
              <a:defRPr/>
            </a:pPr>
            <a:endParaRPr lang="de-DE" altLang="en-US" sz="1800" dirty="0" smtClean="0"/>
          </a:p>
          <a:p>
            <a:pPr marL="342900" lvl="2" indent="-342900" eaLnBrk="1" hangingPunct="1">
              <a:lnSpc>
                <a:spcPct val="80000"/>
              </a:lnSpc>
              <a:buClr>
                <a:srgbClr val="004171"/>
              </a:buClr>
              <a:buFont typeface="Arial" pitchFamily="34" charset="0"/>
              <a:buChar char="•"/>
              <a:defRPr/>
            </a:pPr>
            <a:r>
              <a:rPr lang="de-DE" altLang="en-US" sz="1800" dirty="0" smtClean="0"/>
              <a:t>Personengesellschaften (§ 15 Abs. 3 Nr. 1 EStG), wenn die Gesellschaft auch einer gewerblichen Tätigkeit </a:t>
            </a:r>
            <a:r>
              <a:rPr lang="de-DE" altLang="en-US" sz="1800" dirty="0" err="1" smtClean="0"/>
              <a:t>iSd</a:t>
            </a:r>
            <a:r>
              <a:rPr lang="de-DE" altLang="en-US" sz="1800" dirty="0" smtClean="0"/>
              <a:t/>
            </a:r>
            <a:br>
              <a:rPr lang="de-DE" altLang="en-US" sz="1800" dirty="0" smtClean="0"/>
            </a:br>
            <a:r>
              <a:rPr lang="de-DE" altLang="en-US" sz="1800" dirty="0" smtClean="0"/>
              <a:t>§ 15 Abs. 1 Nr. EStG nachgeht;</a:t>
            </a:r>
          </a:p>
          <a:p>
            <a:pPr marL="342900" lvl="2" indent="-342900" eaLnBrk="1" hangingPunct="1">
              <a:lnSpc>
                <a:spcPct val="80000"/>
              </a:lnSpc>
              <a:buClr>
                <a:srgbClr val="004171"/>
              </a:buClr>
              <a:buFont typeface="Arial" pitchFamily="34" charset="0"/>
              <a:buChar char="•"/>
              <a:defRPr/>
            </a:pPr>
            <a:endParaRPr lang="de-DE" altLang="en-US" sz="1800" dirty="0" smtClean="0"/>
          </a:p>
          <a:p>
            <a:pPr marL="342900" lvl="2" indent="-342900" eaLnBrk="1" hangingPunct="1">
              <a:lnSpc>
                <a:spcPct val="80000"/>
              </a:lnSpc>
              <a:buClr>
                <a:srgbClr val="004171"/>
              </a:buClr>
              <a:buFont typeface="Arial" pitchFamily="34" charset="0"/>
              <a:buChar char="•"/>
              <a:defRPr/>
            </a:pPr>
            <a:r>
              <a:rPr lang="de-DE" altLang="en-US" sz="1800" dirty="0" smtClean="0"/>
              <a:t>gewerblich geprägte Personengesellschaften (§ 15 Abs. 3 Nr. 2 EStG; </a:t>
            </a:r>
          </a:p>
          <a:p>
            <a:pPr lvl="2" eaLnBrk="1" hangingPunct="1">
              <a:lnSpc>
                <a:spcPct val="80000"/>
              </a:lnSpc>
              <a:buClr>
                <a:srgbClr val="004171"/>
              </a:buClr>
              <a:defRPr/>
            </a:pPr>
            <a:r>
              <a:rPr lang="de-DE" altLang="en-US" sz="1800" dirty="0" smtClean="0"/>
              <a:t>     Personengesellschaften, bei denen ausschließlich eine oder mehrere</a:t>
            </a:r>
            <a:br>
              <a:rPr lang="de-DE" altLang="en-US" sz="1800" dirty="0" smtClean="0"/>
            </a:br>
            <a:r>
              <a:rPr lang="de-DE" altLang="en-US" sz="1800" dirty="0" smtClean="0"/>
              <a:t>     Kapitalgesellschaften persönlich haftende Gesellschafter sind und</a:t>
            </a:r>
            <a:br>
              <a:rPr lang="de-DE" altLang="en-US" sz="1800" dirty="0" smtClean="0"/>
            </a:br>
            <a:r>
              <a:rPr lang="de-DE" altLang="en-US" sz="1800" dirty="0" smtClean="0"/>
              <a:t>     nur diese oder Personen, die nicht Gesellschafter sind, zur</a:t>
            </a:r>
            <a:br>
              <a:rPr lang="de-DE" altLang="en-US" sz="1800" dirty="0" smtClean="0"/>
            </a:br>
            <a:r>
              <a:rPr lang="de-DE" altLang="en-US" sz="1800" dirty="0" smtClean="0"/>
              <a:t>     Geschäftsführung befugt sind);</a:t>
            </a:r>
          </a:p>
          <a:p>
            <a:pPr marL="342900" lvl="2" indent="-342900" eaLnBrk="1" hangingPunct="1">
              <a:lnSpc>
                <a:spcPct val="80000"/>
              </a:lnSpc>
              <a:buClr>
                <a:srgbClr val="004171"/>
              </a:buClr>
              <a:buFont typeface="Arial" pitchFamily="34" charset="0"/>
              <a:buChar char="•"/>
              <a:defRPr/>
            </a:pPr>
            <a:endParaRPr lang="de-DE" altLang="en-US" sz="1800" dirty="0" smtClean="0"/>
          </a:p>
          <a:p>
            <a:pPr marL="342900" lvl="2" indent="-342900" eaLnBrk="1" hangingPunct="1">
              <a:lnSpc>
                <a:spcPct val="80000"/>
              </a:lnSpc>
              <a:buClr>
                <a:srgbClr val="004171"/>
              </a:buClr>
              <a:buFont typeface="Arial" pitchFamily="34" charset="0"/>
              <a:buChar char="•"/>
              <a:defRPr/>
            </a:pPr>
            <a:r>
              <a:rPr lang="de-DE" altLang="en-US" sz="1800" dirty="0" smtClean="0"/>
              <a:t>Einzelunternehmen, die eine gewerbliche Tätigkeit ausüben</a:t>
            </a:r>
            <a:br>
              <a:rPr lang="de-DE" altLang="en-US" sz="1800" dirty="0" smtClean="0"/>
            </a:br>
            <a:r>
              <a:rPr lang="de-DE" altLang="en-US" sz="1800" dirty="0" smtClean="0"/>
              <a:t>(§ 15 Abs. 2 EStG).</a:t>
            </a:r>
          </a:p>
        </p:txBody>
      </p:sp>
      <p:sp>
        <p:nvSpPr>
          <p:cNvPr id="113668"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555A365-D0C3-477D-983F-5E86724E2310}" type="slidenum">
              <a:rPr lang="en-GB" altLang="en-US" sz="1000" smtClean="0">
                <a:solidFill>
                  <a:srgbClr val="0B1A40"/>
                </a:solidFill>
              </a:rPr>
              <a:pPr eaLnBrk="1" hangingPunct="1">
                <a:spcBef>
                  <a:spcPct val="0"/>
                </a:spcBef>
              </a:pPr>
              <a:t>90</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lIns="91440" tIns="45720" rIns="91440" bIns="45720" anchor="ctr"/>
          <a:lstStyle/>
          <a:p>
            <a:pPr eaLnBrk="1" hangingPunct="1"/>
            <a:r>
              <a:rPr lang="de-DE" altLang="en-US" smtClean="0"/>
              <a:t>Abgrenzung</a:t>
            </a:r>
          </a:p>
        </p:txBody>
      </p:sp>
      <p:sp>
        <p:nvSpPr>
          <p:cNvPr id="11469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2CC6F0E3-C1DD-44A9-981C-D7CB377927E3}" type="slidenum">
              <a:rPr lang="en-GB" altLang="en-US" sz="1000" smtClean="0">
                <a:solidFill>
                  <a:srgbClr val="0B1A40"/>
                </a:solidFill>
              </a:rPr>
              <a:pPr eaLnBrk="1" hangingPunct="1">
                <a:spcBef>
                  <a:spcPct val="0"/>
                </a:spcBef>
              </a:pPr>
              <a:t>91</a:t>
            </a:fld>
            <a:endParaRPr lang="en-GB" altLang="en-US" sz="1000" smtClean="0">
              <a:solidFill>
                <a:srgbClr val="0B1A40"/>
              </a:solidFill>
            </a:endParaRPr>
          </a:p>
        </p:txBody>
      </p:sp>
      <p:graphicFrame>
        <p:nvGraphicFramePr>
          <p:cNvPr id="1926169" name="Group 25"/>
          <p:cNvGraphicFramePr>
            <a:graphicFrameLocks noGrp="1"/>
          </p:cNvGraphicFramePr>
          <p:nvPr/>
        </p:nvGraphicFramePr>
        <p:xfrm>
          <a:off x="396875" y="1162050"/>
          <a:ext cx="8207375" cy="4859338"/>
        </p:xfrm>
        <a:graphic>
          <a:graphicData uri="http://schemas.openxmlformats.org/drawingml/2006/table">
            <a:tbl>
              <a:tblPr/>
              <a:tblGrid>
                <a:gridCol w="3960813"/>
                <a:gridCol w="4246562"/>
              </a:tblGrid>
              <a:tr h="51117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800" b="1" i="0" u="none" strike="noStrike" cap="none" normalizeH="0" baseline="0" dirty="0" smtClean="0">
                          <a:ln>
                            <a:noFill/>
                          </a:ln>
                          <a:solidFill>
                            <a:schemeClr val="bg1"/>
                          </a:solidFill>
                          <a:effectLst/>
                          <a:latin typeface="Arial" charset="0"/>
                          <a:cs typeface="Arial" charset="0"/>
                        </a:rPr>
                        <a:t>Vermögensverwaltung</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800" b="1" i="0" u="none" strike="noStrike" cap="none" normalizeH="0" baseline="0" smtClean="0">
                          <a:ln>
                            <a:noFill/>
                          </a:ln>
                          <a:solidFill>
                            <a:schemeClr val="bg1"/>
                          </a:solidFill>
                          <a:effectLst/>
                          <a:latin typeface="Arial" charset="0"/>
                          <a:cs typeface="Arial" charset="0"/>
                        </a:rPr>
                        <a:t>Gewerbebetrieb</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48163">
                <a:tc>
                  <a:txBody>
                    <a:bodyPr/>
                    <a:lstStyle>
                      <a:lvl1pPr>
                        <a:lnSpc>
                          <a:spcPct val="90000"/>
                        </a:lnSpc>
                        <a:spcBef>
                          <a:spcPct val="20000"/>
                        </a:spcBef>
                        <a:spcAft>
                          <a:spcPct val="20000"/>
                        </a:spcAft>
                        <a:buClr>
                          <a:schemeClr val="accent2"/>
                        </a:buClr>
                        <a:tabLst>
                          <a:tab pos="182563" algn="l"/>
                        </a:tabLst>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tabLst>
                          <a:tab pos="182563" algn="l"/>
                        </a:tabLst>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tabLst>
                          <a:tab pos="182563" algn="l"/>
                        </a:tabLst>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600" b="0" i="0" u="none" strike="noStrike" cap="none" normalizeH="0" baseline="0" smtClean="0">
                          <a:ln>
                            <a:noFill/>
                          </a:ln>
                          <a:solidFill>
                            <a:schemeClr val="tx1"/>
                          </a:solidFill>
                          <a:effectLst/>
                          <a:latin typeface="Arial" charset="0"/>
                          <a:cs typeface="Arial" charset="0"/>
                        </a:rPr>
                        <a:t>	</a:t>
                      </a:r>
                      <a:r>
                        <a:rPr kumimoji="0" lang="de-DE" altLang="en-US" sz="1400" b="0" i="0" u="none" strike="noStrike" cap="none" normalizeH="0" baseline="0" smtClean="0">
                          <a:ln>
                            <a:noFill/>
                          </a:ln>
                          <a:solidFill>
                            <a:schemeClr val="tx1"/>
                          </a:solidFill>
                          <a:effectLst/>
                          <a:latin typeface="Arial" charset="0"/>
                          <a:cs typeface="Arial" charset="0"/>
                        </a:rPr>
                        <a:t>Betätigung stellt sich noch als Nutzung </a:t>
                      </a:r>
                      <a:br>
                        <a:rPr kumimoji="0" lang="de-DE" altLang="en-US" sz="1400" b="0" i="0" u="none" strike="noStrike" cap="none" normalizeH="0" baseline="0" smtClean="0">
                          <a:ln>
                            <a:noFill/>
                          </a:ln>
                          <a:solidFill>
                            <a:schemeClr val="tx1"/>
                          </a:solidFill>
                          <a:effectLst/>
                          <a:latin typeface="Arial" charset="0"/>
                          <a:cs typeface="Arial" charset="0"/>
                        </a:rPr>
                      </a:br>
                      <a:r>
                        <a:rPr kumimoji="0" lang="de-DE" altLang="en-US" sz="1400" b="0" i="0" u="none" strike="noStrike" cap="none" normalizeH="0" baseline="0" smtClean="0">
                          <a:ln>
                            <a:noFill/>
                          </a:ln>
                          <a:solidFill>
                            <a:schemeClr val="tx1"/>
                          </a:solidFill>
                          <a:effectLst/>
                          <a:latin typeface="Arial" charset="0"/>
                          <a:cs typeface="Arial" charset="0"/>
                        </a:rPr>
                        <a:t>   	von Vermögen im Sinne einer </a:t>
                      </a:r>
                      <a:br>
                        <a:rPr kumimoji="0" lang="de-DE" altLang="en-US" sz="1400" b="0" i="0" u="none" strike="noStrike" cap="none" normalizeH="0" baseline="0" smtClean="0">
                          <a:ln>
                            <a:noFill/>
                          </a:ln>
                          <a:solidFill>
                            <a:schemeClr val="tx1"/>
                          </a:solidFill>
                          <a:effectLst/>
                          <a:latin typeface="Arial" charset="0"/>
                          <a:cs typeface="Arial" charset="0"/>
                        </a:rPr>
                      </a:br>
                      <a:r>
                        <a:rPr kumimoji="0" lang="de-DE" altLang="en-US" sz="1400" b="0" i="0" u="none" strike="noStrike" cap="none" normalizeH="0" baseline="0" smtClean="0">
                          <a:ln>
                            <a:noFill/>
                          </a:ln>
                          <a:solidFill>
                            <a:schemeClr val="tx1"/>
                          </a:solidFill>
                          <a:effectLst/>
                          <a:latin typeface="Arial" charset="0"/>
                          <a:cs typeface="Arial" charset="0"/>
                        </a:rPr>
                        <a:t>   	Fruchtziehung aus zu erhaltenden 	Substanzwerten dar</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smtClean="0">
                          <a:ln>
                            <a:noFill/>
                          </a:ln>
                          <a:solidFill>
                            <a:schemeClr val="tx1"/>
                          </a:solidFill>
                          <a:effectLst/>
                          <a:latin typeface="Arial" charset="0"/>
                          <a:cs typeface="Arial" charset="0"/>
                        </a:rPr>
                        <a:t>	Ausnutzung substanzieller </a:t>
                      </a:r>
                      <a:br>
                        <a:rPr kumimoji="0" lang="de-DE" altLang="en-US" sz="1400" b="0" i="0" u="none" strike="noStrike" cap="none" normalizeH="0" baseline="0" smtClean="0">
                          <a:ln>
                            <a:noFill/>
                          </a:ln>
                          <a:solidFill>
                            <a:schemeClr val="tx1"/>
                          </a:solidFill>
                          <a:effectLst/>
                          <a:latin typeface="Arial" charset="0"/>
                          <a:cs typeface="Arial" charset="0"/>
                        </a:rPr>
                      </a:br>
                      <a:r>
                        <a:rPr kumimoji="0" lang="de-DE" altLang="en-US" sz="1400" b="0" i="0" u="none" strike="noStrike" cap="none" normalizeH="0" baseline="0" smtClean="0">
                          <a:ln>
                            <a:noFill/>
                          </a:ln>
                          <a:solidFill>
                            <a:schemeClr val="tx1"/>
                          </a:solidFill>
                          <a:effectLst/>
                          <a:latin typeface="Arial" charset="0"/>
                          <a:cs typeface="Arial" charset="0"/>
                        </a:rPr>
                        <a:t>  	Vermögenswerte durch Umschichtung </a:t>
                      </a:r>
                      <a:br>
                        <a:rPr kumimoji="0" lang="de-DE" altLang="en-US" sz="1400" b="0" i="0" u="none" strike="noStrike" cap="none" normalizeH="0" baseline="0" smtClean="0">
                          <a:ln>
                            <a:noFill/>
                          </a:ln>
                          <a:solidFill>
                            <a:schemeClr val="tx1"/>
                          </a:solidFill>
                          <a:effectLst/>
                          <a:latin typeface="Arial" charset="0"/>
                          <a:cs typeface="Arial" charset="0"/>
                        </a:rPr>
                      </a:br>
                      <a:r>
                        <a:rPr kumimoji="0" lang="de-DE" altLang="en-US" sz="1400" b="0" i="0" u="none" strike="noStrike" cap="none" normalizeH="0" baseline="0" smtClean="0">
                          <a:ln>
                            <a:noFill/>
                          </a:ln>
                          <a:solidFill>
                            <a:schemeClr val="tx1"/>
                          </a:solidFill>
                          <a:effectLst/>
                          <a:latin typeface="Arial" charset="0"/>
                          <a:cs typeface="Arial" charset="0"/>
                        </a:rPr>
                        <a:t> 	tritt nicht entscheidend in den Vordergrund</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tabLst>
                          <a:tab pos="182563" algn="l"/>
                        </a:tabLst>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tabLst>
                          <a:tab pos="182563" algn="l"/>
                        </a:tabLst>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tabLst>
                          <a:tab pos="182563" algn="l"/>
                        </a:tabLst>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tabLst>
                          <a:tab pos="182563" algn="l"/>
                        </a:tabLst>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selbständige nachhaltige Betätigung mit </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Gewinnerzielungsabsicht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Beteiligung am allg. wirtschaftlichen Verkehr</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Auftreten wie ein Händler (</a:t>
                      </a:r>
                      <a:r>
                        <a:rPr kumimoji="0" lang="de-DE" altLang="en-US" sz="1400" b="0" i="0" u="none" strike="noStrike" cap="none" normalizeH="0" baseline="0" dirty="0" err="1" smtClean="0">
                          <a:ln>
                            <a:noFill/>
                          </a:ln>
                          <a:solidFill>
                            <a:schemeClr val="tx1"/>
                          </a:solidFill>
                          <a:effectLst/>
                          <a:latin typeface="Arial" charset="0"/>
                          <a:cs typeface="Arial" charset="0"/>
                        </a:rPr>
                        <a:t>zB</a:t>
                      </a:r>
                      <a:r>
                        <a:rPr kumimoji="0" lang="de-DE" altLang="en-US" sz="1400" b="0" i="0" u="none" strike="noStrike" cap="none" normalizeH="0" baseline="0" dirty="0" smtClean="0">
                          <a:ln>
                            <a:noFill/>
                          </a:ln>
                          <a:solidFill>
                            <a:schemeClr val="tx1"/>
                          </a:solidFill>
                          <a:effectLst/>
                          <a:latin typeface="Arial" charset="0"/>
                          <a:cs typeface="Arial" charset="0"/>
                        </a:rPr>
                        <a:t> Werbung)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über den Rahmen der Vermögensverwaltung </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hinaus</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Gewerbesteuerpflicht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erhöhter Formalismus (Buchführungspflicht)</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Grundstücke sind steuerverhaftet, d.h.</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Veräußerungsgewinne steuerpflichtig</a:t>
                      </a:r>
                    </a:p>
                    <a:p>
                      <a:pPr marL="0" marR="0" lvl="0" indent="0" algn="l" defTabSz="914400" rtl="0" eaLnBrk="1" fontAlgn="base" latinLnBrk="0" hangingPunct="1">
                        <a:lnSpc>
                          <a:spcPct val="100000"/>
                        </a:lnSpc>
                        <a:spcBef>
                          <a:spcPct val="0"/>
                        </a:spcBef>
                        <a:spcAft>
                          <a:spcPct val="0"/>
                        </a:spcAft>
                        <a:buClrTx/>
                        <a:buSzTx/>
                        <a:buFontTx/>
                        <a:buChar char="•"/>
                        <a:tabLst>
                          <a:tab pos="182563" algn="l"/>
                        </a:tabLst>
                      </a:pPr>
                      <a:r>
                        <a:rPr kumimoji="0" lang="de-DE" altLang="en-US" sz="1400" b="0" i="0" u="none" strike="noStrike" cap="none" normalizeH="0" baseline="0" dirty="0" smtClean="0">
                          <a:ln>
                            <a:noFill/>
                          </a:ln>
                          <a:solidFill>
                            <a:schemeClr val="tx1"/>
                          </a:solidFill>
                          <a:effectLst/>
                          <a:latin typeface="Arial" charset="0"/>
                          <a:cs typeface="Arial" charset="0"/>
                        </a:rPr>
                        <a:t> 	gewerblichen Grundstückshandel, wenn</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a:t>
                      </a:r>
                      <a:r>
                        <a:rPr kumimoji="0" lang="de-DE" altLang="en-US" sz="1400" b="1" i="0" u="none" strike="noStrike" cap="none" normalizeH="0" baseline="0" dirty="0" smtClean="0">
                          <a:ln>
                            <a:noFill/>
                          </a:ln>
                          <a:solidFill>
                            <a:srgbClr val="00A5D9"/>
                          </a:solidFill>
                          <a:effectLst/>
                          <a:latin typeface="Arial" charset="0"/>
                          <a:cs typeface="Arial" charset="0"/>
                        </a:rPr>
                        <a:t>innerhalb von 5 Jahren</a:t>
                      </a:r>
                      <a:r>
                        <a:rPr kumimoji="0" lang="de-DE" altLang="en-US" sz="1400" b="0" i="0" u="none" strike="noStrike" cap="none" normalizeH="0" baseline="0" dirty="0" smtClean="0">
                          <a:ln>
                            <a:noFill/>
                          </a:ln>
                          <a:solidFill>
                            <a:schemeClr val="tx1"/>
                          </a:solidFill>
                          <a:effectLst/>
                          <a:latin typeface="Arial" charset="0"/>
                          <a:cs typeface="Arial" charset="0"/>
                        </a:rPr>
                        <a:t> nach Anschaffung oder</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Errichtung </a:t>
                      </a:r>
                      <a:r>
                        <a:rPr kumimoji="0" lang="de-DE" altLang="en-US" sz="1400" b="1" i="0" u="none" strike="noStrike" cap="none" normalizeH="0" baseline="0" dirty="0" smtClean="0">
                          <a:ln>
                            <a:noFill/>
                          </a:ln>
                          <a:solidFill>
                            <a:srgbClr val="00A5D9"/>
                          </a:solidFill>
                          <a:effectLst/>
                          <a:latin typeface="Arial" charset="0"/>
                          <a:cs typeface="Arial" charset="0"/>
                        </a:rPr>
                        <a:t>mehr als drei Objekte</a:t>
                      </a:r>
                      <a:r>
                        <a:rPr kumimoji="0" lang="de-DE" altLang="en-US" sz="1400" b="0" i="0" u="none" strike="noStrike" cap="none" normalizeH="0" baseline="0" dirty="0" smtClean="0">
                          <a:ln>
                            <a:noFill/>
                          </a:ln>
                          <a:solidFill>
                            <a:srgbClr val="00A5D9"/>
                          </a:solidFill>
                          <a:effectLst/>
                          <a:latin typeface="Arial" charset="0"/>
                          <a:cs typeface="Arial" charset="0"/>
                        </a:rPr>
                        <a:t> </a:t>
                      </a:r>
                      <a:r>
                        <a:rPr kumimoji="0" lang="de-DE" altLang="en-US" sz="1400" b="0" i="0" u="none" strike="noStrike" cap="none" normalizeH="0" baseline="0" dirty="0" smtClean="0">
                          <a:ln>
                            <a:noFill/>
                          </a:ln>
                          <a:solidFill>
                            <a:schemeClr val="tx1"/>
                          </a:solidFill>
                          <a:effectLst/>
                          <a:latin typeface="Arial" charset="0"/>
                          <a:cs typeface="Arial" charset="0"/>
                        </a:rPr>
                        <a:t>veräußert</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werden, </a:t>
                      </a:r>
                      <a:r>
                        <a:rPr kumimoji="0" lang="de-DE" altLang="en-US" sz="1400" b="0" i="0" u="none" strike="noStrike" cap="none" normalizeH="0" baseline="0" dirty="0" err="1" smtClean="0">
                          <a:ln>
                            <a:noFill/>
                          </a:ln>
                          <a:solidFill>
                            <a:schemeClr val="tx1"/>
                          </a:solidFill>
                          <a:effectLst/>
                          <a:latin typeface="Arial" charset="0"/>
                          <a:cs typeface="Arial" charset="0"/>
                        </a:rPr>
                        <a:t>BFH</a:t>
                      </a:r>
                      <a:r>
                        <a:rPr kumimoji="0" lang="de-DE" altLang="en-US" sz="1400" b="0" i="0" u="none" strike="noStrike" cap="none" normalizeH="0" baseline="0" dirty="0" smtClean="0">
                          <a:ln>
                            <a:noFill/>
                          </a:ln>
                          <a:solidFill>
                            <a:schemeClr val="tx1"/>
                          </a:solidFill>
                          <a:effectLst/>
                          <a:latin typeface="Arial" charset="0"/>
                          <a:cs typeface="Arial" charset="0"/>
                        </a:rPr>
                        <a:t> vom 09.12.1986, VIII R 317/82,</a:t>
                      </a:r>
                      <a:br>
                        <a:rPr kumimoji="0" lang="de-DE" altLang="en-US" sz="1400" b="0" i="0" u="none" strike="noStrike" cap="none" normalizeH="0" baseline="0" dirty="0" smtClean="0">
                          <a:ln>
                            <a:noFill/>
                          </a:ln>
                          <a:solidFill>
                            <a:schemeClr val="tx1"/>
                          </a:solidFill>
                          <a:effectLst/>
                          <a:latin typeface="Arial" charset="0"/>
                          <a:cs typeface="Arial" charset="0"/>
                        </a:rPr>
                      </a:br>
                      <a:r>
                        <a:rPr kumimoji="0" lang="de-DE" altLang="en-US" sz="1400" b="0" i="0" u="none" strike="noStrike" cap="none" normalizeH="0" baseline="0" dirty="0" smtClean="0">
                          <a:ln>
                            <a:noFill/>
                          </a:ln>
                          <a:solidFill>
                            <a:schemeClr val="tx1"/>
                          </a:solidFill>
                          <a:effectLst/>
                          <a:latin typeface="Arial" charset="0"/>
                          <a:cs typeface="Arial" charset="0"/>
                        </a:rPr>
                        <a:t>  	</a:t>
                      </a:r>
                      <a:r>
                        <a:rPr kumimoji="0" lang="de-DE" altLang="en-US" sz="1400" b="0" i="0" u="none" strike="noStrike" cap="none" normalizeH="0" baseline="0" dirty="0" err="1" smtClean="0">
                          <a:ln>
                            <a:noFill/>
                          </a:ln>
                          <a:solidFill>
                            <a:schemeClr val="tx1"/>
                          </a:solidFill>
                          <a:effectLst/>
                          <a:latin typeface="Arial" charset="0"/>
                          <a:cs typeface="Arial" charset="0"/>
                        </a:rPr>
                        <a:t>BStBL</a:t>
                      </a:r>
                      <a:r>
                        <a:rPr kumimoji="0" lang="de-DE" altLang="en-US" sz="1400" b="0" i="0" u="none" strike="noStrike" cap="none" normalizeH="0" baseline="0" dirty="0" smtClean="0">
                          <a:ln>
                            <a:noFill/>
                          </a:ln>
                          <a:solidFill>
                            <a:schemeClr val="tx1"/>
                          </a:solidFill>
                          <a:effectLst/>
                          <a:latin typeface="Arial" charset="0"/>
                          <a:cs typeface="Arial" charset="0"/>
                        </a:rPr>
                        <a:t> II 1988, S. 144</a:t>
                      </a:r>
                    </a:p>
                    <a:p>
                      <a:pPr marL="0" marR="0" lvl="0" indent="0" algn="l" defTabSz="914400" rtl="0" eaLnBrk="1" fontAlgn="base" latinLnBrk="0" hangingPunct="1">
                        <a:lnSpc>
                          <a:spcPct val="100000"/>
                        </a:lnSpc>
                        <a:spcBef>
                          <a:spcPct val="0"/>
                        </a:spcBef>
                        <a:spcAft>
                          <a:spcPct val="0"/>
                        </a:spcAft>
                        <a:buClrTx/>
                        <a:buSzTx/>
                        <a:buFontTx/>
                        <a:buNone/>
                        <a:tabLst>
                          <a:tab pos="182563" algn="l"/>
                        </a:tabLst>
                      </a:pPr>
                      <a:endParaRPr kumimoji="0" lang="de-DE" altLang="en-US" sz="1400" b="0" i="0" u="none" strike="noStrike" cap="none" normalizeH="0" baseline="0" dirty="0" smtClean="0">
                        <a:ln>
                          <a:noFill/>
                        </a:ln>
                        <a:solidFill>
                          <a:schemeClr val="tx1"/>
                        </a:solidFill>
                        <a:effectLst/>
                        <a:latin typeface="Arial" charset="0"/>
                        <a:cs typeface="Arial" charset="0"/>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703" name="Line 14"/>
          <p:cNvSpPr>
            <a:spLocks noChangeShapeType="1"/>
          </p:cNvSpPr>
          <p:nvPr/>
        </p:nvSpPr>
        <p:spPr bwMode="auto">
          <a:xfrm>
            <a:off x="4357688" y="1087438"/>
            <a:ext cx="0" cy="5746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lIns="91440" tIns="45720" rIns="91440" bIns="45720" anchor="ctr"/>
          <a:lstStyle/>
          <a:p>
            <a:pPr eaLnBrk="1" hangingPunct="1"/>
            <a:r>
              <a:rPr lang="de-DE" altLang="en-US" smtClean="0"/>
              <a:t>Gewerbliche Einkünfte: laufende Geschäftstätigkeit</a:t>
            </a:r>
          </a:p>
        </p:txBody>
      </p:sp>
      <p:sp>
        <p:nvSpPr>
          <p:cNvPr id="100356" name="Rectangle 3"/>
          <p:cNvSpPr>
            <a:spLocks noGrp="1"/>
          </p:cNvSpPr>
          <p:nvPr>
            <p:ph idx="1"/>
          </p:nvPr>
        </p:nvSpPr>
        <p:spPr>
          <a:xfrm>
            <a:off x="358775" y="1062038"/>
            <a:ext cx="8367713" cy="5175250"/>
          </a:xfrm>
        </p:spPr>
        <p:txBody>
          <a:bodyPr lIns="91440" tIns="45720" rIns="91440" bIns="45720"/>
          <a:lstStyle/>
          <a:p>
            <a:pPr eaLnBrk="1" hangingPunct="1">
              <a:lnSpc>
                <a:spcPct val="80000"/>
              </a:lnSpc>
              <a:buClr>
                <a:srgbClr val="004171"/>
              </a:buClr>
              <a:buFontTx/>
              <a:buChar char="•"/>
              <a:tabLst>
                <a:tab pos="450850" algn="l"/>
              </a:tabLst>
              <a:defRPr/>
            </a:pPr>
            <a:r>
              <a:rPr lang="de-DE" altLang="en-US" sz="1800" dirty="0" smtClean="0">
                <a:solidFill>
                  <a:schemeClr val="accent3"/>
                </a:solidFill>
              </a:rPr>
              <a:t>	</a:t>
            </a:r>
            <a:r>
              <a:rPr lang="de-DE" altLang="en-US" sz="1800" b="0" dirty="0" smtClean="0">
                <a:solidFill>
                  <a:schemeClr val="tx1"/>
                </a:solidFill>
              </a:rPr>
              <a:t>Einkünfte aus gewerblichen Unternehmen (§ 15 Abs. 1 Nr. 1);</a:t>
            </a:r>
          </a:p>
          <a:p>
            <a:pPr eaLnBrk="1" hangingPunct="1">
              <a:lnSpc>
                <a:spcPct val="80000"/>
              </a:lnSpc>
              <a:buClr>
                <a:srgbClr val="004171"/>
              </a:buClr>
              <a:buFontTx/>
              <a:buChar char="•"/>
              <a:tabLst>
                <a:tab pos="450850" algn="l"/>
              </a:tabLst>
              <a:defRPr/>
            </a:pPr>
            <a:endParaRPr lang="de-DE" altLang="en-US" sz="1800" b="0" dirty="0" smtClean="0">
              <a:solidFill>
                <a:schemeClr val="tx1"/>
              </a:solidFill>
            </a:endParaRPr>
          </a:p>
          <a:p>
            <a:pPr eaLnBrk="1" hangingPunct="1">
              <a:lnSpc>
                <a:spcPct val="80000"/>
              </a:lnSpc>
              <a:buClr>
                <a:srgbClr val="004171"/>
              </a:buClr>
              <a:buFontTx/>
              <a:buChar char="•"/>
              <a:tabLst>
                <a:tab pos="450850" algn="l"/>
              </a:tabLst>
              <a:defRPr/>
            </a:pPr>
            <a:r>
              <a:rPr lang="de-DE" altLang="en-US" sz="1800" b="0" dirty="0" smtClean="0">
                <a:solidFill>
                  <a:schemeClr val="tx1"/>
                </a:solidFill>
              </a:rPr>
              <a:t>	Einkünfte aus einer </a:t>
            </a:r>
            <a:r>
              <a:rPr lang="de-DE" altLang="en-US" sz="1800" b="0" dirty="0" smtClean="0">
                <a:solidFill>
                  <a:schemeClr val="accent3"/>
                </a:solidFill>
              </a:rPr>
              <a:t>gewerblichen Personengesellschaft</a:t>
            </a:r>
            <a:r>
              <a:rPr lang="de-DE" altLang="en-US" sz="1800" b="0" dirty="0" smtClean="0">
                <a:solidFill>
                  <a:schemeClr val="tx1"/>
                </a:solidFill>
              </a:rPr>
              <a:t> 	(Mitunternehmerschaft), § 15 Abs. 1 Nr. 2;</a:t>
            </a:r>
          </a:p>
          <a:p>
            <a:pPr eaLnBrk="1" hangingPunct="1">
              <a:lnSpc>
                <a:spcPct val="80000"/>
              </a:lnSpc>
              <a:buClr>
                <a:srgbClr val="004171"/>
              </a:buClr>
              <a:buFontTx/>
              <a:buChar char="•"/>
              <a:tabLst>
                <a:tab pos="450850" algn="l"/>
              </a:tabLst>
              <a:defRPr/>
            </a:pPr>
            <a:endParaRPr lang="de-DE" altLang="en-US" sz="1800" dirty="0" smtClean="0">
              <a:solidFill>
                <a:schemeClr val="tx1"/>
              </a:solidFill>
            </a:endParaRPr>
          </a:p>
          <a:p>
            <a:pPr marL="820738" lvl="1" indent="-285750" eaLnBrk="1" hangingPunct="1">
              <a:buClr>
                <a:srgbClr val="004171"/>
              </a:buClr>
              <a:buFontTx/>
              <a:buChar char="•"/>
              <a:tabLst>
                <a:tab pos="450850" algn="l"/>
              </a:tabLst>
              <a:defRPr/>
            </a:pPr>
            <a:r>
              <a:rPr lang="de-DE" altLang="en-US" sz="1800" dirty="0" smtClean="0">
                <a:solidFill>
                  <a:srgbClr val="00A5D9"/>
                </a:solidFill>
              </a:rPr>
              <a:t>Mitunternehmer</a:t>
            </a:r>
            <a:r>
              <a:rPr lang="de-DE" altLang="en-US" sz="1800" dirty="0" smtClean="0"/>
              <a:t> ist, wer im Rahmen eines Gesellschafts-</a:t>
            </a:r>
            <a:br>
              <a:rPr lang="de-DE" altLang="en-US" sz="1800" dirty="0" smtClean="0"/>
            </a:br>
            <a:r>
              <a:rPr lang="de-DE" altLang="en-US" sz="1800" dirty="0" err="1" smtClean="0"/>
              <a:t>verhältnisses</a:t>
            </a:r>
            <a:r>
              <a:rPr lang="de-DE" altLang="en-US" sz="1800" dirty="0" smtClean="0"/>
              <a:t> Unternehmerinitiative entfaltet und Unternehmerrisiko trägt. Mitunternehmerstellung:</a:t>
            </a:r>
          </a:p>
          <a:p>
            <a:pPr marL="820738" lvl="1" indent="-285750" eaLnBrk="1" hangingPunct="1">
              <a:lnSpc>
                <a:spcPct val="80000"/>
              </a:lnSpc>
              <a:buClr>
                <a:schemeClr val="tx1"/>
              </a:buClr>
              <a:buFontTx/>
              <a:buChar char="•"/>
              <a:tabLst>
                <a:tab pos="450850" algn="l"/>
              </a:tabLst>
              <a:defRPr/>
            </a:pPr>
            <a:endParaRPr lang="de-DE" altLang="en-US" sz="1800" dirty="0" smtClean="0"/>
          </a:p>
          <a:p>
            <a:pPr marL="1636713" lvl="3" indent="-228600" eaLnBrk="1" hangingPunct="1">
              <a:lnSpc>
                <a:spcPct val="80000"/>
              </a:lnSpc>
              <a:buClr>
                <a:srgbClr val="004171"/>
              </a:buClr>
              <a:buFontTx/>
              <a:buChar char="•"/>
              <a:tabLst>
                <a:tab pos="450850" algn="l"/>
              </a:tabLst>
              <a:defRPr/>
            </a:pPr>
            <a:r>
              <a:rPr lang="de-DE" altLang="en-US" sz="1800" dirty="0" smtClean="0"/>
              <a:t>Gesellschafterstellung</a:t>
            </a:r>
          </a:p>
          <a:p>
            <a:pPr marL="1636713" lvl="3" indent="-228600" eaLnBrk="1" hangingPunct="1">
              <a:lnSpc>
                <a:spcPct val="80000"/>
              </a:lnSpc>
              <a:buClr>
                <a:srgbClr val="004171"/>
              </a:buClr>
              <a:buFontTx/>
              <a:buChar char="•"/>
              <a:tabLst>
                <a:tab pos="450850" algn="l"/>
              </a:tabLst>
              <a:defRPr/>
            </a:pPr>
            <a:r>
              <a:rPr lang="de-DE" altLang="en-US" sz="1800" dirty="0" smtClean="0"/>
              <a:t>Mitunternehmerrisiko</a:t>
            </a:r>
          </a:p>
          <a:p>
            <a:pPr marL="1636713" lvl="3" indent="-228600" eaLnBrk="1" hangingPunct="1">
              <a:lnSpc>
                <a:spcPct val="80000"/>
              </a:lnSpc>
              <a:buClr>
                <a:srgbClr val="004171"/>
              </a:buClr>
              <a:buFontTx/>
              <a:buChar char="•"/>
              <a:tabLst>
                <a:tab pos="450850" algn="l"/>
              </a:tabLst>
              <a:defRPr/>
            </a:pPr>
            <a:r>
              <a:rPr lang="de-DE" altLang="en-US" sz="1800" dirty="0" smtClean="0"/>
              <a:t>Mitunternehmerinitiative</a:t>
            </a:r>
          </a:p>
          <a:p>
            <a:pPr marL="1636713" lvl="3" indent="-228600" eaLnBrk="1" hangingPunct="1">
              <a:lnSpc>
                <a:spcPct val="80000"/>
              </a:lnSpc>
              <a:buClr>
                <a:schemeClr val="tx1"/>
              </a:buClr>
              <a:buFontTx/>
              <a:buChar char="•"/>
              <a:tabLst>
                <a:tab pos="450850" algn="l"/>
              </a:tabLst>
              <a:defRPr/>
            </a:pPr>
            <a:endParaRPr lang="de-DE" altLang="en-US" sz="1800" dirty="0" smtClean="0"/>
          </a:p>
          <a:p>
            <a:pPr marL="820738" lvl="1" indent="-285750" eaLnBrk="1" hangingPunct="1">
              <a:buClr>
                <a:srgbClr val="004171"/>
              </a:buClr>
              <a:buFontTx/>
              <a:buChar char="•"/>
              <a:tabLst>
                <a:tab pos="450850" algn="l"/>
              </a:tabLst>
              <a:defRPr/>
            </a:pPr>
            <a:r>
              <a:rPr lang="de-DE" altLang="en-US" sz="1800" dirty="0" smtClean="0"/>
              <a:t>Alle drei Merkmale müssen mehr oder weniger stark ausgeprägt</a:t>
            </a:r>
            <a:br>
              <a:rPr lang="de-DE" altLang="en-US" sz="1800" dirty="0" smtClean="0"/>
            </a:br>
            <a:r>
              <a:rPr lang="de-DE" altLang="en-US" sz="1800" dirty="0" smtClean="0"/>
              <a:t>vorliegen, damit eine Mitunternehmerschaft gegeben ist.</a:t>
            </a:r>
            <a:endParaRPr lang="de-DE" altLang="en-US" sz="1800" dirty="0" smtClean="0">
              <a:solidFill>
                <a:srgbClr val="A10724"/>
              </a:solidFill>
            </a:endParaRPr>
          </a:p>
        </p:txBody>
      </p:sp>
      <p:sp>
        <p:nvSpPr>
          <p:cNvPr id="115716"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89F29A95-5631-4478-BD83-5DD1DAA34E54}" type="slidenum">
              <a:rPr lang="en-GB" altLang="en-US" sz="1000" smtClean="0">
                <a:solidFill>
                  <a:srgbClr val="0B1A40"/>
                </a:solidFill>
              </a:rPr>
              <a:pPr eaLnBrk="1" hangingPunct="1">
                <a:spcBef>
                  <a:spcPct val="0"/>
                </a:spcBef>
              </a:pPr>
              <a:t>92</a:t>
            </a:fld>
            <a:endParaRPr lang="en-GB" altLang="en-US" sz="1000" smtClean="0">
              <a:solidFill>
                <a:srgbClr val="0B1A4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lIns="91440" tIns="45720" rIns="91440" bIns="45720" anchor="ctr"/>
          <a:lstStyle/>
          <a:p>
            <a:pPr eaLnBrk="1" hangingPunct="1"/>
            <a:r>
              <a:rPr lang="de-DE" altLang="en-US" smtClean="0"/>
              <a:t>Umfang des BV bei Personengesellschaften</a:t>
            </a:r>
          </a:p>
        </p:txBody>
      </p:sp>
      <p:sp>
        <p:nvSpPr>
          <p:cNvPr id="11673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02585CEE-DF1B-4847-A146-A41813756CC8}" type="slidenum">
              <a:rPr lang="en-GB" altLang="en-US" sz="1000" smtClean="0">
                <a:solidFill>
                  <a:srgbClr val="0B1A40"/>
                </a:solidFill>
              </a:rPr>
              <a:pPr eaLnBrk="1" hangingPunct="1">
                <a:spcBef>
                  <a:spcPct val="0"/>
                </a:spcBef>
              </a:pPr>
              <a:t>93</a:t>
            </a:fld>
            <a:endParaRPr lang="en-GB" altLang="en-US" sz="1000" smtClean="0">
              <a:solidFill>
                <a:srgbClr val="0B1A40"/>
              </a:solidFill>
            </a:endParaRPr>
          </a:p>
        </p:txBody>
      </p:sp>
      <p:sp>
        <p:nvSpPr>
          <p:cNvPr id="116740" name="AutoShape 5"/>
          <p:cNvSpPr>
            <a:spLocks noChangeArrowheads="1"/>
          </p:cNvSpPr>
          <p:nvPr/>
        </p:nvSpPr>
        <p:spPr bwMode="auto">
          <a:xfrm rot="10625909">
            <a:off x="3492500" y="1052513"/>
            <a:ext cx="914400" cy="3657600"/>
          </a:xfrm>
          <a:prstGeom prst="curvedRightArrow">
            <a:avLst>
              <a:gd name="adj1" fmla="val 80000"/>
              <a:gd name="adj2" fmla="val 160000"/>
              <a:gd name="adj3" fmla="val 33333"/>
            </a:avLst>
          </a:prstGeom>
          <a:solidFill>
            <a:srgbClr val="767B8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6741" name="Text Box 6"/>
          <p:cNvSpPr txBox="1">
            <a:spLocks noChangeArrowheads="1"/>
          </p:cNvSpPr>
          <p:nvPr/>
        </p:nvSpPr>
        <p:spPr bwMode="auto">
          <a:xfrm>
            <a:off x="4800600" y="1127125"/>
            <a:ext cx="38862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b="1"/>
              <a:t>Gesamthandelsbilanz</a:t>
            </a:r>
            <a:r>
              <a:rPr lang="de-DE" altLang="en-US" sz="2000"/>
              <a:t>:</a:t>
            </a:r>
            <a:r>
              <a:rPr lang="de-DE" altLang="en-US" sz="2400"/>
              <a:t> </a:t>
            </a:r>
            <a:r>
              <a:rPr lang="de-DE" altLang="en-US" sz="1800">
                <a:solidFill>
                  <a:schemeClr val="tx1"/>
                </a:solidFill>
              </a:rPr>
              <a:t>alle WG, die der KG bzw. allen MU zur gesamten Hand gehören (Handelsbilanz);</a:t>
            </a:r>
            <a:br>
              <a:rPr lang="de-DE" altLang="en-US" sz="1800">
                <a:solidFill>
                  <a:schemeClr val="tx1"/>
                </a:solidFill>
              </a:rPr>
            </a:br>
            <a:r>
              <a:rPr lang="de-DE" altLang="en-US" sz="1800">
                <a:solidFill>
                  <a:schemeClr val="tx1"/>
                </a:solidFill>
              </a:rPr>
              <a:t>GuV: betrifft die WG der GHB;</a:t>
            </a:r>
          </a:p>
        </p:txBody>
      </p:sp>
      <p:sp>
        <p:nvSpPr>
          <p:cNvPr id="116742" name="Text Box 7"/>
          <p:cNvSpPr txBox="1">
            <a:spLocks noChangeArrowheads="1"/>
          </p:cNvSpPr>
          <p:nvPr/>
        </p:nvSpPr>
        <p:spPr bwMode="auto">
          <a:xfrm>
            <a:off x="4800600" y="3352800"/>
            <a:ext cx="38862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b="1"/>
              <a:t>Sonderbilanzen</a:t>
            </a:r>
            <a:r>
              <a:rPr lang="de-DE" altLang="en-US" sz="2000"/>
              <a:t>:</a:t>
            </a:r>
            <a:r>
              <a:rPr lang="de-DE" altLang="en-US" sz="2400"/>
              <a:t> </a:t>
            </a:r>
            <a:r>
              <a:rPr lang="de-DE" altLang="en-US" sz="1800">
                <a:solidFill>
                  <a:schemeClr val="tx1"/>
                </a:solidFill>
              </a:rPr>
              <a:t>alle WG, die </a:t>
            </a:r>
            <a:br>
              <a:rPr lang="de-DE" altLang="en-US" sz="1800">
                <a:solidFill>
                  <a:schemeClr val="tx1"/>
                </a:solidFill>
              </a:rPr>
            </a:br>
            <a:r>
              <a:rPr lang="de-DE" altLang="en-US" sz="1800">
                <a:solidFill>
                  <a:schemeClr val="tx1"/>
                </a:solidFill>
              </a:rPr>
              <a:t>einem MU (privat) gehören und der KG überlassen werden (zB Miete); Sonder-GuV: betrifft die WG der Sonderbilanz (SBE, SBA).</a:t>
            </a:r>
          </a:p>
        </p:txBody>
      </p:sp>
      <p:sp>
        <p:nvSpPr>
          <p:cNvPr id="116743" name="Line 11"/>
          <p:cNvSpPr>
            <a:spLocks noChangeShapeType="1"/>
          </p:cNvSpPr>
          <p:nvPr/>
        </p:nvSpPr>
        <p:spPr bwMode="auto">
          <a:xfrm flipH="1">
            <a:off x="1258888" y="2781300"/>
            <a:ext cx="792162"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6744" name="Line 12"/>
          <p:cNvSpPr>
            <a:spLocks noChangeShapeType="1"/>
          </p:cNvSpPr>
          <p:nvPr/>
        </p:nvSpPr>
        <p:spPr bwMode="auto">
          <a:xfrm flipH="1">
            <a:off x="2124075" y="2997200"/>
            <a:ext cx="21590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6745" name="Line 13"/>
          <p:cNvSpPr>
            <a:spLocks noChangeShapeType="1"/>
          </p:cNvSpPr>
          <p:nvPr/>
        </p:nvSpPr>
        <p:spPr bwMode="auto">
          <a:xfrm>
            <a:off x="2843213" y="2852738"/>
            <a:ext cx="21590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6746" name="AutoShape 11"/>
          <p:cNvSpPr>
            <a:spLocks noChangeArrowheads="1"/>
          </p:cNvSpPr>
          <p:nvPr/>
        </p:nvSpPr>
        <p:spPr bwMode="auto">
          <a:xfrm>
            <a:off x="1547813" y="1484313"/>
            <a:ext cx="1800225" cy="1223962"/>
          </a:xfrm>
          <a:prstGeom prst="flowChartExtract">
            <a:avLst/>
          </a:prstGeom>
          <a:solidFill>
            <a:srgbClr val="004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1800" b="1">
                <a:solidFill>
                  <a:schemeClr val="bg1"/>
                </a:solidFill>
              </a:rPr>
              <a:t>KG</a:t>
            </a:r>
          </a:p>
        </p:txBody>
      </p:sp>
      <p:grpSp>
        <p:nvGrpSpPr>
          <p:cNvPr id="116747" name="Group 17"/>
          <p:cNvGrpSpPr>
            <a:grpSpLocks/>
          </p:cNvGrpSpPr>
          <p:nvPr/>
        </p:nvGrpSpPr>
        <p:grpSpPr bwMode="auto">
          <a:xfrm>
            <a:off x="395288" y="3068638"/>
            <a:ext cx="795337" cy="1120775"/>
            <a:chOff x="4217" y="714"/>
            <a:chExt cx="530" cy="747"/>
          </a:xfrm>
        </p:grpSpPr>
        <p:grpSp>
          <p:nvGrpSpPr>
            <p:cNvPr id="116772" name="Group 18"/>
            <p:cNvGrpSpPr>
              <a:grpSpLocks/>
            </p:cNvGrpSpPr>
            <p:nvPr/>
          </p:nvGrpSpPr>
          <p:grpSpPr bwMode="auto">
            <a:xfrm>
              <a:off x="4217" y="714"/>
              <a:ext cx="530" cy="685"/>
              <a:chOff x="4217" y="714"/>
              <a:chExt cx="530" cy="685"/>
            </a:xfrm>
          </p:grpSpPr>
          <p:sp>
            <p:nvSpPr>
              <p:cNvPr id="116780"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16781"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16782"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16773" name="Group 22"/>
            <p:cNvGrpSpPr>
              <a:grpSpLocks/>
            </p:cNvGrpSpPr>
            <p:nvPr/>
          </p:nvGrpSpPr>
          <p:grpSpPr bwMode="auto">
            <a:xfrm>
              <a:off x="4267" y="733"/>
              <a:ext cx="437" cy="728"/>
              <a:chOff x="4267" y="733"/>
              <a:chExt cx="437" cy="728"/>
            </a:xfrm>
          </p:grpSpPr>
          <p:sp>
            <p:nvSpPr>
              <p:cNvPr id="116774"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16775"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16776"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16777"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16778"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16779"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grpSp>
        <p:nvGrpSpPr>
          <p:cNvPr id="116748" name="Group 17"/>
          <p:cNvGrpSpPr>
            <a:grpSpLocks/>
          </p:cNvGrpSpPr>
          <p:nvPr/>
        </p:nvGrpSpPr>
        <p:grpSpPr bwMode="auto">
          <a:xfrm>
            <a:off x="1476375" y="3933825"/>
            <a:ext cx="795338" cy="1120775"/>
            <a:chOff x="4217" y="714"/>
            <a:chExt cx="530" cy="747"/>
          </a:xfrm>
        </p:grpSpPr>
        <p:grpSp>
          <p:nvGrpSpPr>
            <p:cNvPr id="116761" name="Group 18"/>
            <p:cNvGrpSpPr>
              <a:grpSpLocks/>
            </p:cNvGrpSpPr>
            <p:nvPr/>
          </p:nvGrpSpPr>
          <p:grpSpPr bwMode="auto">
            <a:xfrm>
              <a:off x="4217" y="714"/>
              <a:ext cx="530" cy="685"/>
              <a:chOff x="4217" y="714"/>
              <a:chExt cx="530" cy="685"/>
            </a:xfrm>
          </p:grpSpPr>
          <p:sp>
            <p:nvSpPr>
              <p:cNvPr id="116769"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16770"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16771"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16762" name="Group 22"/>
            <p:cNvGrpSpPr>
              <a:grpSpLocks/>
            </p:cNvGrpSpPr>
            <p:nvPr/>
          </p:nvGrpSpPr>
          <p:grpSpPr bwMode="auto">
            <a:xfrm>
              <a:off x="4267" y="733"/>
              <a:ext cx="437" cy="728"/>
              <a:chOff x="4267" y="733"/>
              <a:chExt cx="437" cy="728"/>
            </a:xfrm>
          </p:grpSpPr>
          <p:sp>
            <p:nvSpPr>
              <p:cNvPr id="116763"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16764"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16765"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16766"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16767"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16768"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grpSp>
        <p:nvGrpSpPr>
          <p:cNvPr id="116749" name="Group 17"/>
          <p:cNvGrpSpPr>
            <a:grpSpLocks/>
          </p:cNvGrpSpPr>
          <p:nvPr/>
        </p:nvGrpSpPr>
        <p:grpSpPr bwMode="auto">
          <a:xfrm>
            <a:off x="2555875" y="4005263"/>
            <a:ext cx="795338" cy="1120775"/>
            <a:chOff x="4217" y="714"/>
            <a:chExt cx="530" cy="747"/>
          </a:xfrm>
        </p:grpSpPr>
        <p:grpSp>
          <p:nvGrpSpPr>
            <p:cNvPr id="116750" name="Group 18"/>
            <p:cNvGrpSpPr>
              <a:grpSpLocks/>
            </p:cNvGrpSpPr>
            <p:nvPr/>
          </p:nvGrpSpPr>
          <p:grpSpPr bwMode="auto">
            <a:xfrm>
              <a:off x="4217" y="714"/>
              <a:ext cx="530" cy="685"/>
              <a:chOff x="4217" y="714"/>
              <a:chExt cx="530" cy="685"/>
            </a:xfrm>
          </p:grpSpPr>
          <p:sp>
            <p:nvSpPr>
              <p:cNvPr id="116758" name="Freeform 19"/>
              <p:cNvSpPr>
                <a:spLocks noChangeAspect="1"/>
              </p:cNvSpPr>
              <p:nvPr/>
            </p:nvSpPr>
            <p:spPr bwMode="auto">
              <a:xfrm flipH="1">
                <a:off x="4217" y="714"/>
                <a:ext cx="530" cy="685"/>
              </a:xfrm>
              <a:custGeom>
                <a:avLst/>
                <a:gdLst>
                  <a:gd name="T0" fmla="*/ 0 w 13271"/>
                  <a:gd name="T1" fmla="*/ 0 h 17207"/>
                  <a:gd name="T2" fmla="*/ 0 w 13271"/>
                  <a:gd name="T3" fmla="*/ 0 h 17207"/>
                  <a:gd name="T4" fmla="*/ 0 w 13271"/>
                  <a:gd name="T5" fmla="*/ 0 h 17207"/>
                  <a:gd name="T6" fmla="*/ 0 w 13271"/>
                  <a:gd name="T7" fmla="*/ 0 h 17207"/>
                  <a:gd name="T8" fmla="*/ 0 w 13271"/>
                  <a:gd name="T9" fmla="*/ 0 h 17207"/>
                  <a:gd name="T10" fmla="*/ 0 w 13271"/>
                  <a:gd name="T11" fmla="*/ 0 h 17207"/>
                  <a:gd name="T12" fmla="*/ 0 w 13271"/>
                  <a:gd name="T13" fmla="*/ 0 h 17207"/>
                  <a:gd name="T14" fmla="*/ 0 w 13271"/>
                  <a:gd name="T15" fmla="*/ 0 h 17207"/>
                  <a:gd name="T16" fmla="*/ 0 w 13271"/>
                  <a:gd name="T17" fmla="*/ 0 h 17207"/>
                  <a:gd name="T18" fmla="*/ 0 w 13271"/>
                  <a:gd name="T19" fmla="*/ 0 h 17207"/>
                  <a:gd name="T20" fmla="*/ 0 w 13271"/>
                  <a:gd name="T21" fmla="*/ 0 h 17207"/>
                  <a:gd name="T22" fmla="*/ 0 w 13271"/>
                  <a:gd name="T23" fmla="*/ 0 h 17207"/>
                  <a:gd name="T24" fmla="*/ 0 w 13271"/>
                  <a:gd name="T25" fmla="*/ 0 h 17207"/>
                  <a:gd name="T26" fmla="*/ 0 w 13271"/>
                  <a:gd name="T27" fmla="*/ 0 h 17207"/>
                  <a:gd name="T28" fmla="*/ 0 w 13271"/>
                  <a:gd name="T29" fmla="*/ 0 h 17207"/>
                  <a:gd name="T30" fmla="*/ 0 w 13271"/>
                  <a:gd name="T31" fmla="*/ 0 h 17207"/>
                  <a:gd name="T32" fmla="*/ 0 w 13271"/>
                  <a:gd name="T33" fmla="*/ 0 h 17207"/>
                  <a:gd name="T34" fmla="*/ 0 w 13271"/>
                  <a:gd name="T35" fmla="*/ 0 h 17207"/>
                  <a:gd name="T36" fmla="*/ 0 w 13271"/>
                  <a:gd name="T37" fmla="*/ 0 h 17207"/>
                  <a:gd name="T38" fmla="*/ 0 w 13271"/>
                  <a:gd name="T39" fmla="*/ 0 h 17207"/>
                  <a:gd name="T40" fmla="*/ 0 w 13271"/>
                  <a:gd name="T41" fmla="*/ 0 h 17207"/>
                  <a:gd name="T42" fmla="*/ 0 w 13271"/>
                  <a:gd name="T43" fmla="*/ 0 h 17207"/>
                  <a:gd name="T44" fmla="*/ 0 w 13271"/>
                  <a:gd name="T45" fmla="*/ 0 h 17207"/>
                  <a:gd name="T46" fmla="*/ 0 w 13271"/>
                  <a:gd name="T47" fmla="*/ 0 h 17207"/>
                  <a:gd name="T48" fmla="*/ 0 w 13271"/>
                  <a:gd name="T49" fmla="*/ 0 h 17207"/>
                  <a:gd name="T50" fmla="*/ 0 w 13271"/>
                  <a:gd name="T51" fmla="*/ 0 h 17207"/>
                  <a:gd name="T52" fmla="*/ 0 w 13271"/>
                  <a:gd name="T53" fmla="*/ 0 h 17207"/>
                  <a:gd name="T54" fmla="*/ 0 w 13271"/>
                  <a:gd name="T55" fmla="*/ 0 h 17207"/>
                  <a:gd name="T56" fmla="*/ 0 w 13271"/>
                  <a:gd name="T57" fmla="*/ 0 h 17207"/>
                  <a:gd name="T58" fmla="*/ 0 w 13271"/>
                  <a:gd name="T59" fmla="*/ 0 h 17207"/>
                  <a:gd name="T60" fmla="*/ 0 w 13271"/>
                  <a:gd name="T61" fmla="*/ 0 h 17207"/>
                  <a:gd name="T62" fmla="*/ 0 w 13271"/>
                  <a:gd name="T63" fmla="*/ 0 h 17207"/>
                  <a:gd name="T64" fmla="*/ 0 w 13271"/>
                  <a:gd name="T65" fmla="*/ 0 h 17207"/>
                  <a:gd name="T66" fmla="*/ 0 w 13271"/>
                  <a:gd name="T67" fmla="*/ 0 h 17207"/>
                  <a:gd name="T68" fmla="*/ 0 w 13271"/>
                  <a:gd name="T69" fmla="*/ 0 h 17207"/>
                  <a:gd name="T70" fmla="*/ 0 w 13271"/>
                  <a:gd name="T71" fmla="*/ 0 h 17207"/>
                  <a:gd name="T72" fmla="*/ 0 w 13271"/>
                  <a:gd name="T73" fmla="*/ 0 h 17207"/>
                  <a:gd name="T74" fmla="*/ 0 w 13271"/>
                  <a:gd name="T75" fmla="*/ 0 h 17207"/>
                  <a:gd name="T76" fmla="*/ 0 w 13271"/>
                  <a:gd name="T77" fmla="*/ 0 h 17207"/>
                  <a:gd name="T78" fmla="*/ 0 w 13271"/>
                  <a:gd name="T79" fmla="*/ 0 h 17207"/>
                  <a:gd name="T80" fmla="*/ 0 w 13271"/>
                  <a:gd name="T81" fmla="*/ 0 h 17207"/>
                  <a:gd name="T82" fmla="*/ 0 w 13271"/>
                  <a:gd name="T83" fmla="*/ 0 h 17207"/>
                  <a:gd name="T84" fmla="*/ 0 w 13271"/>
                  <a:gd name="T85" fmla="*/ 0 h 17207"/>
                  <a:gd name="T86" fmla="*/ 0 w 13271"/>
                  <a:gd name="T87" fmla="*/ 0 h 17207"/>
                  <a:gd name="T88" fmla="*/ 0 w 13271"/>
                  <a:gd name="T89" fmla="*/ 0 h 17207"/>
                  <a:gd name="T90" fmla="*/ 0 w 13271"/>
                  <a:gd name="T91" fmla="*/ 0 h 17207"/>
                  <a:gd name="T92" fmla="*/ 0 w 13271"/>
                  <a:gd name="T93" fmla="*/ 0 h 17207"/>
                  <a:gd name="T94" fmla="*/ 0 w 13271"/>
                  <a:gd name="T95" fmla="*/ 0 h 17207"/>
                  <a:gd name="T96" fmla="*/ 0 w 13271"/>
                  <a:gd name="T97" fmla="*/ 0 h 17207"/>
                  <a:gd name="T98" fmla="*/ 0 w 13271"/>
                  <a:gd name="T99" fmla="*/ 0 h 17207"/>
                  <a:gd name="T100" fmla="*/ 0 w 13271"/>
                  <a:gd name="T101" fmla="*/ 0 h 17207"/>
                  <a:gd name="T102" fmla="*/ 0 w 13271"/>
                  <a:gd name="T103" fmla="*/ 0 h 17207"/>
                  <a:gd name="T104" fmla="*/ 0 w 13271"/>
                  <a:gd name="T105" fmla="*/ 0 h 17207"/>
                  <a:gd name="T106" fmla="*/ 0 w 13271"/>
                  <a:gd name="T107" fmla="*/ 0 h 17207"/>
                  <a:gd name="T108" fmla="*/ 0 w 13271"/>
                  <a:gd name="T109" fmla="*/ 0 h 17207"/>
                  <a:gd name="T110" fmla="*/ 0 w 13271"/>
                  <a:gd name="T111" fmla="*/ 0 h 17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1"/>
                  <a:gd name="T169" fmla="*/ 0 h 17207"/>
                  <a:gd name="T170" fmla="*/ 13271 w 13271"/>
                  <a:gd name="T171" fmla="*/ 17207 h 17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1" h="17207">
                    <a:moveTo>
                      <a:pt x="5560" y="7575"/>
                    </a:moveTo>
                    <a:lnTo>
                      <a:pt x="5626" y="7469"/>
                    </a:lnTo>
                    <a:lnTo>
                      <a:pt x="5682" y="7384"/>
                    </a:lnTo>
                    <a:lnTo>
                      <a:pt x="5729" y="7318"/>
                    </a:lnTo>
                    <a:lnTo>
                      <a:pt x="5770" y="7271"/>
                    </a:lnTo>
                    <a:lnTo>
                      <a:pt x="5807" y="7238"/>
                    </a:lnTo>
                    <a:lnTo>
                      <a:pt x="5842" y="7221"/>
                    </a:lnTo>
                    <a:lnTo>
                      <a:pt x="5878" y="7213"/>
                    </a:lnTo>
                    <a:lnTo>
                      <a:pt x="5918" y="7216"/>
                    </a:lnTo>
                    <a:lnTo>
                      <a:pt x="5962" y="7228"/>
                    </a:lnTo>
                    <a:lnTo>
                      <a:pt x="6539" y="7396"/>
                    </a:lnTo>
                    <a:lnTo>
                      <a:pt x="6675" y="7423"/>
                    </a:lnTo>
                    <a:lnTo>
                      <a:pt x="6902" y="7459"/>
                    </a:lnTo>
                    <a:lnTo>
                      <a:pt x="7174" y="7495"/>
                    </a:lnTo>
                    <a:lnTo>
                      <a:pt x="7445" y="7525"/>
                    </a:lnTo>
                    <a:lnTo>
                      <a:pt x="7667" y="7545"/>
                    </a:lnTo>
                    <a:lnTo>
                      <a:pt x="7793" y="7546"/>
                    </a:lnTo>
                    <a:lnTo>
                      <a:pt x="8639" y="7413"/>
                    </a:lnTo>
                    <a:lnTo>
                      <a:pt x="8704" y="7410"/>
                    </a:lnTo>
                    <a:lnTo>
                      <a:pt x="8740" y="7440"/>
                    </a:lnTo>
                    <a:lnTo>
                      <a:pt x="8766" y="7515"/>
                    </a:lnTo>
                    <a:lnTo>
                      <a:pt x="9410" y="10061"/>
                    </a:lnTo>
                    <a:lnTo>
                      <a:pt x="9463" y="10256"/>
                    </a:lnTo>
                    <a:lnTo>
                      <a:pt x="9522" y="10455"/>
                    </a:lnTo>
                    <a:lnTo>
                      <a:pt x="9589" y="10659"/>
                    </a:lnTo>
                    <a:lnTo>
                      <a:pt x="9660" y="10866"/>
                    </a:lnTo>
                    <a:lnTo>
                      <a:pt x="9737" y="11077"/>
                    </a:lnTo>
                    <a:lnTo>
                      <a:pt x="9817" y="11291"/>
                    </a:lnTo>
                    <a:lnTo>
                      <a:pt x="9902" y="11508"/>
                    </a:lnTo>
                    <a:lnTo>
                      <a:pt x="9989" y="11725"/>
                    </a:lnTo>
                    <a:lnTo>
                      <a:pt x="10078" y="11944"/>
                    </a:lnTo>
                    <a:lnTo>
                      <a:pt x="10170" y="12164"/>
                    </a:lnTo>
                    <a:lnTo>
                      <a:pt x="10262" y="12384"/>
                    </a:lnTo>
                    <a:lnTo>
                      <a:pt x="10354" y="12605"/>
                    </a:lnTo>
                    <a:lnTo>
                      <a:pt x="10445" y="12824"/>
                    </a:lnTo>
                    <a:lnTo>
                      <a:pt x="10536" y="13042"/>
                    </a:lnTo>
                    <a:lnTo>
                      <a:pt x="10625" y="13259"/>
                    </a:lnTo>
                    <a:lnTo>
                      <a:pt x="10711" y="13473"/>
                    </a:lnTo>
                    <a:lnTo>
                      <a:pt x="10794" y="13685"/>
                    </a:lnTo>
                    <a:lnTo>
                      <a:pt x="10873" y="13893"/>
                    </a:lnTo>
                    <a:lnTo>
                      <a:pt x="10947" y="14098"/>
                    </a:lnTo>
                    <a:lnTo>
                      <a:pt x="11017" y="14299"/>
                    </a:lnTo>
                    <a:lnTo>
                      <a:pt x="11070" y="14401"/>
                    </a:lnTo>
                    <a:lnTo>
                      <a:pt x="11138" y="14426"/>
                    </a:lnTo>
                    <a:lnTo>
                      <a:pt x="11197" y="14388"/>
                    </a:lnTo>
                    <a:lnTo>
                      <a:pt x="11218" y="14299"/>
                    </a:lnTo>
                    <a:lnTo>
                      <a:pt x="11204" y="14217"/>
                    </a:lnTo>
                    <a:lnTo>
                      <a:pt x="11172" y="14177"/>
                    </a:lnTo>
                    <a:lnTo>
                      <a:pt x="11133" y="14144"/>
                    </a:lnTo>
                    <a:lnTo>
                      <a:pt x="11100" y="14087"/>
                    </a:lnTo>
                    <a:lnTo>
                      <a:pt x="11087" y="13973"/>
                    </a:lnTo>
                    <a:lnTo>
                      <a:pt x="11080" y="13910"/>
                    </a:lnTo>
                    <a:lnTo>
                      <a:pt x="11043" y="13886"/>
                    </a:lnTo>
                    <a:lnTo>
                      <a:pt x="10990" y="13858"/>
                    </a:lnTo>
                    <a:lnTo>
                      <a:pt x="10983" y="13824"/>
                    </a:lnTo>
                    <a:lnTo>
                      <a:pt x="11026" y="13810"/>
                    </a:lnTo>
                    <a:lnTo>
                      <a:pt x="11120" y="13847"/>
                    </a:lnTo>
                    <a:lnTo>
                      <a:pt x="11211" y="13904"/>
                    </a:lnTo>
                    <a:lnTo>
                      <a:pt x="11251" y="13950"/>
                    </a:lnTo>
                    <a:lnTo>
                      <a:pt x="11262" y="13999"/>
                    </a:lnTo>
                    <a:lnTo>
                      <a:pt x="11271" y="14067"/>
                    </a:lnTo>
                    <a:lnTo>
                      <a:pt x="11299" y="14169"/>
                    </a:lnTo>
                    <a:lnTo>
                      <a:pt x="11331" y="14263"/>
                    </a:lnTo>
                    <a:lnTo>
                      <a:pt x="11339" y="14327"/>
                    </a:lnTo>
                    <a:lnTo>
                      <a:pt x="11322" y="14376"/>
                    </a:lnTo>
                    <a:lnTo>
                      <a:pt x="11278" y="14430"/>
                    </a:lnTo>
                    <a:lnTo>
                      <a:pt x="11205" y="14510"/>
                    </a:lnTo>
                    <a:lnTo>
                      <a:pt x="11172" y="14567"/>
                    </a:lnTo>
                    <a:lnTo>
                      <a:pt x="11172" y="14619"/>
                    </a:lnTo>
                    <a:lnTo>
                      <a:pt x="11199" y="14682"/>
                    </a:lnTo>
                    <a:lnTo>
                      <a:pt x="11866" y="15918"/>
                    </a:lnTo>
                    <a:lnTo>
                      <a:pt x="11938" y="16008"/>
                    </a:lnTo>
                    <a:lnTo>
                      <a:pt x="12034" y="16072"/>
                    </a:lnTo>
                    <a:lnTo>
                      <a:pt x="12087" y="16102"/>
                    </a:lnTo>
                    <a:lnTo>
                      <a:pt x="12094" y="16137"/>
                    </a:lnTo>
                    <a:lnTo>
                      <a:pt x="12091" y="16209"/>
                    </a:lnTo>
                    <a:lnTo>
                      <a:pt x="12099" y="16284"/>
                    </a:lnTo>
                    <a:lnTo>
                      <a:pt x="12115" y="16361"/>
                    </a:lnTo>
                    <a:lnTo>
                      <a:pt x="12139" y="16441"/>
                    </a:lnTo>
                    <a:lnTo>
                      <a:pt x="12169" y="16522"/>
                    </a:lnTo>
                    <a:lnTo>
                      <a:pt x="12205" y="16603"/>
                    </a:lnTo>
                    <a:lnTo>
                      <a:pt x="12245" y="16683"/>
                    </a:lnTo>
                    <a:lnTo>
                      <a:pt x="12287" y="16762"/>
                    </a:lnTo>
                    <a:lnTo>
                      <a:pt x="12330" y="16839"/>
                    </a:lnTo>
                    <a:lnTo>
                      <a:pt x="12374" y="16913"/>
                    </a:lnTo>
                    <a:lnTo>
                      <a:pt x="12417" y="16983"/>
                    </a:lnTo>
                    <a:lnTo>
                      <a:pt x="12458" y="17050"/>
                    </a:lnTo>
                    <a:lnTo>
                      <a:pt x="12496" y="17110"/>
                    </a:lnTo>
                    <a:lnTo>
                      <a:pt x="12549" y="17182"/>
                    </a:lnTo>
                    <a:lnTo>
                      <a:pt x="12603" y="17207"/>
                    </a:lnTo>
                    <a:lnTo>
                      <a:pt x="12686" y="17197"/>
                    </a:lnTo>
                    <a:lnTo>
                      <a:pt x="12806" y="17189"/>
                    </a:lnTo>
                    <a:lnTo>
                      <a:pt x="12916" y="17182"/>
                    </a:lnTo>
                    <a:lnTo>
                      <a:pt x="13024" y="17121"/>
                    </a:lnTo>
                    <a:lnTo>
                      <a:pt x="13072" y="17045"/>
                    </a:lnTo>
                    <a:lnTo>
                      <a:pt x="13104" y="16952"/>
                    </a:lnTo>
                    <a:lnTo>
                      <a:pt x="13139" y="16867"/>
                    </a:lnTo>
                    <a:lnTo>
                      <a:pt x="13197" y="16816"/>
                    </a:lnTo>
                    <a:lnTo>
                      <a:pt x="13248" y="16792"/>
                    </a:lnTo>
                    <a:lnTo>
                      <a:pt x="13271" y="16761"/>
                    </a:lnTo>
                    <a:lnTo>
                      <a:pt x="13256" y="16730"/>
                    </a:lnTo>
                    <a:lnTo>
                      <a:pt x="13204" y="16675"/>
                    </a:lnTo>
                    <a:lnTo>
                      <a:pt x="13145" y="16605"/>
                    </a:lnTo>
                    <a:lnTo>
                      <a:pt x="13068" y="16487"/>
                    </a:lnTo>
                    <a:lnTo>
                      <a:pt x="12974" y="16330"/>
                    </a:lnTo>
                    <a:lnTo>
                      <a:pt x="12870" y="16145"/>
                    </a:lnTo>
                    <a:lnTo>
                      <a:pt x="12760" y="15942"/>
                    </a:lnTo>
                    <a:lnTo>
                      <a:pt x="12647" y="15730"/>
                    </a:lnTo>
                    <a:lnTo>
                      <a:pt x="12536" y="15520"/>
                    </a:lnTo>
                    <a:lnTo>
                      <a:pt x="12433" y="15322"/>
                    </a:lnTo>
                    <a:lnTo>
                      <a:pt x="12343" y="15144"/>
                    </a:lnTo>
                    <a:lnTo>
                      <a:pt x="12267" y="14997"/>
                    </a:lnTo>
                    <a:lnTo>
                      <a:pt x="12213" y="14891"/>
                    </a:lnTo>
                    <a:lnTo>
                      <a:pt x="12122" y="14723"/>
                    </a:lnTo>
                    <a:lnTo>
                      <a:pt x="12025" y="14551"/>
                    </a:lnTo>
                    <a:lnTo>
                      <a:pt x="11929" y="14379"/>
                    </a:lnTo>
                    <a:lnTo>
                      <a:pt x="11835" y="14206"/>
                    </a:lnTo>
                    <a:lnTo>
                      <a:pt x="11749" y="14037"/>
                    </a:lnTo>
                    <a:lnTo>
                      <a:pt x="11676" y="13871"/>
                    </a:lnTo>
                    <a:lnTo>
                      <a:pt x="11621" y="13712"/>
                    </a:lnTo>
                    <a:lnTo>
                      <a:pt x="11589" y="13614"/>
                    </a:lnTo>
                    <a:lnTo>
                      <a:pt x="11551" y="13515"/>
                    </a:lnTo>
                    <a:lnTo>
                      <a:pt x="11510" y="13416"/>
                    </a:lnTo>
                    <a:lnTo>
                      <a:pt x="11465" y="13316"/>
                    </a:lnTo>
                    <a:lnTo>
                      <a:pt x="11419" y="13216"/>
                    </a:lnTo>
                    <a:lnTo>
                      <a:pt x="11371" y="13116"/>
                    </a:lnTo>
                    <a:lnTo>
                      <a:pt x="11324" y="13017"/>
                    </a:lnTo>
                    <a:lnTo>
                      <a:pt x="11277" y="12918"/>
                    </a:lnTo>
                    <a:lnTo>
                      <a:pt x="11233" y="12820"/>
                    </a:lnTo>
                    <a:lnTo>
                      <a:pt x="11192" y="12722"/>
                    </a:lnTo>
                    <a:lnTo>
                      <a:pt x="11156" y="12625"/>
                    </a:lnTo>
                    <a:lnTo>
                      <a:pt x="11126" y="12529"/>
                    </a:lnTo>
                    <a:lnTo>
                      <a:pt x="11102" y="12434"/>
                    </a:lnTo>
                    <a:lnTo>
                      <a:pt x="11087" y="12342"/>
                    </a:lnTo>
                    <a:lnTo>
                      <a:pt x="11067" y="12200"/>
                    </a:lnTo>
                    <a:lnTo>
                      <a:pt x="11039" y="12060"/>
                    </a:lnTo>
                    <a:lnTo>
                      <a:pt x="11006" y="11920"/>
                    </a:lnTo>
                    <a:lnTo>
                      <a:pt x="10969" y="11782"/>
                    </a:lnTo>
                    <a:lnTo>
                      <a:pt x="10926" y="11644"/>
                    </a:lnTo>
                    <a:lnTo>
                      <a:pt x="10879" y="11507"/>
                    </a:lnTo>
                    <a:lnTo>
                      <a:pt x="10829" y="11370"/>
                    </a:lnTo>
                    <a:lnTo>
                      <a:pt x="10776" y="11234"/>
                    </a:lnTo>
                    <a:lnTo>
                      <a:pt x="10721" y="11099"/>
                    </a:lnTo>
                    <a:lnTo>
                      <a:pt x="10665" y="10963"/>
                    </a:lnTo>
                    <a:lnTo>
                      <a:pt x="10607" y="10828"/>
                    </a:lnTo>
                    <a:lnTo>
                      <a:pt x="10550" y="10692"/>
                    </a:lnTo>
                    <a:lnTo>
                      <a:pt x="10492" y="10557"/>
                    </a:lnTo>
                    <a:lnTo>
                      <a:pt x="10435" y="10422"/>
                    </a:lnTo>
                    <a:lnTo>
                      <a:pt x="10381" y="10286"/>
                    </a:lnTo>
                    <a:lnTo>
                      <a:pt x="10328" y="10151"/>
                    </a:lnTo>
                    <a:lnTo>
                      <a:pt x="10279" y="10014"/>
                    </a:lnTo>
                    <a:lnTo>
                      <a:pt x="10232" y="9877"/>
                    </a:lnTo>
                    <a:lnTo>
                      <a:pt x="10190" y="9740"/>
                    </a:lnTo>
                    <a:lnTo>
                      <a:pt x="10154" y="9602"/>
                    </a:lnTo>
                    <a:lnTo>
                      <a:pt x="9579" y="7316"/>
                    </a:lnTo>
                    <a:lnTo>
                      <a:pt x="9567" y="7246"/>
                    </a:lnTo>
                    <a:lnTo>
                      <a:pt x="9583" y="7201"/>
                    </a:lnTo>
                    <a:lnTo>
                      <a:pt x="9635" y="7159"/>
                    </a:lnTo>
                    <a:lnTo>
                      <a:pt x="10611" y="6494"/>
                    </a:lnTo>
                    <a:lnTo>
                      <a:pt x="10694" y="6434"/>
                    </a:lnTo>
                    <a:lnTo>
                      <a:pt x="10782" y="6363"/>
                    </a:lnTo>
                    <a:lnTo>
                      <a:pt x="10873" y="6284"/>
                    </a:lnTo>
                    <a:lnTo>
                      <a:pt x="10967" y="6196"/>
                    </a:lnTo>
                    <a:lnTo>
                      <a:pt x="11062" y="6102"/>
                    </a:lnTo>
                    <a:lnTo>
                      <a:pt x="11158" y="6002"/>
                    </a:lnTo>
                    <a:lnTo>
                      <a:pt x="11255" y="5897"/>
                    </a:lnTo>
                    <a:lnTo>
                      <a:pt x="11353" y="5787"/>
                    </a:lnTo>
                    <a:lnTo>
                      <a:pt x="11449" y="5674"/>
                    </a:lnTo>
                    <a:lnTo>
                      <a:pt x="11544" y="5559"/>
                    </a:lnTo>
                    <a:lnTo>
                      <a:pt x="11638" y="5442"/>
                    </a:lnTo>
                    <a:lnTo>
                      <a:pt x="11729" y="5323"/>
                    </a:lnTo>
                    <a:lnTo>
                      <a:pt x="11816" y="5205"/>
                    </a:lnTo>
                    <a:lnTo>
                      <a:pt x="11899" y="5089"/>
                    </a:lnTo>
                    <a:lnTo>
                      <a:pt x="11979" y="4974"/>
                    </a:lnTo>
                    <a:lnTo>
                      <a:pt x="12052" y="4861"/>
                    </a:lnTo>
                    <a:lnTo>
                      <a:pt x="12120" y="4752"/>
                    </a:lnTo>
                    <a:lnTo>
                      <a:pt x="12183" y="4648"/>
                    </a:lnTo>
                    <a:lnTo>
                      <a:pt x="12237" y="4549"/>
                    </a:lnTo>
                    <a:lnTo>
                      <a:pt x="12284" y="4458"/>
                    </a:lnTo>
                    <a:lnTo>
                      <a:pt x="12290" y="4312"/>
                    </a:lnTo>
                    <a:lnTo>
                      <a:pt x="12262" y="4234"/>
                    </a:lnTo>
                    <a:lnTo>
                      <a:pt x="12293" y="4242"/>
                    </a:lnTo>
                    <a:lnTo>
                      <a:pt x="12327" y="4251"/>
                    </a:lnTo>
                    <a:lnTo>
                      <a:pt x="12383" y="4246"/>
                    </a:lnTo>
                    <a:lnTo>
                      <a:pt x="12414" y="4185"/>
                    </a:lnTo>
                    <a:lnTo>
                      <a:pt x="12438" y="4120"/>
                    </a:lnTo>
                    <a:lnTo>
                      <a:pt x="12463" y="4055"/>
                    </a:lnTo>
                    <a:lnTo>
                      <a:pt x="12522" y="3897"/>
                    </a:lnTo>
                    <a:lnTo>
                      <a:pt x="12569" y="3735"/>
                    </a:lnTo>
                    <a:lnTo>
                      <a:pt x="12606" y="3569"/>
                    </a:lnTo>
                    <a:lnTo>
                      <a:pt x="12632" y="3403"/>
                    </a:lnTo>
                    <a:lnTo>
                      <a:pt x="12652" y="3130"/>
                    </a:lnTo>
                    <a:lnTo>
                      <a:pt x="12645" y="2861"/>
                    </a:lnTo>
                    <a:lnTo>
                      <a:pt x="12611" y="2596"/>
                    </a:lnTo>
                    <a:lnTo>
                      <a:pt x="12553" y="2336"/>
                    </a:lnTo>
                    <a:lnTo>
                      <a:pt x="12471" y="2082"/>
                    </a:lnTo>
                    <a:lnTo>
                      <a:pt x="12368" y="1838"/>
                    </a:lnTo>
                    <a:lnTo>
                      <a:pt x="12244" y="1602"/>
                    </a:lnTo>
                    <a:lnTo>
                      <a:pt x="12100" y="1378"/>
                    </a:lnTo>
                    <a:lnTo>
                      <a:pt x="11939" y="1166"/>
                    </a:lnTo>
                    <a:lnTo>
                      <a:pt x="11760" y="967"/>
                    </a:lnTo>
                    <a:lnTo>
                      <a:pt x="11566" y="782"/>
                    </a:lnTo>
                    <a:lnTo>
                      <a:pt x="11359" y="614"/>
                    </a:lnTo>
                    <a:lnTo>
                      <a:pt x="11139" y="463"/>
                    </a:lnTo>
                    <a:lnTo>
                      <a:pt x="10908" y="332"/>
                    </a:lnTo>
                    <a:lnTo>
                      <a:pt x="10666" y="220"/>
                    </a:lnTo>
                    <a:lnTo>
                      <a:pt x="10416" y="130"/>
                    </a:lnTo>
                    <a:lnTo>
                      <a:pt x="10159" y="62"/>
                    </a:lnTo>
                    <a:lnTo>
                      <a:pt x="9896" y="19"/>
                    </a:lnTo>
                    <a:lnTo>
                      <a:pt x="9628" y="0"/>
                    </a:lnTo>
                    <a:lnTo>
                      <a:pt x="9357" y="10"/>
                    </a:lnTo>
                    <a:lnTo>
                      <a:pt x="9181" y="32"/>
                    </a:lnTo>
                    <a:lnTo>
                      <a:pt x="9010" y="66"/>
                    </a:lnTo>
                    <a:lnTo>
                      <a:pt x="8843" y="109"/>
                    </a:lnTo>
                    <a:lnTo>
                      <a:pt x="8679" y="160"/>
                    </a:lnTo>
                    <a:lnTo>
                      <a:pt x="8515" y="213"/>
                    </a:lnTo>
                    <a:lnTo>
                      <a:pt x="8349" y="268"/>
                    </a:lnTo>
                    <a:lnTo>
                      <a:pt x="8182" y="320"/>
                    </a:lnTo>
                    <a:lnTo>
                      <a:pt x="7976" y="374"/>
                    </a:lnTo>
                    <a:lnTo>
                      <a:pt x="7746" y="431"/>
                    </a:lnTo>
                    <a:lnTo>
                      <a:pt x="7520" y="494"/>
                    </a:lnTo>
                    <a:lnTo>
                      <a:pt x="7333" y="564"/>
                    </a:lnTo>
                    <a:lnTo>
                      <a:pt x="7187" y="640"/>
                    </a:lnTo>
                    <a:lnTo>
                      <a:pt x="7039" y="724"/>
                    </a:lnTo>
                    <a:lnTo>
                      <a:pt x="6889" y="817"/>
                    </a:lnTo>
                    <a:lnTo>
                      <a:pt x="6739" y="919"/>
                    </a:lnTo>
                    <a:lnTo>
                      <a:pt x="6589" y="1027"/>
                    </a:lnTo>
                    <a:lnTo>
                      <a:pt x="6439" y="1142"/>
                    </a:lnTo>
                    <a:lnTo>
                      <a:pt x="6290" y="1264"/>
                    </a:lnTo>
                    <a:lnTo>
                      <a:pt x="6141" y="1389"/>
                    </a:lnTo>
                    <a:lnTo>
                      <a:pt x="5994" y="1519"/>
                    </a:lnTo>
                    <a:lnTo>
                      <a:pt x="5848" y="1653"/>
                    </a:lnTo>
                    <a:lnTo>
                      <a:pt x="5706" y="1789"/>
                    </a:lnTo>
                    <a:lnTo>
                      <a:pt x="5565" y="1927"/>
                    </a:lnTo>
                    <a:lnTo>
                      <a:pt x="5427" y="2066"/>
                    </a:lnTo>
                    <a:lnTo>
                      <a:pt x="5292" y="2207"/>
                    </a:lnTo>
                    <a:lnTo>
                      <a:pt x="5162" y="2345"/>
                    </a:lnTo>
                    <a:lnTo>
                      <a:pt x="5036" y="2484"/>
                    </a:lnTo>
                    <a:lnTo>
                      <a:pt x="4914" y="2621"/>
                    </a:lnTo>
                    <a:lnTo>
                      <a:pt x="4798" y="2754"/>
                    </a:lnTo>
                    <a:lnTo>
                      <a:pt x="4687" y="2885"/>
                    </a:lnTo>
                    <a:lnTo>
                      <a:pt x="4580" y="3011"/>
                    </a:lnTo>
                    <a:lnTo>
                      <a:pt x="4537" y="3090"/>
                    </a:lnTo>
                    <a:lnTo>
                      <a:pt x="4552" y="3150"/>
                    </a:lnTo>
                    <a:lnTo>
                      <a:pt x="4615" y="3164"/>
                    </a:lnTo>
                    <a:lnTo>
                      <a:pt x="4722" y="3114"/>
                    </a:lnTo>
                    <a:lnTo>
                      <a:pt x="4808" y="3064"/>
                    </a:lnTo>
                    <a:lnTo>
                      <a:pt x="4844" y="3053"/>
                    </a:lnTo>
                    <a:lnTo>
                      <a:pt x="4852" y="3085"/>
                    </a:lnTo>
                    <a:lnTo>
                      <a:pt x="4836" y="3153"/>
                    </a:lnTo>
                    <a:lnTo>
                      <a:pt x="4788" y="3302"/>
                    </a:lnTo>
                    <a:lnTo>
                      <a:pt x="4742" y="3447"/>
                    </a:lnTo>
                    <a:lnTo>
                      <a:pt x="4699" y="3591"/>
                    </a:lnTo>
                    <a:lnTo>
                      <a:pt x="4660" y="3733"/>
                    </a:lnTo>
                    <a:lnTo>
                      <a:pt x="4625" y="3872"/>
                    </a:lnTo>
                    <a:lnTo>
                      <a:pt x="4595" y="4010"/>
                    </a:lnTo>
                    <a:lnTo>
                      <a:pt x="4569" y="4147"/>
                    </a:lnTo>
                    <a:lnTo>
                      <a:pt x="4548" y="4281"/>
                    </a:lnTo>
                    <a:lnTo>
                      <a:pt x="4533" y="4417"/>
                    </a:lnTo>
                    <a:lnTo>
                      <a:pt x="4522" y="4550"/>
                    </a:lnTo>
                    <a:lnTo>
                      <a:pt x="4518" y="4685"/>
                    </a:lnTo>
                    <a:lnTo>
                      <a:pt x="4520" y="4820"/>
                    </a:lnTo>
                    <a:lnTo>
                      <a:pt x="4529" y="4955"/>
                    </a:lnTo>
                    <a:lnTo>
                      <a:pt x="4545" y="5092"/>
                    </a:lnTo>
                    <a:lnTo>
                      <a:pt x="4568" y="5229"/>
                    </a:lnTo>
                    <a:lnTo>
                      <a:pt x="4599" y="5368"/>
                    </a:lnTo>
                    <a:lnTo>
                      <a:pt x="4638" y="5509"/>
                    </a:lnTo>
                    <a:lnTo>
                      <a:pt x="4685" y="5653"/>
                    </a:lnTo>
                    <a:lnTo>
                      <a:pt x="4740" y="5798"/>
                    </a:lnTo>
                    <a:lnTo>
                      <a:pt x="4804" y="5947"/>
                    </a:lnTo>
                    <a:lnTo>
                      <a:pt x="4845" y="6036"/>
                    </a:lnTo>
                    <a:lnTo>
                      <a:pt x="4886" y="6125"/>
                    </a:lnTo>
                    <a:lnTo>
                      <a:pt x="4929" y="6211"/>
                    </a:lnTo>
                    <a:lnTo>
                      <a:pt x="4974" y="6297"/>
                    </a:lnTo>
                    <a:lnTo>
                      <a:pt x="5021" y="6382"/>
                    </a:lnTo>
                    <a:lnTo>
                      <a:pt x="5071" y="6463"/>
                    </a:lnTo>
                    <a:lnTo>
                      <a:pt x="5124" y="6544"/>
                    </a:lnTo>
                    <a:lnTo>
                      <a:pt x="5182" y="6620"/>
                    </a:lnTo>
                    <a:lnTo>
                      <a:pt x="5244" y="6694"/>
                    </a:lnTo>
                    <a:lnTo>
                      <a:pt x="5312" y="6766"/>
                    </a:lnTo>
                    <a:lnTo>
                      <a:pt x="5386" y="6833"/>
                    </a:lnTo>
                    <a:lnTo>
                      <a:pt x="5453" y="6897"/>
                    </a:lnTo>
                    <a:lnTo>
                      <a:pt x="5478" y="6946"/>
                    </a:lnTo>
                    <a:lnTo>
                      <a:pt x="5465" y="6998"/>
                    </a:lnTo>
                    <a:lnTo>
                      <a:pt x="5413" y="7068"/>
                    </a:lnTo>
                    <a:lnTo>
                      <a:pt x="5215" y="7313"/>
                    </a:lnTo>
                    <a:lnTo>
                      <a:pt x="5021" y="7576"/>
                    </a:lnTo>
                    <a:lnTo>
                      <a:pt x="4830" y="7854"/>
                    </a:lnTo>
                    <a:lnTo>
                      <a:pt x="4643" y="8145"/>
                    </a:lnTo>
                    <a:lnTo>
                      <a:pt x="4458" y="8449"/>
                    </a:lnTo>
                    <a:lnTo>
                      <a:pt x="4275" y="8763"/>
                    </a:lnTo>
                    <a:lnTo>
                      <a:pt x="4097" y="9085"/>
                    </a:lnTo>
                    <a:lnTo>
                      <a:pt x="3920" y="9415"/>
                    </a:lnTo>
                    <a:lnTo>
                      <a:pt x="3745" y="9749"/>
                    </a:lnTo>
                    <a:lnTo>
                      <a:pt x="3573" y="10087"/>
                    </a:lnTo>
                    <a:lnTo>
                      <a:pt x="3401" y="10429"/>
                    </a:lnTo>
                    <a:lnTo>
                      <a:pt x="3233" y="10769"/>
                    </a:lnTo>
                    <a:lnTo>
                      <a:pt x="3065" y="11110"/>
                    </a:lnTo>
                    <a:lnTo>
                      <a:pt x="2898" y="11446"/>
                    </a:lnTo>
                    <a:lnTo>
                      <a:pt x="2733" y="11780"/>
                    </a:lnTo>
                    <a:lnTo>
                      <a:pt x="2569" y="12106"/>
                    </a:lnTo>
                    <a:lnTo>
                      <a:pt x="2405" y="12425"/>
                    </a:lnTo>
                    <a:lnTo>
                      <a:pt x="2242" y="12735"/>
                    </a:lnTo>
                    <a:lnTo>
                      <a:pt x="2078" y="13034"/>
                    </a:lnTo>
                    <a:lnTo>
                      <a:pt x="1915" y="13320"/>
                    </a:lnTo>
                    <a:lnTo>
                      <a:pt x="1830" y="13468"/>
                    </a:lnTo>
                    <a:lnTo>
                      <a:pt x="1746" y="13617"/>
                    </a:lnTo>
                    <a:lnTo>
                      <a:pt x="1663" y="13766"/>
                    </a:lnTo>
                    <a:lnTo>
                      <a:pt x="1579" y="13913"/>
                    </a:lnTo>
                    <a:lnTo>
                      <a:pt x="1492" y="14059"/>
                    </a:lnTo>
                    <a:lnTo>
                      <a:pt x="1403" y="14203"/>
                    </a:lnTo>
                    <a:lnTo>
                      <a:pt x="1309" y="14346"/>
                    </a:lnTo>
                    <a:lnTo>
                      <a:pt x="1210" y="14485"/>
                    </a:lnTo>
                    <a:lnTo>
                      <a:pt x="1104" y="14620"/>
                    </a:lnTo>
                    <a:lnTo>
                      <a:pt x="1047" y="14694"/>
                    </a:lnTo>
                    <a:lnTo>
                      <a:pt x="992" y="14769"/>
                    </a:lnTo>
                    <a:lnTo>
                      <a:pt x="940" y="14846"/>
                    </a:lnTo>
                    <a:lnTo>
                      <a:pt x="889" y="14926"/>
                    </a:lnTo>
                    <a:lnTo>
                      <a:pt x="840" y="15008"/>
                    </a:lnTo>
                    <a:lnTo>
                      <a:pt x="792" y="15090"/>
                    </a:lnTo>
                    <a:lnTo>
                      <a:pt x="745" y="15174"/>
                    </a:lnTo>
                    <a:lnTo>
                      <a:pt x="699" y="15257"/>
                    </a:lnTo>
                    <a:lnTo>
                      <a:pt x="653" y="15341"/>
                    </a:lnTo>
                    <a:lnTo>
                      <a:pt x="608" y="15426"/>
                    </a:lnTo>
                    <a:lnTo>
                      <a:pt x="561" y="15509"/>
                    </a:lnTo>
                    <a:lnTo>
                      <a:pt x="513" y="15592"/>
                    </a:lnTo>
                    <a:lnTo>
                      <a:pt x="465" y="15674"/>
                    </a:lnTo>
                    <a:lnTo>
                      <a:pt x="414" y="15755"/>
                    </a:lnTo>
                    <a:lnTo>
                      <a:pt x="362" y="15834"/>
                    </a:lnTo>
                    <a:lnTo>
                      <a:pt x="308" y="15912"/>
                    </a:lnTo>
                    <a:lnTo>
                      <a:pt x="251" y="15987"/>
                    </a:lnTo>
                    <a:lnTo>
                      <a:pt x="190" y="16060"/>
                    </a:lnTo>
                    <a:lnTo>
                      <a:pt x="127" y="16130"/>
                    </a:lnTo>
                    <a:lnTo>
                      <a:pt x="60" y="16196"/>
                    </a:lnTo>
                    <a:lnTo>
                      <a:pt x="22" y="16248"/>
                    </a:lnTo>
                    <a:lnTo>
                      <a:pt x="2" y="16305"/>
                    </a:lnTo>
                    <a:lnTo>
                      <a:pt x="0" y="16362"/>
                    </a:lnTo>
                    <a:lnTo>
                      <a:pt x="13" y="16414"/>
                    </a:lnTo>
                    <a:lnTo>
                      <a:pt x="41" y="16453"/>
                    </a:lnTo>
                    <a:lnTo>
                      <a:pt x="82" y="16473"/>
                    </a:lnTo>
                    <a:lnTo>
                      <a:pt x="134" y="16468"/>
                    </a:lnTo>
                    <a:lnTo>
                      <a:pt x="197" y="16431"/>
                    </a:lnTo>
                    <a:lnTo>
                      <a:pt x="278" y="16359"/>
                    </a:lnTo>
                    <a:lnTo>
                      <a:pt x="357" y="16286"/>
                    </a:lnTo>
                    <a:lnTo>
                      <a:pt x="432" y="16209"/>
                    </a:lnTo>
                    <a:lnTo>
                      <a:pt x="505" y="16129"/>
                    </a:lnTo>
                    <a:lnTo>
                      <a:pt x="575" y="16046"/>
                    </a:lnTo>
                    <a:lnTo>
                      <a:pt x="642" y="15963"/>
                    </a:lnTo>
                    <a:lnTo>
                      <a:pt x="707" y="15876"/>
                    </a:lnTo>
                    <a:lnTo>
                      <a:pt x="770" y="15787"/>
                    </a:lnTo>
                    <a:lnTo>
                      <a:pt x="832" y="15698"/>
                    </a:lnTo>
                    <a:lnTo>
                      <a:pt x="891" y="15607"/>
                    </a:lnTo>
                    <a:lnTo>
                      <a:pt x="950" y="15515"/>
                    </a:lnTo>
                    <a:lnTo>
                      <a:pt x="1008" y="15423"/>
                    </a:lnTo>
                    <a:lnTo>
                      <a:pt x="1066" y="15329"/>
                    </a:lnTo>
                    <a:lnTo>
                      <a:pt x="1122" y="15236"/>
                    </a:lnTo>
                    <a:lnTo>
                      <a:pt x="1178" y="15142"/>
                    </a:lnTo>
                    <a:lnTo>
                      <a:pt x="1234" y="15049"/>
                    </a:lnTo>
                    <a:lnTo>
                      <a:pt x="1291" y="14957"/>
                    </a:lnTo>
                    <a:lnTo>
                      <a:pt x="1347" y="14865"/>
                    </a:lnTo>
                    <a:lnTo>
                      <a:pt x="1405" y="14774"/>
                    </a:lnTo>
                    <a:lnTo>
                      <a:pt x="1463" y="14685"/>
                    </a:lnTo>
                    <a:lnTo>
                      <a:pt x="1567" y="14529"/>
                    </a:lnTo>
                    <a:lnTo>
                      <a:pt x="1670" y="14374"/>
                    </a:lnTo>
                    <a:lnTo>
                      <a:pt x="1773" y="14218"/>
                    </a:lnTo>
                    <a:lnTo>
                      <a:pt x="1875" y="14062"/>
                    </a:lnTo>
                    <a:lnTo>
                      <a:pt x="1977" y="13907"/>
                    </a:lnTo>
                    <a:lnTo>
                      <a:pt x="2078" y="13749"/>
                    </a:lnTo>
                    <a:lnTo>
                      <a:pt x="2179" y="13592"/>
                    </a:lnTo>
                    <a:lnTo>
                      <a:pt x="2280" y="13434"/>
                    </a:lnTo>
                    <a:lnTo>
                      <a:pt x="2379" y="13276"/>
                    </a:lnTo>
                    <a:lnTo>
                      <a:pt x="2478" y="13118"/>
                    </a:lnTo>
                    <a:lnTo>
                      <a:pt x="2576" y="12959"/>
                    </a:lnTo>
                    <a:lnTo>
                      <a:pt x="2673" y="12799"/>
                    </a:lnTo>
                    <a:lnTo>
                      <a:pt x="2769" y="12639"/>
                    </a:lnTo>
                    <a:lnTo>
                      <a:pt x="2863" y="12478"/>
                    </a:lnTo>
                    <a:lnTo>
                      <a:pt x="2957" y="12317"/>
                    </a:lnTo>
                    <a:lnTo>
                      <a:pt x="3049" y="12155"/>
                    </a:lnTo>
                    <a:lnTo>
                      <a:pt x="3140" y="11992"/>
                    </a:lnTo>
                    <a:lnTo>
                      <a:pt x="3230" y="11829"/>
                    </a:lnTo>
                    <a:lnTo>
                      <a:pt x="3319" y="11664"/>
                    </a:lnTo>
                    <a:lnTo>
                      <a:pt x="3405" y="11498"/>
                    </a:lnTo>
                    <a:lnTo>
                      <a:pt x="3481" y="11351"/>
                    </a:lnTo>
                    <a:lnTo>
                      <a:pt x="3554" y="11201"/>
                    </a:lnTo>
                    <a:lnTo>
                      <a:pt x="3626" y="11049"/>
                    </a:lnTo>
                    <a:lnTo>
                      <a:pt x="3696" y="10896"/>
                    </a:lnTo>
                    <a:lnTo>
                      <a:pt x="3767" y="10742"/>
                    </a:lnTo>
                    <a:lnTo>
                      <a:pt x="3836" y="10588"/>
                    </a:lnTo>
                    <a:lnTo>
                      <a:pt x="3906" y="10434"/>
                    </a:lnTo>
                    <a:lnTo>
                      <a:pt x="3977" y="10281"/>
                    </a:lnTo>
                    <a:lnTo>
                      <a:pt x="4048" y="10128"/>
                    </a:lnTo>
                    <a:lnTo>
                      <a:pt x="4122" y="9976"/>
                    </a:lnTo>
                    <a:lnTo>
                      <a:pt x="4198" y="9826"/>
                    </a:lnTo>
                    <a:lnTo>
                      <a:pt x="4275" y="9679"/>
                    </a:lnTo>
                    <a:lnTo>
                      <a:pt x="4357" y="9534"/>
                    </a:lnTo>
                    <a:lnTo>
                      <a:pt x="4442" y="9391"/>
                    </a:lnTo>
                    <a:lnTo>
                      <a:pt x="5560" y="7575"/>
                    </a:lnTo>
                    <a:close/>
                  </a:path>
                </a:pathLst>
              </a:custGeom>
              <a:solidFill>
                <a:srgbClr val="000000"/>
              </a:solidFill>
              <a:ln w="0">
                <a:solidFill>
                  <a:srgbClr val="000000"/>
                </a:solidFill>
                <a:round/>
                <a:headEnd/>
                <a:tailEnd/>
              </a:ln>
            </p:spPr>
            <p:txBody>
              <a:bodyPr/>
              <a:lstStyle/>
              <a:p>
                <a:endParaRPr lang="de-DE"/>
              </a:p>
            </p:txBody>
          </p:sp>
          <p:sp>
            <p:nvSpPr>
              <p:cNvPr id="116759" name="Freeform 20"/>
              <p:cNvSpPr>
                <a:spLocks noChangeAspect="1"/>
              </p:cNvSpPr>
              <p:nvPr/>
            </p:nvSpPr>
            <p:spPr bwMode="auto">
              <a:xfrm flipH="1">
                <a:off x="4292" y="1292"/>
                <a:ext cx="5" cy="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5"/>
                  <a:gd name="T29" fmla="*/ 114 w 114"/>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5">
                    <a:moveTo>
                      <a:pt x="96" y="121"/>
                    </a:moveTo>
                    <a:lnTo>
                      <a:pt x="52" y="125"/>
                    </a:lnTo>
                    <a:lnTo>
                      <a:pt x="13" y="99"/>
                    </a:lnTo>
                    <a:lnTo>
                      <a:pt x="0" y="31"/>
                    </a:lnTo>
                    <a:lnTo>
                      <a:pt x="15" y="6"/>
                    </a:lnTo>
                    <a:lnTo>
                      <a:pt x="62" y="0"/>
                    </a:lnTo>
                    <a:lnTo>
                      <a:pt x="109" y="28"/>
                    </a:lnTo>
                    <a:lnTo>
                      <a:pt x="114" y="96"/>
                    </a:lnTo>
                    <a:lnTo>
                      <a:pt x="96" y="121"/>
                    </a:lnTo>
                    <a:close/>
                  </a:path>
                </a:pathLst>
              </a:custGeom>
              <a:solidFill>
                <a:schemeClr val="tx1"/>
              </a:solidFill>
              <a:ln w="0">
                <a:solidFill>
                  <a:schemeClr val="tx1"/>
                </a:solidFill>
                <a:round/>
                <a:headEnd/>
                <a:tailEnd/>
              </a:ln>
            </p:spPr>
            <p:txBody>
              <a:bodyPr/>
              <a:lstStyle/>
              <a:p>
                <a:endParaRPr lang="de-DE"/>
              </a:p>
            </p:txBody>
          </p:sp>
          <p:sp>
            <p:nvSpPr>
              <p:cNvPr id="116760" name="Freeform 21"/>
              <p:cNvSpPr>
                <a:spLocks noChangeAspect="1"/>
              </p:cNvSpPr>
              <p:nvPr/>
            </p:nvSpPr>
            <p:spPr bwMode="auto">
              <a:xfrm flipH="1">
                <a:off x="4321" y="1188"/>
                <a:ext cx="14" cy="6"/>
              </a:xfrm>
              <a:custGeom>
                <a:avLst/>
                <a:gdLst>
                  <a:gd name="T0" fmla="*/ 0 w 319"/>
                  <a:gd name="T1" fmla="*/ 0 h 169"/>
                  <a:gd name="T2" fmla="*/ 0 w 319"/>
                  <a:gd name="T3" fmla="*/ 0 h 169"/>
                  <a:gd name="T4" fmla="*/ 0 w 319"/>
                  <a:gd name="T5" fmla="*/ 0 h 169"/>
                  <a:gd name="T6" fmla="*/ 0 w 319"/>
                  <a:gd name="T7" fmla="*/ 0 h 169"/>
                  <a:gd name="T8" fmla="*/ 0 w 319"/>
                  <a:gd name="T9" fmla="*/ 0 h 169"/>
                  <a:gd name="T10" fmla="*/ 0 w 319"/>
                  <a:gd name="T11" fmla="*/ 0 h 169"/>
                  <a:gd name="T12" fmla="*/ 0 w 319"/>
                  <a:gd name="T13" fmla="*/ 0 h 169"/>
                  <a:gd name="T14" fmla="*/ 0 w 319"/>
                  <a:gd name="T15" fmla="*/ 0 h 169"/>
                  <a:gd name="T16" fmla="*/ 0 w 319"/>
                  <a:gd name="T17" fmla="*/ 0 h 169"/>
                  <a:gd name="T18" fmla="*/ 0 w 319"/>
                  <a:gd name="T19" fmla="*/ 0 h 169"/>
                  <a:gd name="T20" fmla="*/ 0 w 319"/>
                  <a:gd name="T21" fmla="*/ 0 h 169"/>
                  <a:gd name="T22" fmla="*/ 0 w 319"/>
                  <a:gd name="T23" fmla="*/ 0 h 169"/>
                  <a:gd name="T24" fmla="*/ 0 w 319"/>
                  <a:gd name="T25" fmla="*/ 0 h 169"/>
                  <a:gd name="T26" fmla="*/ 0 w 319"/>
                  <a:gd name="T27" fmla="*/ 0 h 169"/>
                  <a:gd name="T28" fmla="*/ 0 w 319"/>
                  <a:gd name="T29" fmla="*/ 0 h 169"/>
                  <a:gd name="T30" fmla="*/ 0 w 31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69"/>
                  <a:gd name="T50" fmla="*/ 319 w 31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69">
                    <a:moveTo>
                      <a:pt x="287" y="152"/>
                    </a:moveTo>
                    <a:lnTo>
                      <a:pt x="274" y="169"/>
                    </a:lnTo>
                    <a:lnTo>
                      <a:pt x="256" y="156"/>
                    </a:lnTo>
                    <a:lnTo>
                      <a:pt x="227" y="116"/>
                    </a:lnTo>
                    <a:lnTo>
                      <a:pt x="180" y="96"/>
                    </a:lnTo>
                    <a:lnTo>
                      <a:pt x="111" y="106"/>
                    </a:lnTo>
                    <a:lnTo>
                      <a:pt x="44" y="119"/>
                    </a:lnTo>
                    <a:lnTo>
                      <a:pt x="0" y="105"/>
                    </a:lnTo>
                    <a:lnTo>
                      <a:pt x="3" y="39"/>
                    </a:lnTo>
                    <a:lnTo>
                      <a:pt x="25" y="6"/>
                    </a:lnTo>
                    <a:lnTo>
                      <a:pt x="81" y="0"/>
                    </a:lnTo>
                    <a:lnTo>
                      <a:pt x="199" y="18"/>
                    </a:lnTo>
                    <a:lnTo>
                      <a:pt x="269" y="25"/>
                    </a:lnTo>
                    <a:lnTo>
                      <a:pt x="319" y="44"/>
                    </a:lnTo>
                    <a:lnTo>
                      <a:pt x="313" y="104"/>
                    </a:lnTo>
                    <a:lnTo>
                      <a:pt x="287" y="152"/>
                    </a:lnTo>
                    <a:close/>
                  </a:path>
                </a:pathLst>
              </a:custGeom>
              <a:solidFill>
                <a:schemeClr val="tx1"/>
              </a:solidFill>
              <a:ln w="0">
                <a:solidFill>
                  <a:schemeClr val="tx1"/>
                </a:solidFill>
                <a:round/>
                <a:headEnd/>
                <a:tailEnd/>
              </a:ln>
            </p:spPr>
            <p:txBody>
              <a:bodyPr/>
              <a:lstStyle/>
              <a:p>
                <a:endParaRPr lang="de-DE"/>
              </a:p>
            </p:txBody>
          </p:sp>
        </p:grpSp>
        <p:grpSp>
          <p:nvGrpSpPr>
            <p:cNvPr id="116751" name="Group 22"/>
            <p:cNvGrpSpPr>
              <a:grpSpLocks/>
            </p:cNvGrpSpPr>
            <p:nvPr/>
          </p:nvGrpSpPr>
          <p:grpSpPr bwMode="auto">
            <a:xfrm>
              <a:off x="4267" y="733"/>
              <a:ext cx="437" cy="728"/>
              <a:chOff x="4267" y="733"/>
              <a:chExt cx="437" cy="728"/>
            </a:xfrm>
          </p:grpSpPr>
          <p:sp>
            <p:nvSpPr>
              <p:cNvPr id="116752" name="Freeform 23"/>
              <p:cNvSpPr>
                <a:spLocks noChangeAspect="1"/>
              </p:cNvSpPr>
              <p:nvPr/>
            </p:nvSpPr>
            <p:spPr bwMode="auto">
              <a:xfrm flipH="1">
                <a:off x="4312" y="1350"/>
                <a:ext cx="392" cy="111"/>
              </a:xfrm>
              <a:custGeom>
                <a:avLst/>
                <a:gdLst>
                  <a:gd name="T0" fmla="*/ 0 w 9823"/>
                  <a:gd name="T1" fmla="*/ 0 h 2782"/>
                  <a:gd name="T2" fmla="*/ 0 w 9823"/>
                  <a:gd name="T3" fmla="*/ 0 h 2782"/>
                  <a:gd name="T4" fmla="*/ 0 w 9823"/>
                  <a:gd name="T5" fmla="*/ 0 h 2782"/>
                  <a:gd name="T6" fmla="*/ 0 w 9823"/>
                  <a:gd name="T7" fmla="*/ 0 h 2782"/>
                  <a:gd name="T8" fmla="*/ 0 w 9823"/>
                  <a:gd name="T9" fmla="*/ 0 h 2782"/>
                  <a:gd name="T10" fmla="*/ 0 w 9823"/>
                  <a:gd name="T11" fmla="*/ 0 h 2782"/>
                  <a:gd name="T12" fmla="*/ 0 w 9823"/>
                  <a:gd name="T13" fmla="*/ 0 h 2782"/>
                  <a:gd name="T14" fmla="*/ 0 w 9823"/>
                  <a:gd name="T15" fmla="*/ 0 h 2782"/>
                  <a:gd name="T16" fmla="*/ 0 w 9823"/>
                  <a:gd name="T17" fmla="*/ 0 h 2782"/>
                  <a:gd name="T18" fmla="*/ 0 w 9823"/>
                  <a:gd name="T19" fmla="*/ 0 h 2782"/>
                  <a:gd name="T20" fmla="*/ 0 w 9823"/>
                  <a:gd name="T21" fmla="*/ 0 h 2782"/>
                  <a:gd name="T22" fmla="*/ 0 w 9823"/>
                  <a:gd name="T23" fmla="*/ 0 h 2782"/>
                  <a:gd name="T24" fmla="*/ 0 w 9823"/>
                  <a:gd name="T25" fmla="*/ 0 h 2782"/>
                  <a:gd name="T26" fmla="*/ 0 w 9823"/>
                  <a:gd name="T27" fmla="*/ 0 h 2782"/>
                  <a:gd name="T28" fmla="*/ 0 w 9823"/>
                  <a:gd name="T29" fmla="*/ 0 h 2782"/>
                  <a:gd name="T30" fmla="*/ 0 w 9823"/>
                  <a:gd name="T31" fmla="*/ 0 h 2782"/>
                  <a:gd name="T32" fmla="*/ 0 w 9823"/>
                  <a:gd name="T33" fmla="*/ 0 h 2782"/>
                  <a:gd name="T34" fmla="*/ 0 w 9823"/>
                  <a:gd name="T35" fmla="*/ 0 h 2782"/>
                  <a:gd name="T36" fmla="*/ 0 w 9823"/>
                  <a:gd name="T37" fmla="*/ 0 h 2782"/>
                  <a:gd name="T38" fmla="*/ 0 w 9823"/>
                  <a:gd name="T39" fmla="*/ 0 h 2782"/>
                  <a:gd name="T40" fmla="*/ 0 w 9823"/>
                  <a:gd name="T41" fmla="*/ 0 h 2782"/>
                  <a:gd name="T42" fmla="*/ 0 w 9823"/>
                  <a:gd name="T43" fmla="*/ 0 h 2782"/>
                  <a:gd name="T44" fmla="*/ 0 w 9823"/>
                  <a:gd name="T45" fmla="*/ 0 h 2782"/>
                  <a:gd name="T46" fmla="*/ 0 w 9823"/>
                  <a:gd name="T47" fmla="*/ 0 h 2782"/>
                  <a:gd name="T48" fmla="*/ 0 w 9823"/>
                  <a:gd name="T49" fmla="*/ 0 h 2782"/>
                  <a:gd name="T50" fmla="*/ 0 w 9823"/>
                  <a:gd name="T51" fmla="*/ 0 h 2782"/>
                  <a:gd name="T52" fmla="*/ 0 w 9823"/>
                  <a:gd name="T53" fmla="*/ 0 h 2782"/>
                  <a:gd name="T54" fmla="*/ 0 w 9823"/>
                  <a:gd name="T55" fmla="*/ 0 h 2782"/>
                  <a:gd name="T56" fmla="*/ 0 w 9823"/>
                  <a:gd name="T57" fmla="*/ 0 h 2782"/>
                  <a:gd name="T58" fmla="*/ 0 w 9823"/>
                  <a:gd name="T59" fmla="*/ 0 h 2782"/>
                  <a:gd name="T60" fmla="*/ 0 w 9823"/>
                  <a:gd name="T61" fmla="*/ 0 h 2782"/>
                  <a:gd name="T62" fmla="*/ 0 w 9823"/>
                  <a:gd name="T63" fmla="*/ 0 h 2782"/>
                  <a:gd name="T64" fmla="*/ 0 w 9823"/>
                  <a:gd name="T65" fmla="*/ 0 h 2782"/>
                  <a:gd name="T66" fmla="*/ 0 w 9823"/>
                  <a:gd name="T67" fmla="*/ 0 h 2782"/>
                  <a:gd name="T68" fmla="*/ 0 w 9823"/>
                  <a:gd name="T69" fmla="*/ 0 h 2782"/>
                  <a:gd name="T70" fmla="*/ 0 w 9823"/>
                  <a:gd name="T71" fmla="*/ 0 h 2782"/>
                  <a:gd name="T72" fmla="*/ 0 w 9823"/>
                  <a:gd name="T73" fmla="*/ 0 h 2782"/>
                  <a:gd name="T74" fmla="*/ 0 w 9823"/>
                  <a:gd name="T75" fmla="*/ 0 h 2782"/>
                  <a:gd name="T76" fmla="*/ 0 w 9823"/>
                  <a:gd name="T77" fmla="*/ 0 h 2782"/>
                  <a:gd name="T78" fmla="*/ 0 w 9823"/>
                  <a:gd name="T79" fmla="*/ 0 h 2782"/>
                  <a:gd name="T80" fmla="*/ 0 w 9823"/>
                  <a:gd name="T81" fmla="*/ 0 h 2782"/>
                  <a:gd name="T82" fmla="*/ 0 w 9823"/>
                  <a:gd name="T83" fmla="*/ 0 h 2782"/>
                  <a:gd name="T84" fmla="*/ 0 w 9823"/>
                  <a:gd name="T85" fmla="*/ 0 h 2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23"/>
                  <a:gd name="T130" fmla="*/ 0 h 2782"/>
                  <a:gd name="T131" fmla="*/ 9823 w 9823"/>
                  <a:gd name="T132" fmla="*/ 2782 h 2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23" h="2782">
                    <a:moveTo>
                      <a:pt x="845" y="143"/>
                    </a:moveTo>
                    <a:lnTo>
                      <a:pt x="784" y="89"/>
                    </a:lnTo>
                    <a:lnTo>
                      <a:pt x="732" y="49"/>
                    </a:lnTo>
                    <a:lnTo>
                      <a:pt x="688" y="21"/>
                    </a:lnTo>
                    <a:lnTo>
                      <a:pt x="648" y="4"/>
                    </a:lnTo>
                    <a:lnTo>
                      <a:pt x="613" y="0"/>
                    </a:lnTo>
                    <a:lnTo>
                      <a:pt x="576" y="7"/>
                    </a:lnTo>
                    <a:lnTo>
                      <a:pt x="538" y="26"/>
                    </a:lnTo>
                    <a:lnTo>
                      <a:pt x="496" y="56"/>
                    </a:lnTo>
                    <a:lnTo>
                      <a:pt x="448" y="96"/>
                    </a:lnTo>
                    <a:lnTo>
                      <a:pt x="100" y="404"/>
                    </a:lnTo>
                    <a:lnTo>
                      <a:pt x="48" y="452"/>
                    </a:lnTo>
                    <a:lnTo>
                      <a:pt x="14" y="493"/>
                    </a:lnTo>
                    <a:lnTo>
                      <a:pt x="0" y="529"/>
                    </a:lnTo>
                    <a:lnTo>
                      <a:pt x="6" y="565"/>
                    </a:lnTo>
                    <a:lnTo>
                      <a:pt x="33" y="603"/>
                    </a:lnTo>
                    <a:lnTo>
                      <a:pt x="81" y="649"/>
                    </a:lnTo>
                    <a:lnTo>
                      <a:pt x="152" y="704"/>
                    </a:lnTo>
                    <a:lnTo>
                      <a:pt x="1346" y="1614"/>
                    </a:lnTo>
                    <a:lnTo>
                      <a:pt x="1428" y="1672"/>
                    </a:lnTo>
                    <a:lnTo>
                      <a:pt x="1512" y="1728"/>
                    </a:lnTo>
                    <a:lnTo>
                      <a:pt x="1602" y="1782"/>
                    </a:lnTo>
                    <a:lnTo>
                      <a:pt x="1695" y="1833"/>
                    </a:lnTo>
                    <a:lnTo>
                      <a:pt x="1792" y="1883"/>
                    </a:lnTo>
                    <a:lnTo>
                      <a:pt x="1891" y="1931"/>
                    </a:lnTo>
                    <a:lnTo>
                      <a:pt x="1992" y="1976"/>
                    </a:lnTo>
                    <a:lnTo>
                      <a:pt x="2096" y="2021"/>
                    </a:lnTo>
                    <a:lnTo>
                      <a:pt x="2200" y="2063"/>
                    </a:lnTo>
                    <a:lnTo>
                      <a:pt x="2306" y="2104"/>
                    </a:lnTo>
                    <a:lnTo>
                      <a:pt x="2413" y="2144"/>
                    </a:lnTo>
                    <a:lnTo>
                      <a:pt x="2519" y="2183"/>
                    </a:lnTo>
                    <a:lnTo>
                      <a:pt x="2626" y="2221"/>
                    </a:lnTo>
                    <a:lnTo>
                      <a:pt x="2731" y="2257"/>
                    </a:lnTo>
                    <a:lnTo>
                      <a:pt x="2836" y="2293"/>
                    </a:lnTo>
                    <a:lnTo>
                      <a:pt x="2939" y="2329"/>
                    </a:lnTo>
                    <a:lnTo>
                      <a:pt x="3039" y="2363"/>
                    </a:lnTo>
                    <a:lnTo>
                      <a:pt x="3138" y="2397"/>
                    </a:lnTo>
                    <a:lnTo>
                      <a:pt x="3234" y="2432"/>
                    </a:lnTo>
                    <a:lnTo>
                      <a:pt x="3326" y="2465"/>
                    </a:lnTo>
                    <a:lnTo>
                      <a:pt x="3606" y="2560"/>
                    </a:lnTo>
                    <a:lnTo>
                      <a:pt x="3890" y="2638"/>
                    </a:lnTo>
                    <a:lnTo>
                      <a:pt x="4178" y="2698"/>
                    </a:lnTo>
                    <a:lnTo>
                      <a:pt x="4467" y="2742"/>
                    </a:lnTo>
                    <a:lnTo>
                      <a:pt x="4760" y="2770"/>
                    </a:lnTo>
                    <a:lnTo>
                      <a:pt x="5054" y="2782"/>
                    </a:lnTo>
                    <a:lnTo>
                      <a:pt x="5349" y="2780"/>
                    </a:lnTo>
                    <a:lnTo>
                      <a:pt x="5643" y="2765"/>
                    </a:lnTo>
                    <a:lnTo>
                      <a:pt x="5938" y="2735"/>
                    </a:lnTo>
                    <a:lnTo>
                      <a:pt x="6232" y="2694"/>
                    </a:lnTo>
                    <a:lnTo>
                      <a:pt x="6526" y="2640"/>
                    </a:lnTo>
                    <a:lnTo>
                      <a:pt x="6816" y="2574"/>
                    </a:lnTo>
                    <a:lnTo>
                      <a:pt x="7104" y="2499"/>
                    </a:lnTo>
                    <a:lnTo>
                      <a:pt x="7390" y="2413"/>
                    </a:lnTo>
                    <a:lnTo>
                      <a:pt x="7671" y="2317"/>
                    </a:lnTo>
                    <a:lnTo>
                      <a:pt x="7948" y="2213"/>
                    </a:lnTo>
                    <a:lnTo>
                      <a:pt x="8222" y="2100"/>
                    </a:lnTo>
                    <a:lnTo>
                      <a:pt x="8489" y="1981"/>
                    </a:lnTo>
                    <a:lnTo>
                      <a:pt x="8750" y="1854"/>
                    </a:lnTo>
                    <a:lnTo>
                      <a:pt x="9005" y="1720"/>
                    </a:lnTo>
                    <a:lnTo>
                      <a:pt x="9074" y="1689"/>
                    </a:lnTo>
                    <a:lnTo>
                      <a:pt x="9107" y="1689"/>
                    </a:lnTo>
                    <a:lnTo>
                      <a:pt x="9113" y="1723"/>
                    </a:lnTo>
                    <a:lnTo>
                      <a:pt x="9092" y="1791"/>
                    </a:lnTo>
                    <a:lnTo>
                      <a:pt x="9074" y="1855"/>
                    </a:lnTo>
                    <a:lnTo>
                      <a:pt x="9081" y="1887"/>
                    </a:lnTo>
                    <a:lnTo>
                      <a:pt x="9115" y="1876"/>
                    </a:lnTo>
                    <a:lnTo>
                      <a:pt x="9206" y="1829"/>
                    </a:lnTo>
                    <a:lnTo>
                      <a:pt x="9272" y="1789"/>
                    </a:lnTo>
                    <a:lnTo>
                      <a:pt x="9336" y="1746"/>
                    </a:lnTo>
                    <a:lnTo>
                      <a:pt x="9395" y="1697"/>
                    </a:lnTo>
                    <a:lnTo>
                      <a:pt x="9451" y="1645"/>
                    </a:lnTo>
                    <a:lnTo>
                      <a:pt x="9503" y="1587"/>
                    </a:lnTo>
                    <a:lnTo>
                      <a:pt x="9552" y="1528"/>
                    </a:lnTo>
                    <a:lnTo>
                      <a:pt x="9597" y="1467"/>
                    </a:lnTo>
                    <a:lnTo>
                      <a:pt x="9640" y="1403"/>
                    </a:lnTo>
                    <a:lnTo>
                      <a:pt x="9678" y="1337"/>
                    </a:lnTo>
                    <a:lnTo>
                      <a:pt x="9715" y="1269"/>
                    </a:lnTo>
                    <a:lnTo>
                      <a:pt x="9748" y="1201"/>
                    </a:lnTo>
                    <a:lnTo>
                      <a:pt x="9777" y="1133"/>
                    </a:lnTo>
                    <a:lnTo>
                      <a:pt x="9815" y="1037"/>
                    </a:lnTo>
                    <a:lnTo>
                      <a:pt x="9823" y="1000"/>
                    </a:lnTo>
                    <a:lnTo>
                      <a:pt x="9788" y="987"/>
                    </a:lnTo>
                    <a:lnTo>
                      <a:pt x="9723" y="997"/>
                    </a:lnTo>
                    <a:lnTo>
                      <a:pt x="9550" y="1068"/>
                    </a:lnTo>
                    <a:lnTo>
                      <a:pt x="9388" y="1161"/>
                    </a:lnTo>
                    <a:lnTo>
                      <a:pt x="9231" y="1265"/>
                    </a:lnTo>
                    <a:lnTo>
                      <a:pt x="9070" y="1361"/>
                    </a:lnTo>
                    <a:lnTo>
                      <a:pt x="8975" y="1411"/>
                    </a:lnTo>
                    <a:lnTo>
                      <a:pt x="8868" y="1462"/>
                    </a:lnTo>
                    <a:lnTo>
                      <a:pt x="8753" y="1514"/>
                    </a:lnTo>
                    <a:lnTo>
                      <a:pt x="8631" y="1566"/>
                    </a:lnTo>
                    <a:lnTo>
                      <a:pt x="8504" y="1617"/>
                    </a:lnTo>
                    <a:lnTo>
                      <a:pt x="8375" y="1668"/>
                    </a:lnTo>
                    <a:lnTo>
                      <a:pt x="8242" y="1716"/>
                    </a:lnTo>
                    <a:lnTo>
                      <a:pt x="8111" y="1763"/>
                    </a:lnTo>
                    <a:lnTo>
                      <a:pt x="7980" y="1807"/>
                    </a:lnTo>
                    <a:lnTo>
                      <a:pt x="7854" y="1847"/>
                    </a:lnTo>
                    <a:lnTo>
                      <a:pt x="7731" y="1884"/>
                    </a:lnTo>
                    <a:lnTo>
                      <a:pt x="7616" y="1916"/>
                    </a:lnTo>
                    <a:lnTo>
                      <a:pt x="7509" y="1943"/>
                    </a:lnTo>
                    <a:lnTo>
                      <a:pt x="7232" y="2004"/>
                    </a:lnTo>
                    <a:lnTo>
                      <a:pt x="6962" y="2055"/>
                    </a:lnTo>
                    <a:lnTo>
                      <a:pt x="6696" y="2095"/>
                    </a:lnTo>
                    <a:lnTo>
                      <a:pt x="6435" y="2125"/>
                    </a:lnTo>
                    <a:lnTo>
                      <a:pt x="6177" y="2143"/>
                    </a:lnTo>
                    <a:lnTo>
                      <a:pt x="5924" y="2151"/>
                    </a:lnTo>
                    <a:lnTo>
                      <a:pt x="5673" y="2149"/>
                    </a:lnTo>
                    <a:lnTo>
                      <a:pt x="5425" y="2138"/>
                    </a:lnTo>
                    <a:lnTo>
                      <a:pt x="5179" y="2117"/>
                    </a:lnTo>
                    <a:lnTo>
                      <a:pt x="4935" y="2085"/>
                    </a:lnTo>
                    <a:lnTo>
                      <a:pt x="4693" y="2044"/>
                    </a:lnTo>
                    <a:lnTo>
                      <a:pt x="4450" y="1994"/>
                    </a:lnTo>
                    <a:lnTo>
                      <a:pt x="4208" y="1935"/>
                    </a:lnTo>
                    <a:lnTo>
                      <a:pt x="3966" y="1868"/>
                    </a:lnTo>
                    <a:lnTo>
                      <a:pt x="3724" y="1790"/>
                    </a:lnTo>
                    <a:lnTo>
                      <a:pt x="3480" y="1705"/>
                    </a:lnTo>
                    <a:lnTo>
                      <a:pt x="3234" y="1611"/>
                    </a:lnTo>
                    <a:lnTo>
                      <a:pt x="2986" y="1509"/>
                    </a:lnTo>
                    <a:lnTo>
                      <a:pt x="2736" y="1399"/>
                    </a:lnTo>
                    <a:lnTo>
                      <a:pt x="2482" y="1280"/>
                    </a:lnTo>
                    <a:lnTo>
                      <a:pt x="2357" y="1220"/>
                    </a:lnTo>
                    <a:lnTo>
                      <a:pt x="2226" y="1158"/>
                    </a:lnTo>
                    <a:lnTo>
                      <a:pt x="2094" y="1093"/>
                    </a:lnTo>
                    <a:lnTo>
                      <a:pt x="1960" y="1025"/>
                    </a:lnTo>
                    <a:lnTo>
                      <a:pt x="1831" y="952"/>
                    </a:lnTo>
                    <a:lnTo>
                      <a:pt x="1705" y="876"/>
                    </a:lnTo>
                    <a:lnTo>
                      <a:pt x="1587" y="794"/>
                    </a:lnTo>
                    <a:lnTo>
                      <a:pt x="1480" y="707"/>
                    </a:lnTo>
                    <a:lnTo>
                      <a:pt x="845" y="143"/>
                    </a:lnTo>
                    <a:close/>
                  </a:path>
                </a:pathLst>
              </a:custGeom>
              <a:solidFill>
                <a:srgbClr val="000000"/>
              </a:solidFill>
              <a:ln w="0">
                <a:solidFill>
                  <a:srgbClr val="000000"/>
                </a:solidFill>
                <a:round/>
                <a:headEnd/>
                <a:tailEnd/>
              </a:ln>
            </p:spPr>
            <p:txBody>
              <a:bodyPr/>
              <a:lstStyle/>
              <a:p>
                <a:endParaRPr lang="de-DE"/>
              </a:p>
            </p:txBody>
          </p:sp>
          <p:sp>
            <p:nvSpPr>
              <p:cNvPr id="116753" name="Freeform 24"/>
              <p:cNvSpPr>
                <a:spLocks noChangeAspect="1"/>
              </p:cNvSpPr>
              <p:nvPr/>
            </p:nvSpPr>
            <p:spPr bwMode="auto">
              <a:xfrm flipH="1">
                <a:off x="4267" y="733"/>
                <a:ext cx="273" cy="260"/>
              </a:xfrm>
              <a:custGeom>
                <a:avLst/>
                <a:gdLst>
                  <a:gd name="T0" fmla="*/ 0 w 6840"/>
                  <a:gd name="T1" fmla="*/ 0 h 6505"/>
                  <a:gd name="T2" fmla="*/ 0 w 6840"/>
                  <a:gd name="T3" fmla="*/ 0 h 6505"/>
                  <a:gd name="T4" fmla="*/ 0 w 6840"/>
                  <a:gd name="T5" fmla="*/ 0 h 6505"/>
                  <a:gd name="T6" fmla="*/ 0 w 6840"/>
                  <a:gd name="T7" fmla="*/ 0 h 6505"/>
                  <a:gd name="T8" fmla="*/ 0 w 6840"/>
                  <a:gd name="T9" fmla="*/ 0 h 6505"/>
                  <a:gd name="T10" fmla="*/ 0 w 6840"/>
                  <a:gd name="T11" fmla="*/ 0 h 6505"/>
                  <a:gd name="T12" fmla="*/ 0 w 6840"/>
                  <a:gd name="T13" fmla="*/ 0 h 6505"/>
                  <a:gd name="T14" fmla="*/ 0 w 6840"/>
                  <a:gd name="T15" fmla="*/ 0 h 6505"/>
                  <a:gd name="T16" fmla="*/ 0 w 6840"/>
                  <a:gd name="T17" fmla="*/ 0 h 6505"/>
                  <a:gd name="T18" fmla="*/ 0 w 6840"/>
                  <a:gd name="T19" fmla="*/ 0 h 6505"/>
                  <a:gd name="T20" fmla="*/ 0 w 6840"/>
                  <a:gd name="T21" fmla="*/ 0 h 6505"/>
                  <a:gd name="T22" fmla="*/ 0 w 6840"/>
                  <a:gd name="T23" fmla="*/ 0 h 6505"/>
                  <a:gd name="T24" fmla="*/ 0 w 6840"/>
                  <a:gd name="T25" fmla="*/ 0 h 6505"/>
                  <a:gd name="T26" fmla="*/ 0 w 6840"/>
                  <a:gd name="T27" fmla="*/ 0 h 6505"/>
                  <a:gd name="T28" fmla="*/ 0 w 6840"/>
                  <a:gd name="T29" fmla="*/ 0 h 6505"/>
                  <a:gd name="T30" fmla="*/ 0 w 6840"/>
                  <a:gd name="T31" fmla="*/ 0 h 6505"/>
                  <a:gd name="T32" fmla="*/ 0 w 6840"/>
                  <a:gd name="T33" fmla="*/ 0 h 6505"/>
                  <a:gd name="T34" fmla="*/ 0 w 6840"/>
                  <a:gd name="T35" fmla="*/ 0 h 6505"/>
                  <a:gd name="T36" fmla="*/ 0 w 6840"/>
                  <a:gd name="T37" fmla="*/ 0 h 6505"/>
                  <a:gd name="T38" fmla="*/ 0 w 6840"/>
                  <a:gd name="T39" fmla="*/ 0 h 6505"/>
                  <a:gd name="T40" fmla="*/ 0 w 6840"/>
                  <a:gd name="T41" fmla="*/ 0 h 6505"/>
                  <a:gd name="T42" fmla="*/ 0 w 6840"/>
                  <a:gd name="T43" fmla="*/ 0 h 6505"/>
                  <a:gd name="T44" fmla="*/ 0 w 6840"/>
                  <a:gd name="T45" fmla="*/ 0 h 6505"/>
                  <a:gd name="T46" fmla="*/ 0 w 6840"/>
                  <a:gd name="T47" fmla="*/ 0 h 6505"/>
                  <a:gd name="T48" fmla="*/ 0 w 6840"/>
                  <a:gd name="T49" fmla="*/ 0 h 6505"/>
                  <a:gd name="T50" fmla="*/ 0 w 6840"/>
                  <a:gd name="T51" fmla="*/ 0 h 6505"/>
                  <a:gd name="T52" fmla="*/ 0 w 6840"/>
                  <a:gd name="T53" fmla="*/ 0 h 6505"/>
                  <a:gd name="T54" fmla="*/ 0 w 6840"/>
                  <a:gd name="T55" fmla="*/ 0 h 6505"/>
                  <a:gd name="T56" fmla="*/ 0 w 6840"/>
                  <a:gd name="T57" fmla="*/ 0 h 6505"/>
                  <a:gd name="T58" fmla="*/ 0 w 6840"/>
                  <a:gd name="T59" fmla="*/ 0 h 6505"/>
                  <a:gd name="T60" fmla="*/ 0 w 6840"/>
                  <a:gd name="T61" fmla="*/ 0 h 6505"/>
                  <a:gd name="T62" fmla="*/ 0 w 6840"/>
                  <a:gd name="T63" fmla="*/ 0 h 6505"/>
                  <a:gd name="T64" fmla="*/ 0 w 6840"/>
                  <a:gd name="T65" fmla="*/ 0 h 6505"/>
                  <a:gd name="T66" fmla="*/ 0 w 6840"/>
                  <a:gd name="T67" fmla="*/ 0 h 6505"/>
                  <a:gd name="T68" fmla="*/ 0 w 6840"/>
                  <a:gd name="T69" fmla="*/ 0 h 6505"/>
                  <a:gd name="T70" fmla="*/ 0 w 6840"/>
                  <a:gd name="T71" fmla="*/ 0 h 6505"/>
                  <a:gd name="T72" fmla="*/ 0 w 6840"/>
                  <a:gd name="T73" fmla="*/ 0 h 6505"/>
                  <a:gd name="T74" fmla="*/ 0 w 6840"/>
                  <a:gd name="T75" fmla="*/ 0 h 6505"/>
                  <a:gd name="T76" fmla="*/ 0 w 6840"/>
                  <a:gd name="T77" fmla="*/ 0 h 6505"/>
                  <a:gd name="T78" fmla="*/ 0 w 6840"/>
                  <a:gd name="T79" fmla="*/ 0 h 6505"/>
                  <a:gd name="T80" fmla="*/ 0 w 6840"/>
                  <a:gd name="T81" fmla="*/ 0 h 6505"/>
                  <a:gd name="T82" fmla="*/ 0 w 6840"/>
                  <a:gd name="T83" fmla="*/ 0 h 6505"/>
                  <a:gd name="T84" fmla="*/ 0 w 6840"/>
                  <a:gd name="T85" fmla="*/ 0 h 6505"/>
                  <a:gd name="T86" fmla="*/ 0 w 6840"/>
                  <a:gd name="T87" fmla="*/ 0 h 6505"/>
                  <a:gd name="T88" fmla="*/ 0 w 6840"/>
                  <a:gd name="T89" fmla="*/ 0 h 6505"/>
                  <a:gd name="T90" fmla="*/ 0 w 6840"/>
                  <a:gd name="T91" fmla="*/ 0 h 6505"/>
                  <a:gd name="T92" fmla="*/ 0 w 6840"/>
                  <a:gd name="T93" fmla="*/ 0 h 6505"/>
                  <a:gd name="T94" fmla="*/ 0 w 6840"/>
                  <a:gd name="T95" fmla="*/ 0 h 6505"/>
                  <a:gd name="T96" fmla="*/ 0 w 6840"/>
                  <a:gd name="T97" fmla="*/ 0 h 6505"/>
                  <a:gd name="T98" fmla="*/ 0 w 6840"/>
                  <a:gd name="T99" fmla="*/ 0 h 6505"/>
                  <a:gd name="T100" fmla="*/ 0 w 6840"/>
                  <a:gd name="T101" fmla="*/ 0 h 6505"/>
                  <a:gd name="T102" fmla="*/ 0 w 6840"/>
                  <a:gd name="T103" fmla="*/ 0 h 6505"/>
                  <a:gd name="T104" fmla="*/ 0 w 6840"/>
                  <a:gd name="T105" fmla="*/ 0 h 6505"/>
                  <a:gd name="T106" fmla="*/ 0 w 6840"/>
                  <a:gd name="T107" fmla="*/ 0 h 6505"/>
                  <a:gd name="T108" fmla="*/ 0 w 6840"/>
                  <a:gd name="T109" fmla="*/ 0 h 6505"/>
                  <a:gd name="T110" fmla="*/ 0 w 6840"/>
                  <a:gd name="T111" fmla="*/ 0 h 6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0"/>
                  <a:gd name="T169" fmla="*/ 0 h 6505"/>
                  <a:gd name="T170" fmla="*/ 6840 w 6840"/>
                  <a:gd name="T171" fmla="*/ 6505 h 6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0" h="6505">
                    <a:moveTo>
                      <a:pt x="2712" y="269"/>
                    </a:moveTo>
                    <a:lnTo>
                      <a:pt x="2746" y="263"/>
                    </a:lnTo>
                    <a:lnTo>
                      <a:pt x="2839" y="236"/>
                    </a:lnTo>
                    <a:lnTo>
                      <a:pt x="2934" y="209"/>
                    </a:lnTo>
                    <a:lnTo>
                      <a:pt x="3030" y="182"/>
                    </a:lnTo>
                    <a:lnTo>
                      <a:pt x="3128" y="156"/>
                    </a:lnTo>
                    <a:lnTo>
                      <a:pt x="3228" y="130"/>
                    </a:lnTo>
                    <a:lnTo>
                      <a:pt x="3329" y="106"/>
                    </a:lnTo>
                    <a:lnTo>
                      <a:pt x="3432" y="83"/>
                    </a:lnTo>
                    <a:lnTo>
                      <a:pt x="3535" y="63"/>
                    </a:lnTo>
                    <a:lnTo>
                      <a:pt x="3639" y="44"/>
                    </a:lnTo>
                    <a:lnTo>
                      <a:pt x="3744" y="28"/>
                    </a:lnTo>
                    <a:lnTo>
                      <a:pt x="3849" y="16"/>
                    </a:lnTo>
                    <a:lnTo>
                      <a:pt x="3953" y="7"/>
                    </a:lnTo>
                    <a:lnTo>
                      <a:pt x="4057" y="1"/>
                    </a:lnTo>
                    <a:lnTo>
                      <a:pt x="4161" y="0"/>
                    </a:lnTo>
                    <a:lnTo>
                      <a:pt x="4263" y="3"/>
                    </a:lnTo>
                    <a:lnTo>
                      <a:pt x="4365" y="11"/>
                    </a:lnTo>
                    <a:lnTo>
                      <a:pt x="4466" y="24"/>
                    </a:lnTo>
                    <a:lnTo>
                      <a:pt x="4566" y="43"/>
                    </a:lnTo>
                    <a:lnTo>
                      <a:pt x="4663" y="68"/>
                    </a:lnTo>
                    <a:lnTo>
                      <a:pt x="4758" y="100"/>
                    </a:lnTo>
                    <a:lnTo>
                      <a:pt x="4834" y="128"/>
                    </a:lnTo>
                    <a:lnTo>
                      <a:pt x="4906" y="158"/>
                    </a:lnTo>
                    <a:lnTo>
                      <a:pt x="4978" y="190"/>
                    </a:lnTo>
                    <a:lnTo>
                      <a:pt x="5047" y="223"/>
                    </a:lnTo>
                    <a:lnTo>
                      <a:pt x="5114" y="259"/>
                    </a:lnTo>
                    <a:lnTo>
                      <a:pt x="5181" y="295"/>
                    </a:lnTo>
                    <a:lnTo>
                      <a:pt x="5246" y="333"/>
                    </a:lnTo>
                    <a:lnTo>
                      <a:pt x="5309" y="374"/>
                    </a:lnTo>
                    <a:lnTo>
                      <a:pt x="5371" y="416"/>
                    </a:lnTo>
                    <a:lnTo>
                      <a:pt x="5433" y="458"/>
                    </a:lnTo>
                    <a:lnTo>
                      <a:pt x="5492" y="503"/>
                    </a:lnTo>
                    <a:lnTo>
                      <a:pt x="5551" y="549"/>
                    </a:lnTo>
                    <a:lnTo>
                      <a:pt x="5609" y="597"/>
                    </a:lnTo>
                    <a:lnTo>
                      <a:pt x="5666" y="647"/>
                    </a:lnTo>
                    <a:lnTo>
                      <a:pt x="5723" y="698"/>
                    </a:lnTo>
                    <a:lnTo>
                      <a:pt x="5779" y="750"/>
                    </a:lnTo>
                    <a:lnTo>
                      <a:pt x="5835" y="804"/>
                    </a:lnTo>
                    <a:lnTo>
                      <a:pt x="5890" y="860"/>
                    </a:lnTo>
                    <a:lnTo>
                      <a:pt x="5945" y="916"/>
                    </a:lnTo>
                    <a:lnTo>
                      <a:pt x="5999" y="975"/>
                    </a:lnTo>
                    <a:lnTo>
                      <a:pt x="6173" y="1178"/>
                    </a:lnTo>
                    <a:lnTo>
                      <a:pt x="6326" y="1385"/>
                    </a:lnTo>
                    <a:lnTo>
                      <a:pt x="6459" y="1596"/>
                    </a:lnTo>
                    <a:lnTo>
                      <a:pt x="6572" y="1810"/>
                    </a:lnTo>
                    <a:lnTo>
                      <a:pt x="6664" y="2027"/>
                    </a:lnTo>
                    <a:lnTo>
                      <a:pt x="6737" y="2247"/>
                    </a:lnTo>
                    <a:lnTo>
                      <a:pt x="6790" y="2468"/>
                    </a:lnTo>
                    <a:lnTo>
                      <a:pt x="6825" y="2690"/>
                    </a:lnTo>
                    <a:lnTo>
                      <a:pt x="6840" y="2912"/>
                    </a:lnTo>
                    <a:lnTo>
                      <a:pt x="6838" y="3136"/>
                    </a:lnTo>
                    <a:lnTo>
                      <a:pt x="6817" y="3358"/>
                    </a:lnTo>
                    <a:lnTo>
                      <a:pt x="6778" y="3580"/>
                    </a:lnTo>
                    <a:lnTo>
                      <a:pt x="6723" y="3801"/>
                    </a:lnTo>
                    <a:lnTo>
                      <a:pt x="6650" y="4020"/>
                    </a:lnTo>
                    <a:lnTo>
                      <a:pt x="6560" y="4236"/>
                    </a:lnTo>
                    <a:lnTo>
                      <a:pt x="6453" y="4450"/>
                    </a:lnTo>
                    <a:lnTo>
                      <a:pt x="6330" y="4660"/>
                    </a:lnTo>
                    <a:lnTo>
                      <a:pt x="6192" y="4866"/>
                    </a:lnTo>
                    <a:lnTo>
                      <a:pt x="6038" y="5068"/>
                    </a:lnTo>
                    <a:lnTo>
                      <a:pt x="5868" y="5265"/>
                    </a:lnTo>
                    <a:lnTo>
                      <a:pt x="5814" y="5324"/>
                    </a:lnTo>
                    <a:lnTo>
                      <a:pt x="5760" y="5384"/>
                    </a:lnTo>
                    <a:lnTo>
                      <a:pt x="5706" y="5442"/>
                    </a:lnTo>
                    <a:lnTo>
                      <a:pt x="5651" y="5499"/>
                    </a:lnTo>
                    <a:lnTo>
                      <a:pt x="5597" y="5555"/>
                    </a:lnTo>
                    <a:lnTo>
                      <a:pt x="5541" y="5610"/>
                    </a:lnTo>
                    <a:lnTo>
                      <a:pt x="5485" y="5664"/>
                    </a:lnTo>
                    <a:lnTo>
                      <a:pt x="5429" y="5717"/>
                    </a:lnTo>
                    <a:lnTo>
                      <a:pt x="5370" y="5769"/>
                    </a:lnTo>
                    <a:lnTo>
                      <a:pt x="5312" y="5819"/>
                    </a:lnTo>
                    <a:lnTo>
                      <a:pt x="5252" y="5868"/>
                    </a:lnTo>
                    <a:lnTo>
                      <a:pt x="5191" y="5915"/>
                    </a:lnTo>
                    <a:lnTo>
                      <a:pt x="5129" y="5960"/>
                    </a:lnTo>
                    <a:lnTo>
                      <a:pt x="5064" y="6003"/>
                    </a:lnTo>
                    <a:lnTo>
                      <a:pt x="4998" y="6045"/>
                    </a:lnTo>
                    <a:lnTo>
                      <a:pt x="4931" y="6085"/>
                    </a:lnTo>
                    <a:lnTo>
                      <a:pt x="4861" y="6123"/>
                    </a:lnTo>
                    <a:lnTo>
                      <a:pt x="4789" y="6158"/>
                    </a:lnTo>
                    <a:lnTo>
                      <a:pt x="4716" y="6191"/>
                    </a:lnTo>
                    <a:lnTo>
                      <a:pt x="4639" y="6222"/>
                    </a:lnTo>
                    <a:lnTo>
                      <a:pt x="4493" y="6274"/>
                    </a:lnTo>
                    <a:lnTo>
                      <a:pt x="4338" y="6321"/>
                    </a:lnTo>
                    <a:lnTo>
                      <a:pt x="4178" y="6363"/>
                    </a:lnTo>
                    <a:lnTo>
                      <a:pt x="4011" y="6400"/>
                    </a:lnTo>
                    <a:lnTo>
                      <a:pt x="3838" y="6432"/>
                    </a:lnTo>
                    <a:lnTo>
                      <a:pt x="3663" y="6458"/>
                    </a:lnTo>
                    <a:lnTo>
                      <a:pt x="3483" y="6479"/>
                    </a:lnTo>
                    <a:lnTo>
                      <a:pt x="3301" y="6494"/>
                    </a:lnTo>
                    <a:lnTo>
                      <a:pt x="3117" y="6502"/>
                    </a:lnTo>
                    <a:lnTo>
                      <a:pt x="2933" y="6505"/>
                    </a:lnTo>
                    <a:lnTo>
                      <a:pt x="2749" y="6501"/>
                    </a:lnTo>
                    <a:lnTo>
                      <a:pt x="2565" y="6491"/>
                    </a:lnTo>
                    <a:lnTo>
                      <a:pt x="2385" y="6474"/>
                    </a:lnTo>
                    <a:lnTo>
                      <a:pt x="2206" y="6451"/>
                    </a:lnTo>
                    <a:lnTo>
                      <a:pt x="2032" y="6420"/>
                    </a:lnTo>
                    <a:lnTo>
                      <a:pt x="1862" y="6383"/>
                    </a:lnTo>
                    <a:lnTo>
                      <a:pt x="1697" y="6338"/>
                    </a:lnTo>
                    <a:lnTo>
                      <a:pt x="1538" y="6285"/>
                    </a:lnTo>
                    <a:lnTo>
                      <a:pt x="1387" y="6225"/>
                    </a:lnTo>
                    <a:lnTo>
                      <a:pt x="1245" y="6156"/>
                    </a:lnTo>
                    <a:lnTo>
                      <a:pt x="1152" y="6103"/>
                    </a:lnTo>
                    <a:lnTo>
                      <a:pt x="1062" y="6043"/>
                    </a:lnTo>
                    <a:lnTo>
                      <a:pt x="974" y="5974"/>
                    </a:lnTo>
                    <a:lnTo>
                      <a:pt x="890" y="5899"/>
                    </a:lnTo>
                    <a:lnTo>
                      <a:pt x="807" y="5817"/>
                    </a:lnTo>
                    <a:lnTo>
                      <a:pt x="728" y="5730"/>
                    </a:lnTo>
                    <a:lnTo>
                      <a:pt x="652" y="5637"/>
                    </a:lnTo>
                    <a:lnTo>
                      <a:pt x="579" y="5540"/>
                    </a:lnTo>
                    <a:lnTo>
                      <a:pt x="510" y="5439"/>
                    </a:lnTo>
                    <a:lnTo>
                      <a:pt x="445" y="5334"/>
                    </a:lnTo>
                    <a:lnTo>
                      <a:pt x="384" y="5227"/>
                    </a:lnTo>
                    <a:lnTo>
                      <a:pt x="326" y="5117"/>
                    </a:lnTo>
                    <a:lnTo>
                      <a:pt x="272" y="5005"/>
                    </a:lnTo>
                    <a:lnTo>
                      <a:pt x="222" y="4893"/>
                    </a:lnTo>
                    <a:lnTo>
                      <a:pt x="179" y="4780"/>
                    </a:lnTo>
                    <a:lnTo>
                      <a:pt x="138" y="4667"/>
                    </a:lnTo>
                    <a:lnTo>
                      <a:pt x="102" y="4554"/>
                    </a:lnTo>
                    <a:lnTo>
                      <a:pt x="72" y="4443"/>
                    </a:lnTo>
                    <a:lnTo>
                      <a:pt x="46" y="4334"/>
                    </a:lnTo>
                    <a:lnTo>
                      <a:pt x="26" y="4226"/>
                    </a:lnTo>
                    <a:lnTo>
                      <a:pt x="13" y="4141"/>
                    </a:lnTo>
                    <a:lnTo>
                      <a:pt x="5" y="4055"/>
                    </a:lnTo>
                    <a:lnTo>
                      <a:pt x="1" y="3972"/>
                    </a:lnTo>
                    <a:lnTo>
                      <a:pt x="0" y="3888"/>
                    </a:lnTo>
                    <a:lnTo>
                      <a:pt x="3" y="3805"/>
                    </a:lnTo>
                    <a:lnTo>
                      <a:pt x="8" y="3723"/>
                    </a:lnTo>
                    <a:lnTo>
                      <a:pt x="16" y="3641"/>
                    </a:lnTo>
                    <a:lnTo>
                      <a:pt x="28" y="3561"/>
                    </a:lnTo>
                    <a:lnTo>
                      <a:pt x="40" y="3479"/>
                    </a:lnTo>
                    <a:lnTo>
                      <a:pt x="54" y="3400"/>
                    </a:lnTo>
                    <a:lnTo>
                      <a:pt x="71" y="3319"/>
                    </a:lnTo>
                    <a:lnTo>
                      <a:pt x="88" y="3239"/>
                    </a:lnTo>
                    <a:lnTo>
                      <a:pt x="106" y="3158"/>
                    </a:lnTo>
                    <a:lnTo>
                      <a:pt x="126" y="3079"/>
                    </a:lnTo>
                    <a:lnTo>
                      <a:pt x="145" y="2998"/>
                    </a:lnTo>
                    <a:lnTo>
                      <a:pt x="164" y="2917"/>
                    </a:lnTo>
                    <a:lnTo>
                      <a:pt x="184" y="2836"/>
                    </a:lnTo>
                    <a:lnTo>
                      <a:pt x="203" y="2754"/>
                    </a:lnTo>
                    <a:lnTo>
                      <a:pt x="220" y="2673"/>
                    </a:lnTo>
                    <a:lnTo>
                      <a:pt x="238" y="2590"/>
                    </a:lnTo>
                    <a:lnTo>
                      <a:pt x="265" y="2487"/>
                    </a:lnTo>
                    <a:lnTo>
                      <a:pt x="307" y="2372"/>
                    </a:lnTo>
                    <a:lnTo>
                      <a:pt x="363" y="2245"/>
                    </a:lnTo>
                    <a:lnTo>
                      <a:pt x="432" y="2110"/>
                    </a:lnTo>
                    <a:lnTo>
                      <a:pt x="511" y="1968"/>
                    </a:lnTo>
                    <a:lnTo>
                      <a:pt x="602" y="1822"/>
                    </a:lnTo>
                    <a:lnTo>
                      <a:pt x="701" y="1676"/>
                    </a:lnTo>
                    <a:lnTo>
                      <a:pt x="809" y="1530"/>
                    </a:lnTo>
                    <a:lnTo>
                      <a:pt x="923" y="1387"/>
                    </a:lnTo>
                    <a:lnTo>
                      <a:pt x="1043" y="1250"/>
                    </a:lnTo>
                    <a:lnTo>
                      <a:pt x="1167" y="1120"/>
                    </a:lnTo>
                    <a:lnTo>
                      <a:pt x="1295" y="1001"/>
                    </a:lnTo>
                    <a:lnTo>
                      <a:pt x="1424" y="894"/>
                    </a:lnTo>
                    <a:lnTo>
                      <a:pt x="1555" y="802"/>
                    </a:lnTo>
                    <a:lnTo>
                      <a:pt x="1684" y="728"/>
                    </a:lnTo>
                    <a:lnTo>
                      <a:pt x="1813" y="673"/>
                    </a:lnTo>
                    <a:lnTo>
                      <a:pt x="1939" y="641"/>
                    </a:lnTo>
                    <a:lnTo>
                      <a:pt x="2061" y="632"/>
                    </a:lnTo>
                    <a:lnTo>
                      <a:pt x="2178" y="650"/>
                    </a:lnTo>
                    <a:lnTo>
                      <a:pt x="2289" y="698"/>
                    </a:lnTo>
                    <a:lnTo>
                      <a:pt x="2354" y="722"/>
                    </a:lnTo>
                    <a:lnTo>
                      <a:pt x="2422" y="720"/>
                    </a:lnTo>
                    <a:lnTo>
                      <a:pt x="2447" y="686"/>
                    </a:lnTo>
                    <a:lnTo>
                      <a:pt x="2517" y="584"/>
                    </a:lnTo>
                    <a:lnTo>
                      <a:pt x="2593" y="425"/>
                    </a:lnTo>
                    <a:lnTo>
                      <a:pt x="2681" y="279"/>
                    </a:lnTo>
                    <a:lnTo>
                      <a:pt x="2712" y="269"/>
                    </a:lnTo>
                    <a:close/>
                  </a:path>
                </a:pathLst>
              </a:custGeom>
              <a:solidFill>
                <a:srgbClr val="FFFFFF"/>
              </a:solidFill>
              <a:ln w="0">
                <a:solidFill>
                  <a:srgbClr val="FFFFFF"/>
                </a:solidFill>
                <a:round/>
                <a:headEnd/>
                <a:tailEnd/>
              </a:ln>
            </p:spPr>
            <p:txBody>
              <a:bodyPr/>
              <a:lstStyle/>
              <a:p>
                <a:endParaRPr lang="de-DE"/>
              </a:p>
            </p:txBody>
          </p:sp>
          <p:sp>
            <p:nvSpPr>
              <p:cNvPr id="116754" name="Freeform 25"/>
              <p:cNvSpPr>
                <a:spLocks noChangeAspect="1"/>
              </p:cNvSpPr>
              <p:nvPr/>
            </p:nvSpPr>
            <p:spPr bwMode="auto">
              <a:xfrm flipH="1">
                <a:off x="4328" y="872"/>
                <a:ext cx="176" cy="90"/>
              </a:xfrm>
              <a:custGeom>
                <a:avLst/>
                <a:gdLst>
                  <a:gd name="T0" fmla="*/ 0 w 4404"/>
                  <a:gd name="T1" fmla="*/ 0 h 2245"/>
                  <a:gd name="T2" fmla="*/ 0 w 4404"/>
                  <a:gd name="T3" fmla="*/ 0 h 2245"/>
                  <a:gd name="T4" fmla="*/ 0 w 4404"/>
                  <a:gd name="T5" fmla="*/ 0 h 2245"/>
                  <a:gd name="T6" fmla="*/ 0 w 4404"/>
                  <a:gd name="T7" fmla="*/ 0 h 2245"/>
                  <a:gd name="T8" fmla="*/ 0 w 4404"/>
                  <a:gd name="T9" fmla="*/ 0 h 2245"/>
                  <a:gd name="T10" fmla="*/ 0 w 4404"/>
                  <a:gd name="T11" fmla="*/ 0 h 2245"/>
                  <a:gd name="T12" fmla="*/ 0 w 4404"/>
                  <a:gd name="T13" fmla="*/ 0 h 2245"/>
                  <a:gd name="T14" fmla="*/ 0 w 4404"/>
                  <a:gd name="T15" fmla="*/ 0 h 2245"/>
                  <a:gd name="T16" fmla="*/ 0 w 4404"/>
                  <a:gd name="T17" fmla="*/ 0 h 2245"/>
                  <a:gd name="T18" fmla="*/ 0 w 4404"/>
                  <a:gd name="T19" fmla="*/ 0 h 2245"/>
                  <a:gd name="T20" fmla="*/ 0 w 4404"/>
                  <a:gd name="T21" fmla="*/ 0 h 2245"/>
                  <a:gd name="T22" fmla="*/ 0 w 4404"/>
                  <a:gd name="T23" fmla="*/ 0 h 2245"/>
                  <a:gd name="T24" fmla="*/ 0 w 4404"/>
                  <a:gd name="T25" fmla="*/ 0 h 2245"/>
                  <a:gd name="T26" fmla="*/ 0 w 4404"/>
                  <a:gd name="T27" fmla="*/ 0 h 2245"/>
                  <a:gd name="T28" fmla="*/ 0 w 4404"/>
                  <a:gd name="T29" fmla="*/ 0 h 2245"/>
                  <a:gd name="T30" fmla="*/ 0 w 4404"/>
                  <a:gd name="T31" fmla="*/ 0 h 2245"/>
                  <a:gd name="T32" fmla="*/ 0 w 4404"/>
                  <a:gd name="T33" fmla="*/ 0 h 2245"/>
                  <a:gd name="T34" fmla="*/ 0 w 4404"/>
                  <a:gd name="T35" fmla="*/ 0 h 2245"/>
                  <a:gd name="T36" fmla="*/ 0 w 4404"/>
                  <a:gd name="T37" fmla="*/ 0 h 2245"/>
                  <a:gd name="T38" fmla="*/ 0 w 4404"/>
                  <a:gd name="T39" fmla="*/ 0 h 2245"/>
                  <a:gd name="T40" fmla="*/ 0 w 4404"/>
                  <a:gd name="T41" fmla="*/ 0 h 2245"/>
                  <a:gd name="T42" fmla="*/ 0 w 4404"/>
                  <a:gd name="T43" fmla="*/ 0 h 2245"/>
                  <a:gd name="T44" fmla="*/ 0 w 4404"/>
                  <a:gd name="T45" fmla="*/ 0 h 2245"/>
                  <a:gd name="T46" fmla="*/ 0 w 4404"/>
                  <a:gd name="T47" fmla="*/ 0 h 2245"/>
                  <a:gd name="T48" fmla="*/ 0 w 4404"/>
                  <a:gd name="T49" fmla="*/ 0 h 2245"/>
                  <a:gd name="T50" fmla="*/ 0 w 4404"/>
                  <a:gd name="T51" fmla="*/ 0 h 2245"/>
                  <a:gd name="T52" fmla="*/ 0 w 4404"/>
                  <a:gd name="T53" fmla="*/ 0 h 2245"/>
                  <a:gd name="T54" fmla="*/ 0 w 4404"/>
                  <a:gd name="T55" fmla="*/ 0 h 2245"/>
                  <a:gd name="T56" fmla="*/ 0 w 4404"/>
                  <a:gd name="T57" fmla="*/ 0 h 2245"/>
                  <a:gd name="T58" fmla="*/ 0 w 4404"/>
                  <a:gd name="T59" fmla="*/ 0 h 2245"/>
                  <a:gd name="T60" fmla="*/ 0 w 4404"/>
                  <a:gd name="T61" fmla="*/ 0 h 2245"/>
                  <a:gd name="T62" fmla="*/ 0 w 4404"/>
                  <a:gd name="T63" fmla="*/ 0 h 2245"/>
                  <a:gd name="T64" fmla="*/ 0 w 4404"/>
                  <a:gd name="T65" fmla="*/ 0 h 2245"/>
                  <a:gd name="T66" fmla="*/ 0 w 4404"/>
                  <a:gd name="T67" fmla="*/ 0 h 2245"/>
                  <a:gd name="T68" fmla="*/ 0 w 4404"/>
                  <a:gd name="T69" fmla="*/ 0 h 2245"/>
                  <a:gd name="T70" fmla="*/ 0 w 4404"/>
                  <a:gd name="T71" fmla="*/ 0 h 2245"/>
                  <a:gd name="T72" fmla="*/ 0 w 4404"/>
                  <a:gd name="T73" fmla="*/ 0 h 2245"/>
                  <a:gd name="T74" fmla="*/ 0 w 4404"/>
                  <a:gd name="T75" fmla="*/ 0 h 2245"/>
                  <a:gd name="T76" fmla="*/ 0 w 4404"/>
                  <a:gd name="T77" fmla="*/ 0 h 2245"/>
                  <a:gd name="T78" fmla="*/ 0 w 4404"/>
                  <a:gd name="T79" fmla="*/ 0 h 2245"/>
                  <a:gd name="T80" fmla="*/ 0 w 4404"/>
                  <a:gd name="T81" fmla="*/ 0 h 2245"/>
                  <a:gd name="T82" fmla="*/ 0 w 4404"/>
                  <a:gd name="T83" fmla="*/ 0 h 2245"/>
                  <a:gd name="T84" fmla="*/ 0 w 4404"/>
                  <a:gd name="T85" fmla="*/ 0 h 2245"/>
                  <a:gd name="T86" fmla="*/ 0 w 4404"/>
                  <a:gd name="T87" fmla="*/ 0 h 2245"/>
                  <a:gd name="T88" fmla="*/ 0 w 4404"/>
                  <a:gd name="T89" fmla="*/ 0 h 2245"/>
                  <a:gd name="T90" fmla="*/ 0 w 4404"/>
                  <a:gd name="T91" fmla="*/ 0 h 2245"/>
                  <a:gd name="T92" fmla="*/ 0 w 4404"/>
                  <a:gd name="T93" fmla="*/ 0 h 2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4"/>
                  <a:gd name="T142" fmla="*/ 0 h 2245"/>
                  <a:gd name="T143" fmla="*/ 4404 w 4404"/>
                  <a:gd name="T144" fmla="*/ 2245 h 2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4" h="2245">
                    <a:moveTo>
                      <a:pt x="3264" y="168"/>
                    </a:moveTo>
                    <a:lnTo>
                      <a:pt x="3127" y="173"/>
                    </a:lnTo>
                    <a:lnTo>
                      <a:pt x="2990" y="174"/>
                    </a:lnTo>
                    <a:lnTo>
                      <a:pt x="2853" y="171"/>
                    </a:lnTo>
                    <a:lnTo>
                      <a:pt x="2716" y="166"/>
                    </a:lnTo>
                    <a:lnTo>
                      <a:pt x="2579" y="157"/>
                    </a:lnTo>
                    <a:lnTo>
                      <a:pt x="2442" y="147"/>
                    </a:lnTo>
                    <a:lnTo>
                      <a:pt x="2304" y="136"/>
                    </a:lnTo>
                    <a:lnTo>
                      <a:pt x="2167" y="122"/>
                    </a:lnTo>
                    <a:lnTo>
                      <a:pt x="2031" y="107"/>
                    </a:lnTo>
                    <a:lnTo>
                      <a:pt x="1893" y="93"/>
                    </a:lnTo>
                    <a:lnTo>
                      <a:pt x="1756" y="78"/>
                    </a:lnTo>
                    <a:lnTo>
                      <a:pt x="1619" y="63"/>
                    </a:lnTo>
                    <a:lnTo>
                      <a:pt x="1482" y="49"/>
                    </a:lnTo>
                    <a:lnTo>
                      <a:pt x="1345" y="36"/>
                    </a:lnTo>
                    <a:lnTo>
                      <a:pt x="1208" y="24"/>
                    </a:lnTo>
                    <a:lnTo>
                      <a:pt x="1071" y="15"/>
                    </a:lnTo>
                    <a:lnTo>
                      <a:pt x="934" y="7"/>
                    </a:lnTo>
                    <a:lnTo>
                      <a:pt x="797" y="2"/>
                    </a:lnTo>
                    <a:lnTo>
                      <a:pt x="660" y="0"/>
                    </a:lnTo>
                    <a:lnTo>
                      <a:pt x="565" y="10"/>
                    </a:lnTo>
                    <a:lnTo>
                      <a:pt x="480" y="36"/>
                    </a:lnTo>
                    <a:lnTo>
                      <a:pt x="403" y="75"/>
                    </a:lnTo>
                    <a:lnTo>
                      <a:pt x="333" y="125"/>
                    </a:lnTo>
                    <a:lnTo>
                      <a:pt x="265" y="182"/>
                    </a:lnTo>
                    <a:lnTo>
                      <a:pt x="199" y="243"/>
                    </a:lnTo>
                    <a:lnTo>
                      <a:pt x="132" y="305"/>
                    </a:lnTo>
                    <a:lnTo>
                      <a:pt x="61" y="364"/>
                    </a:lnTo>
                    <a:lnTo>
                      <a:pt x="6" y="417"/>
                    </a:lnTo>
                    <a:lnTo>
                      <a:pt x="0" y="464"/>
                    </a:lnTo>
                    <a:lnTo>
                      <a:pt x="40" y="534"/>
                    </a:lnTo>
                    <a:lnTo>
                      <a:pt x="66" y="575"/>
                    </a:lnTo>
                    <a:lnTo>
                      <a:pt x="89" y="620"/>
                    </a:lnTo>
                    <a:lnTo>
                      <a:pt x="108" y="669"/>
                    </a:lnTo>
                    <a:lnTo>
                      <a:pt x="125" y="720"/>
                    </a:lnTo>
                    <a:lnTo>
                      <a:pt x="141" y="774"/>
                    </a:lnTo>
                    <a:lnTo>
                      <a:pt x="155" y="830"/>
                    </a:lnTo>
                    <a:lnTo>
                      <a:pt x="168" y="889"/>
                    </a:lnTo>
                    <a:lnTo>
                      <a:pt x="181" y="950"/>
                    </a:lnTo>
                    <a:lnTo>
                      <a:pt x="194" y="1011"/>
                    </a:lnTo>
                    <a:lnTo>
                      <a:pt x="207" y="1074"/>
                    </a:lnTo>
                    <a:lnTo>
                      <a:pt x="222" y="1138"/>
                    </a:lnTo>
                    <a:lnTo>
                      <a:pt x="239" y="1202"/>
                    </a:lnTo>
                    <a:lnTo>
                      <a:pt x="258" y="1268"/>
                    </a:lnTo>
                    <a:lnTo>
                      <a:pt x="279" y="1334"/>
                    </a:lnTo>
                    <a:lnTo>
                      <a:pt x="304" y="1399"/>
                    </a:lnTo>
                    <a:lnTo>
                      <a:pt x="333" y="1464"/>
                    </a:lnTo>
                    <a:lnTo>
                      <a:pt x="366" y="1530"/>
                    </a:lnTo>
                    <a:lnTo>
                      <a:pt x="404" y="1594"/>
                    </a:lnTo>
                    <a:lnTo>
                      <a:pt x="448" y="1657"/>
                    </a:lnTo>
                    <a:lnTo>
                      <a:pt x="497" y="1718"/>
                    </a:lnTo>
                    <a:lnTo>
                      <a:pt x="644" y="1872"/>
                    </a:lnTo>
                    <a:lnTo>
                      <a:pt x="797" y="1998"/>
                    </a:lnTo>
                    <a:lnTo>
                      <a:pt x="953" y="2094"/>
                    </a:lnTo>
                    <a:lnTo>
                      <a:pt x="1113" y="2167"/>
                    </a:lnTo>
                    <a:lnTo>
                      <a:pt x="1276" y="2215"/>
                    </a:lnTo>
                    <a:lnTo>
                      <a:pt x="1441" y="2240"/>
                    </a:lnTo>
                    <a:lnTo>
                      <a:pt x="1609" y="2245"/>
                    </a:lnTo>
                    <a:lnTo>
                      <a:pt x="1777" y="2231"/>
                    </a:lnTo>
                    <a:lnTo>
                      <a:pt x="1946" y="2198"/>
                    </a:lnTo>
                    <a:lnTo>
                      <a:pt x="2114" y="2152"/>
                    </a:lnTo>
                    <a:lnTo>
                      <a:pt x="2283" y="2089"/>
                    </a:lnTo>
                    <a:lnTo>
                      <a:pt x="2449" y="2015"/>
                    </a:lnTo>
                    <a:lnTo>
                      <a:pt x="2614" y="1929"/>
                    </a:lnTo>
                    <a:lnTo>
                      <a:pt x="2775" y="1836"/>
                    </a:lnTo>
                    <a:lnTo>
                      <a:pt x="2935" y="1733"/>
                    </a:lnTo>
                    <a:lnTo>
                      <a:pt x="3090" y="1625"/>
                    </a:lnTo>
                    <a:lnTo>
                      <a:pt x="3240" y="1512"/>
                    </a:lnTo>
                    <a:lnTo>
                      <a:pt x="3384" y="1396"/>
                    </a:lnTo>
                    <a:lnTo>
                      <a:pt x="3524" y="1280"/>
                    </a:lnTo>
                    <a:lnTo>
                      <a:pt x="3658" y="1164"/>
                    </a:lnTo>
                    <a:lnTo>
                      <a:pt x="3757" y="1065"/>
                    </a:lnTo>
                    <a:lnTo>
                      <a:pt x="3870" y="937"/>
                    </a:lnTo>
                    <a:lnTo>
                      <a:pt x="3989" y="799"/>
                    </a:lnTo>
                    <a:lnTo>
                      <a:pt x="4108" y="666"/>
                    </a:lnTo>
                    <a:lnTo>
                      <a:pt x="4217" y="556"/>
                    </a:lnTo>
                    <a:lnTo>
                      <a:pt x="4311" y="485"/>
                    </a:lnTo>
                    <a:lnTo>
                      <a:pt x="4376" y="436"/>
                    </a:lnTo>
                    <a:lnTo>
                      <a:pt x="4404" y="389"/>
                    </a:lnTo>
                    <a:lnTo>
                      <a:pt x="4400" y="346"/>
                    </a:lnTo>
                    <a:lnTo>
                      <a:pt x="4371" y="311"/>
                    </a:lnTo>
                    <a:lnTo>
                      <a:pt x="4322" y="286"/>
                    </a:lnTo>
                    <a:lnTo>
                      <a:pt x="4257" y="274"/>
                    </a:lnTo>
                    <a:lnTo>
                      <a:pt x="4185" y="278"/>
                    </a:lnTo>
                    <a:lnTo>
                      <a:pt x="4070" y="291"/>
                    </a:lnTo>
                    <a:lnTo>
                      <a:pt x="4021" y="273"/>
                    </a:lnTo>
                    <a:lnTo>
                      <a:pt x="4011" y="212"/>
                    </a:lnTo>
                    <a:lnTo>
                      <a:pt x="3984" y="169"/>
                    </a:lnTo>
                    <a:lnTo>
                      <a:pt x="3912" y="143"/>
                    </a:lnTo>
                    <a:lnTo>
                      <a:pt x="3810" y="134"/>
                    </a:lnTo>
                    <a:lnTo>
                      <a:pt x="3692" y="135"/>
                    </a:lnTo>
                    <a:lnTo>
                      <a:pt x="3576" y="142"/>
                    </a:lnTo>
                    <a:lnTo>
                      <a:pt x="3474" y="151"/>
                    </a:lnTo>
                    <a:lnTo>
                      <a:pt x="3402" y="158"/>
                    </a:lnTo>
                    <a:lnTo>
                      <a:pt x="3264" y="168"/>
                    </a:lnTo>
                    <a:close/>
                  </a:path>
                </a:pathLst>
              </a:custGeom>
              <a:solidFill>
                <a:srgbClr val="000000"/>
              </a:solidFill>
              <a:ln w="0">
                <a:solidFill>
                  <a:srgbClr val="000000"/>
                </a:solidFill>
                <a:round/>
                <a:headEnd/>
                <a:tailEnd/>
              </a:ln>
            </p:spPr>
            <p:txBody>
              <a:bodyPr/>
              <a:lstStyle/>
              <a:p>
                <a:endParaRPr lang="de-DE"/>
              </a:p>
            </p:txBody>
          </p:sp>
          <p:sp>
            <p:nvSpPr>
              <p:cNvPr id="116755" name="Freeform 26"/>
              <p:cNvSpPr>
                <a:spLocks noChangeAspect="1"/>
              </p:cNvSpPr>
              <p:nvPr/>
            </p:nvSpPr>
            <p:spPr bwMode="auto">
              <a:xfrm flipH="1">
                <a:off x="4363" y="897"/>
                <a:ext cx="105" cy="43"/>
              </a:xfrm>
              <a:custGeom>
                <a:avLst/>
                <a:gdLst>
                  <a:gd name="T0" fmla="*/ 0 w 2607"/>
                  <a:gd name="T1" fmla="*/ 0 h 1093"/>
                  <a:gd name="T2" fmla="*/ 0 w 2607"/>
                  <a:gd name="T3" fmla="*/ 0 h 1093"/>
                  <a:gd name="T4" fmla="*/ 0 w 2607"/>
                  <a:gd name="T5" fmla="*/ 0 h 1093"/>
                  <a:gd name="T6" fmla="*/ 0 w 2607"/>
                  <a:gd name="T7" fmla="*/ 0 h 1093"/>
                  <a:gd name="T8" fmla="*/ 0 w 2607"/>
                  <a:gd name="T9" fmla="*/ 0 h 1093"/>
                  <a:gd name="T10" fmla="*/ 0 w 2607"/>
                  <a:gd name="T11" fmla="*/ 0 h 1093"/>
                  <a:gd name="T12" fmla="*/ 0 w 2607"/>
                  <a:gd name="T13" fmla="*/ 0 h 1093"/>
                  <a:gd name="T14" fmla="*/ 0 w 2607"/>
                  <a:gd name="T15" fmla="*/ 0 h 1093"/>
                  <a:gd name="T16" fmla="*/ 0 w 2607"/>
                  <a:gd name="T17" fmla="*/ 0 h 1093"/>
                  <a:gd name="T18" fmla="*/ 0 w 2607"/>
                  <a:gd name="T19" fmla="*/ 0 h 1093"/>
                  <a:gd name="T20" fmla="*/ 0 w 2607"/>
                  <a:gd name="T21" fmla="*/ 0 h 1093"/>
                  <a:gd name="T22" fmla="*/ 0 w 2607"/>
                  <a:gd name="T23" fmla="*/ 0 h 1093"/>
                  <a:gd name="T24" fmla="*/ 0 w 2607"/>
                  <a:gd name="T25" fmla="*/ 0 h 1093"/>
                  <a:gd name="T26" fmla="*/ 0 w 2607"/>
                  <a:gd name="T27" fmla="*/ 0 h 1093"/>
                  <a:gd name="T28" fmla="*/ 0 w 2607"/>
                  <a:gd name="T29" fmla="*/ 0 h 1093"/>
                  <a:gd name="T30" fmla="*/ 0 w 2607"/>
                  <a:gd name="T31" fmla="*/ 0 h 1093"/>
                  <a:gd name="T32" fmla="*/ 0 w 2607"/>
                  <a:gd name="T33" fmla="*/ 0 h 1093"/>
                  <a:gd name="T34" fmla="*/ 0 w 2607"/>
                  <a:gd name="T35" fmla="*/ 0 h 1093"/>
                  <a:gd name="T36" fmla="*/ 0 w 2607"/>
                  <a:gd name="T37" fmla="*/ 0 h 1093"/>
                  <a:gd name="T38" fmla="*/ 0 w 2607"/>
                  <a:gd name="T39" fmla="*/ 0 h 1093"/>
                  <a:gd name="T40" fmla="*/ 0 w 2607"/>
                  <a:gd name="T41" fmla="*/ 0 h 1093"/>
                  <a:gd name="T42" fmla="*/ 0 w 2607"/>
                  <a:gd name="T43" fmla="*/ 0 h 1093"/>
                  <a:gd name="T44" fmla="*/ 0 w 2607"/>
                  <a:gd name="T45" fmla="*/ 0 h 1093"/>
                  <a:gd name="T46" fmla="*/ 0 w 2607"/>
                  <a:gd name="T47" fmla="*/ 0 h 1093"/>
                  <a:gd name="T48" fmla="*/ 0 w 2607"/>
                  <a:gd name="T49" fmla="*/ 0 h 1093"/>
                  <a:gd name="T50" fmla="*/ 0 w 2607"/>
                  <a:gd name="T51" fmla="*/ 0 h 1093"/>
                  <a:gd name="T52" fmla="*/ 0 w 2607"/>
                  <a:gd name="T53" fmla="*/ 0 h 1093"/>
                  <a:gd name="T54" fmla="*/ 0 w 2607"/>
                  <a:gd name="T55" fmla="*/ 0 h 1093"/>
                  <a:gd name="T56" fmla="*/ 0 w 2607"/>
                  <a:gd name="T57" fmla="*/ 0 h 1093"/>
                  <a:gd name="T58" fmla="*/ 0 w 2607"/>
                  <a:gd name="T59" fmla="*/ 0 h 1093"/>
                  <a:gd name="T60" fmla="*/ 0 w 2607"/>
                  <a:gd name="T61" fmla="*/ 0 h 1093"/>
                  <a:gd name="T62" fmla="*/ 0 w 2607"/>
                  <a:gd name="T63" fmla="*/ 0 h 1093"/>
                  <a:gd name="T64" fmla="*/ 0 w 2607"/>
                  <a:gd name="T65" fmla="*/ 0 h 1093"/>
                  <a:gd name="T66" fmla="*/ 0 w 2607"/>
                  <a:gd name="T67" fmla="*/ 0 h 1093"/>
                  <a:gd name="T68" fmla="*/ 0 w 2607"/>
                  <a:gd name="T69" fmla="*/ 0 h 1093"/>
                  <a:gd name="T70" fmla="*/ 0 w 2607"/>
                  <a:gd name="T71" fmla="*/ 0 h 1093"/>
                  <a:gd name="T72" fmla="*/ 0 w 2607"/>
                  <a:gd name="T73" fmla="*/ 0 h 1093"/>
                  <a:gd name="T74" fmla="*/ 0 w 2607"/>
                  <a:gd name="T75" fmla="*/ 0 h 1093"/>
                  <a:gd name="T76" fmla="*/ 0 w 2607"/>
                  <a:gd name="T77" fmla="*/ 0 h 1093"/>
                  <a:gd name="T78" fmla="*/ 0 w 2607"/>
                  <a:gd name="T79" fmla="*/ 0 h 1093"/>
                  <a:gd name="T80" fmla="*/ 0 w 2607"/>
                  <a:gd name="T81" fmla="*/ 0 h 1093"/>
                  <a:gd name="T82" fmla="*/ 0 w 2607"/>
                  <a:gd name="T83" fmla="*/ 0 h 1093"/>
                  <a:gd name="T84" fmla="*/ 0 w 2607"/>
                  <a:gd name="T85" fmla="*/ 0 h 10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7"/>
                  <a:gd name="T130" fmla="*/ 0 h 1093"/>
                  <a:gd name="T131" fmla="*/ 2607 w 2607"/>
                  <a:gd name="T132" fmla="*/ 1093 h 10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7" h="1093">
                    <a:moveTo>
                      <a:pt x="1844" y="90"/>
                    </a:moveTo>
                    <a:lnTo>
                      <a:pt x="2009" y="85"/>
                    </a:lnTo>
                    <a:lnTo>
                      <a:pt x="2171" y="54"/>
                    </a:lnTo>
                    <a:lnTo>
                      <a:pt x="2252" y="34"/>
                    </a:lnTo>
                    <a:lnTo>
                      <a:pt x="2288" y="40"/>
                    </a:lnTo>
                    <a:lnTo>
                      <a:pt x="2289" y="77"/>
                    </a:lnTo>
                    <a:lnTo>
                      <a:pt x="2253" y="136"/>
                    </a:lnTo>
                    <a:lnTo>
                      <a:pt x="2219" y="197"/>
                    </a:lnTo>
                    <a:lnTo>
                      <a:pt x="2215" y="247"/>
                    </a:lnTo>
                    <a:lnTo>
                      <a:pt x="2235" y="285"/>
                    </a:lnTo>
                    <a:lnTo>
                      <a:pt x="2273" y="312"/>
                    </a:lnTo>
                    <a:lnTo>
                      <a:pt x="2324" y="328"/>
                    </a:lnTo>
                    <a:lnTo>
                      <a:pt x="2382" y="333"/>
                    </a:lnTo>
                    <a:lnTo>
                      <a:pt x="2443" y="329"/>
                    </a:lnTo>
                    <a:lnTo>
                      <a:pt x="2498" y="315"/>
                    </a:lnTo>
                    <a:lnTo>
                      <a:pt x="2568" y="298"/>
                    </a:lnTo>
                    <a:lnTo>
                      <a:pt x="2607" y="314"/>
                    </a:lnTo>
                    <a:lnTo>
                      <a:pt x="2585" y="359"/>
                    </a:lnTo>
                    <a:lnTo>
                      <a:pt x="2503" y="467"/>
                    </a:lnTo>
                    <a:lnTo>
                      <a:pt x="2388" y="598"/>
                    </a:lnTo>
                    <a:lnTo>
                      <a:pt x="2263" y="714"/>
                    </a:lnTo>
                    <a:lnTo>
                      <a:pt x="2133" y="814"/>
                    </a:lnTo>
                    <a:lnTo>
                      <a:pt x="1997" y="899"/>
                    </a:lnTo>
                    <a:lnTo>
                      <a:pt x="1856" y="969"/>
                    </a:lnTo>
                    <a:lnTo>
                      <a:pt x="1713" y="1024"/>
                    </a:lnTo>
                    <a:lnTo>
                      <a:pt x="1567" y="1062"/>
                    </a:lnTo>
                    <a:lnTo>
                      <a:pt x="1422" y="1085"/>
                    </a:lnTo>
                    <a:lnTo>
                      <a:pt x="1276" y="1093"/>
                    </a:lnTo>
                    <a:lnTo>
                      <a:pt x="1131" y="1085"/>
                    </a:lnTo>
                    <a:lnTo>
                      <a:pt x="989" y="1061"/>
                    </a:lnTo>
                    <a:lnTo>
                      <a:pt x="851" y="1022"/>
                    </a:lnTo>
                    <a:lnTo>
                      <a:pt x="718" y="966"/>
                    </a:lnTo>
                    <a:lnTo>
                      <a:pt x="591" y="894"/>
                    </a:lnTo>
                    <a:lnTo>
                      <a:pt x="472" y="807"/>
                    </a:lnTo>
                    <a:lnTo>
                      <a:pt x="360" y="703"/>
                    </a:lnTo>
                    <a:lnTo>
                      <a:pt x="259" y="582"/>
                    </a:lnTo>
                    <a:lnTo>
                      <a:pt x="168" y="447"/>
                    </a:lnTo>
                    <a:lnTo>
                      <a:pt x="88" y="294"/>
                    </a:lnTo>
                    <a:lnTo>
                      <a:pt x="22" y="124"/>
                    </a:lnTo>
                    <a:lnTo>
                      <a:pt x="0" y="39"/>
                    </a:lnTo>
                    <a:lnTo>
                      <a:pt x="17" y="4"/>
                    </a:lnTo>
                    <a:lnTo>
                      <a:pt x="83" y="0"/>
                    </a:lnTo>
                    <a:lnTo>
                      <a:pt x="1844" y="90"/>
                    </a:lnTo>
                    <a:close/>
                  </a:path>
                </a:pathLst>
              </a:custGeom>
              <a:solidFill>
                <a:srgbClr val="FFFFFF"/>
              </a:solidFill>
              <a:ln w="0">
                <a:solidFill>
                  <a:srgbClr val="FFFFFF"/>
                </a:solidFill>
                <a:round/>
                <a:headEnd/>
                <a:tailEnd/>
              </a:ln>
            </p:spPr>
            <p:txBody>
              <a:bodyPr/>
              <a:lstStyle/>
              <a:p>
                <a:endParaRPr lang="de-DE"/>
              </a:p>
            </p:txBody>
          </p:sp>
          <p:sp>
            <p:nvSpPr>
              <p:cNvPr id="116756" name="Freeform 27"/>
              <p:cNvSpPr>
                <a:spLocks noChangeAspect="1"/>
              </p:cNvSpPr>
              <p:nvPr/>
            </p:nvSpPr>
            <p:spPr bwMode="auto">
              <a:xfrm flipH="1">
                <a:off x="4369" y="807"/>
                <a:ext cx="30" cy="25"/>
              </a:xfrm>
              <a:custGeom>
                <a:avLst/>
                <a:gdLst>
                  <a:gd name="T0" fmla="*/ 0 w 750"/>
                  <a:gd name="T1" fmla="*/ 0 h 633"/>
                  <a:gd name="T2" fmla="*/ 0 w 750"/>
                  <a:gd name="T3" fmla="*/ 0 h 633"/>
                  <a:gd name="T4" fmla="*/ 0 w 750"/>
                  <a:gd name="T5" fmla="*/ 0 h 633"/>
                  <a:gd name="T6" fmla="*/ 0 w 750"/>
                  <a:gd name="T7" fmla="*/ 0 h 633"/>
                  <a:gd name="T8" fmla="*/ 0 w 750"/>
                  <a:gd name="T9" fmla="*/ 0 h 633"/>
                  <a:gd name="T10" fmla="*/ 0 w 750"/>
                  <a:gd name="T11" fmla="*/ 0 h 633"/>
                  <a:gd name="T12" fmla="*/ 0 w 750"/>
                  <a:gd name="T13" fmla="*/ 0 h 633"/>
                  <a:gd name="T14" fmla="*/ 0 w 750"/>
                  <a:gd name="T15" fmla="*/ 0 h 633"/>
                  <a:gd name="T16" fmla="*/ 0 w 750"/>
                  <a:gd name="T17" fmla="*/ 0 h 633"/>
                  <a:gd name="T18" fmla="*/ 0 w 750"/>
                  <a:gd name="T19" fmla="*/ 0 h 633"/>
                  <a:gd name="T20" fmla="*/ 0 w 750"/>
                  <a:gd name="T21" fmla="*/ 0 h 633"/>
                  <a:gd name="T22" fmla="*/ 0 w 750"/>
                  <a:gd name="T23" fmla="*/ 0 h 633"/>
                  <a:gd name="T24" fmla="*/ 0 w 750"/>
                  <a:gd name="T25" fmla="*/ 0 h 633"/>
                  <a:gd name="T26" fmla="*/ 0 w 750"/>
                  <a:gd name="T27" fmla="*/ 0 h 633"/>
                  <a:gd name="T28" fmla="*/ 0 w 750"/>
                  <a:gd name="T29" fmla="*/ 0 h 633"/>
                  <a:gd name="T30" fmla="*/ 0 w 750"/>
                  <a:gd name="T31" fmla="*/ 0 h 633"/>
                  <a:gd name="T32" fmla="*/ 0 w 750"/>
                  <a:gd name="T33" fmla="*/ 0 h 633"/>
                  <a:gd name="T34" fmla="*/ 0 w 750"/>
                  <a:gd name="T35" fmla="*/ 0 h 633"/>
                  <a:gd name="T36" fmla="*/ 0 w 750"/>
                  <a:gd name="T37" fmla="*/ 0 h 633"/>
                  <a:gd name="T38" fmla="*/ 0 w 750"/>
                  <a:gd name="T39" fmla="*/ 0 h 633"/>
                  <a:gd name="T40" fmla="*/ 0 w 750"/>
                  <a:gd name="T41" fmla="*/ 0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0"/>
                  <a:gd name="T64" fmla="*/ 0 h 633"/>
                  <a:gd name="T65" fmla="*/ 750 w 750"/>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0" h="633">
                    <a:moveTo>
                      <a:pt x="37" y="323"/>
                    </a:moveTo>
                    <a:lnTo>
                      <a:pt x="12" y="352"/>
                    </a:lnTo>
                    <a:lnTo>
                      <a:pt x="0" y="397"/>
                    </a:lnTo>
                    <a:lnTo>
                      <a:pt x="1" y="451"/>
                    </a:lnTo>
                    <a:lnTo>
                      <a:pt x="15" y="508"/>
                    </a:lnTo>
                    <a:lnTo>
                      <a:pt x="40" y="562"/>
                    </a:lnTo>
                    <a:lnTo>
                      <a:pt x="78" y="605"/>
                    </a:lnTo>
                    <a:lnTo>
                      <a:pt x="126" y="631"/>
                    </a:lnTo>
                    <a:lnTo>
                      <a:pt x="185" y="633"/>
                    </a:lnTo>
                    <a:lnTo>
                      <a:pt x="254" y="605"/>
                    </a:lnTo>
                    <a:lnTo>
                      <a:pt x="401" y="511"/>
                    </a:lnTo>
                    <a:lnTo>
                      <a:pt x="572" y="393"/>
                    </a:lnTo>
                    <a:lnTo>
                      <a:pt x="695" y="284"/>
                    </a:lnTo>
                    <a:lnTo>
                      <a:pt x="729" y="226"/>
                    </a:lnTo>
                    <a:lnTo>
                      <a:pt x="748" y="162"/>
                    </a:lnTo>
                    <a:lnTo>
                      <a:pt x="750" y="99"/>
                    </a:lnTo>
                    <a:lnTo>
                      <a:pt x="736" y="45"/>
                    </a:lnTo>
                    <a:lnTo>
                      <a:pt x="703" y="9"/>
                    </a:lnTo>
                    <a:lnTo>
                      <a:pt x="651" y="0"/>
                    </a:lnTo>
                    <a:lnTo>
                      <a:pt x="578" y="26"/>
                    </a:lnTo>
                    <a:lnTo>
                      <a:pt x="37" y="323"/>
                    </a:lnTo>
                    <a:close/>
                  </a:path>
                </a:pathLst>
              </a:custGeom>
              <a:solidFill>
                <a:srgbClr val="000000"/>
              </a:solidFill>
              <a:ln w="0">
                <a:solidFill>
                  <a:srgbClr val="000000"/>
                </a:solidFill>
                <a:round/>
                <a:headEnd/>
                <a:tailEnd/>
              </a:ln>
            </p:spPr>
            <p:txBody>
              <a:bodyPr/>
              <a:lstStyle/>
              <a:p>
                <a:endParaRPr lang="de-DE"/>
              </a:p>
            </p:txBody>
          </p:sp>
          <p:sp>
            <p:nvSpPr>
              <p:cNvPr id="116757" name="Freeform 28"/>
              <p:cNvSpPr>
                <a:spLocks noChangeAspect="1"/>
              </p:cNvSpPr>
              <p:nvPr/>
            </p:nvSpPr>
            <p:spPr bwMode="auto">
              <a:xfrm flipH="1">
                <a:off x="4435" y="792"/>
                <a:ext cx="29" cy="36"/>
              </a:xfrm>
              <a:custGeom>
                <a:avLst/>
                <a:gdLst>
                  <a:gd name="T0" fmla="*/ 0 w 741"/>
                  <a:gd name="T1" fmla="*/ 0 h 868"/>
                  <a:gd name="T2" fmla="*/ 0 w 741"/>
                  <a:gd name="T3" fmla="*/ 0 h 868"/>
                  <a:gd name="T4" fmla="*/ 0 w 741"/>
                  <a:gd name="T5" fmla="*/ 0 h 868"/>
                  <a:gd name="T6" fmla="*/ 0 w 741"/>
                  <a:gd name="T7" fmla="*/ 0 h 868"/>
                  <a:gd name="T8" fmla="*/ 0 w 741"/>
                  <a:gd name="T9" fmla="*/ 0 h 868"/>
                  <a:gd name="T10" fmla="*/ 0 w 741"/>
                  <a:gd name="T11" fmla="*/ 0 h 868"/>
                  <a:gd name="T12" fmla="*/ 0 w 741"/>
                  <a:gd name="T13" fmla="*/ 0 h 868"/>
                  <a:gd name="T14" fmla="*/ 0 w 741"/>
                  <a:gd name="T15" fmla="*/ 0 h 868"/>
                  <a:gd name="T16" fmla="*/ 0 w 741"/>
                  <a:gd name="T17" fmla="*/ 0 h 868"/>
                  <a:gd name="T18" fmla="*/ 0 w 741"/>
                  <a:gd name="T19" fmla="*/ 0 h 868"/>
                  <a:gd name="T20" fmla="*/ 0 w 741"/>
                  <a:gd name="T21" fmla="*/ 0 h 868"/>
                  <a:gd name="T22" fmla="*/ 0 w 741"/>
                  <a:gd name="T23" fmla="*/ 0 h 868"/>
                  <a:gd name="T24" fmla="*/ 0 w 741"/>
                  <a:gd name="T25" fmla="*/ 0 h 868"/>
                  <a:gd name="T26" fmla="*/ 0 w 741"/>
                  <a:gd name="T27" fmla="*/ 0 h 868"/>
                  <a:gd name="T28" fmla="*/ 0 w 741"/>
                  <a:gd name="T29" fmla="*/ 0 h 868"/>
                  <a:gd name="T30" fmla="*/ 0 w 741"/>
                  <a:gd name="T31" fmla="*/ 0 h 868"/>
                  <a:gd name="T32" fmla="*/ 0 w 741"/>
                  <a:gd name="T33" fmla="*/ 0 h 868"/>
                  <a:gd name="T34" fmla="*/ 0 w 741"/>
                  <a:gd name="T35" fmla="*/ 0 h 868"/>
                  <a:gd name="T36" fmla="*/ 0 w 741"/>
                  <a:gd name="T37" fmla="*/ 0 h 868"/>
                  <a:gd name="T38" fmla="*/ 0 w 741"/>
                  <a:gd name="T39" fmla="*/ 0 h 868"/>
                  <a:gd name="T40" fmla="*/ 0 w 741"/>
                  <a:gd name="T41" fmla="*/ 0 h 868"/>
                  <a:gd name="T42" fmla="*/ 0 w 741"/>
                  <a:gd name="T43" fmla="*/ 0 h 868"/>
                  <a:gd name="T44" fmla="*/ 0 w 741"/>
                  <a:gd name="T45" fmla="*/ 0 h 868"/>
                  <a:gd name="T46" fmla="*/ 0 w 741"/>
                  <a:gd name="T47" fmla="*/ 0 h 868"/>
                  <a:gd name="T48" fmla="*/ 0 w 741"/>
                  <a:gd name="T49" fmla="*/ 0 h 868"/>
                  <a:gd name="T50" fmla="*/ 0 w 741"/>
                  <a:gd name="T51" fmla="*/ 0 h 868"/>
                  <a:gd name="T52" fmla="*/ 0 w 741"/>
                  <a:gd name="T53" fmla="*/ 0 h 868"/>
                  <a:gd name="T54" fmla="*/ 0 w 741"/>
                  <a:gd name="T55" fmla="*/ 0 h 8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1"/>
                  <a:gd name="T85" fmla="*/ 0 h 868"/>
                  <a:gd name="T86" fmla="*/ 741 w 741"/>
                  <a:gd name="T87" fmla="*/ 868 h 8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1" h="868">
                    <a:moveTo>
                      <a:pt x="50" y="868"/>
                    </a:moveTo>
                    <a:lnTo>
                      <a:pt x="98" y="847"/>
                    </a:lnTo>
                    <a:lnTo>
                      <a:pt x="183" y="769"/>
                    </a:lnTo>
                    <a:lnTo>
                      <a:pt x="256" y="702"/>
                    </a:lnTo>
                    <a:lnTo>
                      <a:pt x="330" y="644"/>
                    </a:lnTo>
                    <a:lnTo>
                      <a:pt x="402" y="592"/>
                    </a:lnTo>
                    <a:lnTo>
                      <a:pt x="472" y="541"/>
                    </a:lnTo>
                    <a:lnTo>
                      <a:pt x="538" y="488"/>
                    </a:lnTo>
                    <a:lnTo>
                      <a:pt x="597" y="429"/>
                    </a:lnTo>
                    <a:lnTo>
                      <a:pt x="650" y="361"/>
                    </a:lnTo>
                    <a:lnTo>
                      <a:pt x="694" y="280"/>
                    </a:lnTo>
                    <a:lnTo>
                      <a:pt x="728" y="182"/>
                    </a:lnTo>
                    <a:lnTo>
                      <a:pt x="741" y="85"/>
                    </a:lnTo>
                    <a:lnTo>
                      <a:pt x="720" y="28"/>
                    </a:lnTo>
                    <a:lnTo>
                      <a:pt x="663" y="0"/>
                    </a:lnTo>
                    <a:lnTo>
                      <a:pt x="586" y="7"/>
                    </a:lnTo>
                    <a:lnTo>
                      <a:pt x="475" y="48"/>
                    </a:lnTo>
                    <a:lnTo>
                      <a:pt x="365" y="103"/>
                    </a:lnTo>
                    <a:lnTo>
                      <a:pt x="258" y="171"/>
                    </a:lnTo>
                    <a:lnTo>
                      <a:pt x="161" y="247"/>
                    </a:lnTo>
                    <a:lnTo>
                      <a:pt x="75" y="328"/>
                    </a:lnTo>
                    <a:lnTo>
                      <a:pt x="14" y="421"/>
                    </a:lnTo>
                    <a:lnTo>
                      <a:pt x="1" y="507"/>
                    </a:lnTo>
                    <a:lnTo>
                      <a:pt x="11" y="599"/>
                    </a:lnTo>
                    <a:lnTo>
                      <a:pt x="10" y="709"/>
                    </a:lnTo>
                    <a:lnTo>
                      <a:pt x="0" y="775"/>
                    </a:lnTo>
                    <a:lnTo>
                      <a:pt x="15" y="839"/>
                    </a:lnTo>
                    <a:lnTo>
                      <a:pt x="50" y="868"/>
                    </a:lnTo>
                    <a:close/>
                  </a:path>
                </a:pathLst>
              </a:custGeom>
              <a:solidFill>
                <a:srgbClr val="000000"/>
              </a:solidFill>
              <a:ln w="0">
                <a:solidFill>
                  <a:srgbClr val="000000"/>
                </a:solidFill>
                <a:round/>
                <a:headEnd/>
                <a:tailEnd/>
              </a:ln>
            </p:spPr>
            <p:txBody>
              <a:bodyPr/>
              <a:lstStyle/>
              <a:p>
                <a:endParaRPr lang="de-DE"/>
              </a:p>
            </p:txBody>
          </p:sp>
        </p:gr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lIns="91440" tIns="45720" rIns="91440" bIns="45720" anchor="ctr"/>
          <a:lstStyle/>
          <a:p>
            <a:pPr eaLnBrk="1" hangingPunct="1"/>
            <a:r>
              <a:rPr lang="de-DE" altLang="en-US" smtClean="0"/>
              <a:t>Anteil eines Gesellschafters am Gewinn der MU </a:t>
            </a:r>
          </a:p>
        </p:txBody>
      </p:sp>
      <p:sp>
        <p:nvSpPr>
          <p:cNvPr id="102404" name="Rectangle 3"/>
          <p:cNvSpPr>
            <a:spLocks noGrp="1"/>
          </p:cNvSpPr>
          <p:nvPr>
            <p:ph idx="1"/>
          </p:nvPr>
        </p:nvSpPr>
        <p:spPr>
          <a:xfrm>
            <a:off x="358775" y="1062038"/>
            <a:ext cx="8367713" cy="5175250"/>
          </a:xfrm>
        </p:spPr>
        <p:txBody>
          <a:bodyPr lIns="91440" tIns="45720" rIns="91440" bIns="45720"/>
          <a:lstStyle/>
          <a:p>
            <a:pPr eaLnBrk="1" hangingPunct="1">
              <a:defRPr/>
            </a:pPr>
            <a:r>
              <a:rPr lang="de-DE" altLang="en-US" sz="1800" dirty="0" smtClean="0">
                <a:solidFill>
                  <a:schemeClr val="accent3"/>
                </a:solidFill>
              </a:rPr>
              <a:t>	Ausgangspunkt: Steuerbilanzgewinn der Gesellschaft</a:t>
            </a:r>
          </a:p>
          <a:p>
            <a:pPr eaLnBrk="1" hangingPunct="1">
              <a:defRPr/>
            </a:pPr>
            <a:endParaRPr lang="de-DE" altLang="en-US" sz="1800" dirty="0" smtClean="0">
              <a:solidFill>
                <a:schemeClr val="accent3"/>
              </a:solidFill>
            </a:endParaRPr>
          </a:p>
          <a:p>
            <a:pPr eaLnBrk="1" hangingPunct="1">
              <a:buClr>
                <a:srgbClr val="CC0000"/>
              </a:buClr>
              <a:buSzPct val="50000"/>
              <a:buFont typeface="Wingdings" pitchFamily="2" charset="2"/>
              <a:buNone/>
              <a:defRPr/>
            </a:pPr>
            <a:r>
              <a:rPr lang="de-DE" altLang="en-US" sz="1800" dirty="0" smtClean="0">
                <a:solidFill>
                  <a:schemeClr val="accent3"/>
                </a:solidFill>
              </a:rPr>
              <a:t>	</a:t>
            </a:r>
          </a:p>
          <a:p>
            <a:pPr eaLnBrk="1" hangingPunct="1">
              <a:buClr>
                <a:srgbClr val="CC0000"/>
              </a:buClr>
              <a:buSzPct val="50000"/>
              <a:buFont typeface="Wingdings" pitchFamily="2" charset="2"/>
              <a:buNone/>
              <a:defRPr/>
            </a:pPr>
            <a:endParaRPr lang="de-DE" altLang="en-US" sz="1800" dirty="0">
              <a:solidFill>
                <a:schemeClr val="accent3"/>
              </a:solidFill>
            </a:endParaRPr>
          </a:p>
          <a:p>
            <a:pPr eaLnBrk="1" hangingPunct="1">
              <a:buClr>
                <a:srgbClr val="CC0000"/>
              </a:buClr>
              <a:buSzPct val="50000"/>
              <a:buFont typeface="Wingdings" pitchFamily="2" charset="2"/>
              <a:buNone/>
              <a:defRPr/>
            </a:pPr>
            <a:r>
              <a:rPr lang="de-DE" altLang="en-US" sz="1800" dirty="0" smtClean="0">
                <a:solidFill>
                  <a:schemeClr val="accent3"/>
                </a:solidFill>
              </a:rPr>
              <a:t>	-	Vorabvergütung an Gesellschafter</a:t>
            </a:r>
          </a:p>
          <a:p>
            <a:pPr eaLnBrk="1" hangingPunct="1">
              <a:buClr>
                <a:srgbClr val="CC0000"/>
              </a:buClr>
              <a:buSzPct val="50000"/>
              <a:buFont typeface="Wingdings" pitchFamily="2" charset="2"/>
              <a:buNone/>
              <a:defRPr/>
            </a:pPr>
            <a:r>
              <a:rPr lang="de-DE" altLang="en-US" sz="1800" dirty="0" smtClean="0">
                <a:solidFill>
                  <a:schemeClr val="accent3"/>
                </a:solidFill>
              </a:rPr>
              <a:t>	=	Restl. </a:t>
            </a:r>
            <a:r>
              <a:rPr lang="de-DE" altLang="en-US" sz="1800" dirty="0" err="1" smtClean="0">
                <a:solidFill>
                  <a:schemeClr val="accent3"/>
                </a:solidFill>
              </a:rPr>
              <a:t>StB</a:t>
            </a:r>
            <a:r>
              <a:rPr lang="de-DE" altLang="en-US" sz="1800" dirty="0" smtClean="0">
                <a:solidFill>
                  <a:schemeClr val="accent3"/>
                </a:solidFill>
              </a:rPr>
              <a:t>-Gewinn: Verteilung nach Schlüssel auf </a:t>
            </a:r>
            <a:r>
              <a:rPr lang="de-DE" altLang="en-US" sz="1800" dirty="0" err="1" smtClean="0">
                <a:solidFill>
                  <a:schemeClr val="accent3"/>
                </a:solidFill>
              </a:rPr>
              <a:t>Gr</a:t>
            </a:r>
            <a:endParaRPr lang="de-DE" altLang="en-US" sz="1800" dirty="0" smtClean="0">
              <a:solidFill>
                <a:schemeClr val="accent3"/>
              </a:solidFill>
            </a:endParaRPr>
          </a:p>
          <a:p>
            <a:pPr eaLnBrk="1" hangingPunct="1">
              <a:buClr>
                <a:srgbClr val="CC0000"/>
              </a:buClr>
              <a:buSzPct val="50000"/>
              <a:buFont typeface="Wingdings" pitchFamily="2" charset="2"/>
              <a:buNone/>
              <a:defRPr/>
            </a:pPr>
            <a:r>
              <a:rPr lang="de-DE" altLang="en-US" sz="1800" dirty="0" smtClean="0">
                <a:solidFill>
                  <a:schemeClr val="accent3"/>
                </a:solidFill>
              </a:rPr>
              <a:t>    	+	Sonderbetriebseinnahmen </a:t>
            </a:r>
          </a:p>
          <a:p>
            <a:pPr eaLnBrk="1" hangingPunct="1">
              <a:buClr>
                <a:srgbClr val="CC0000"/>
              </a:buClr>
              <a:buSzPct val="50000"/>
              <a:buFont typeface="Wingdings" pitchFamily="2" charset="2"/>
              <a:buNone/>
              <a:defRPr/>
            </a:pPr>
            <a:r>
              <a:rPr lang="de-DE" altLang="en-US" sz="1800" dirty="0" smtClean="0">
                <a:solidFill>
                  <a:schemeClr val="accent3"/>
                </a:solidFill>
              </a:rPr>
              <a:t>	-	Sonderbetriebsausgaben </a:t>
            </a:r>
            <a:br>
              <a:rPr lang="de-DE" altLang="en-US" sz="1800" dirty="0" smtClean="0">
                <a:solidFill>
                  <a:schemeClr val="accent3"/>
                </a:solidFill>
              </a:rPr>
            </a:br>
            <a:r>
              <a:rPr lang="de-DE" altLang="en-US" sz="1800" dirty="0" smtClean="0">
                <a:solidFill>
                  <a:schemeClr val="accent3"/>
                </a:solidFill>
              </a:rPr>
              <a:t>		(§ 15 Abs. 1 Nr. 2 </a:t>
            </a:r>
            <a:r>
              <a:rPr lang="de-DE" altLang="en-US" sz="1800" dirty="0" err="1" smtClean="0">
                <a:solidFill>
                  <a:schemeClr val="accent3"/>
                </a:solidFill>
              </a:rPr>
              <a:t>HS</a:t>
            </a:r>
            <a:r>
              <a:rPr lang="de-DE" altLang="en-US" sz="1800" dirty="0" smtClean="0">
                <a:solidFill>
                  <a:schemeClr val="accent3"/>
                </a:solidFill>
              </a:rPr>
              <a:t> 2)</a:t>
            </a:r>
          </a:p>
          <a:p>
            <a:pPr eaLnBrk="1" hangingPunct="1">
              <a:buClr>
                <a:srgbClr val="CC0000"/>
              </a:buClr>
              <a:buSzPct val="50000"/>
              <a:buFont typeface="Wingdings" pitchFamily="2" charset="2"/>
              <a:buNone/>
              <a:defRPr/>
            </a:pPr>
            <a:endParaRPr lang="de-DE" altLang="en-US" sz="1800" dirty="0" smtClean="0">
              <a:solidFill>
                <a:schemeClr val="accent3"/>
              </a:solidFill>
            </a:endParaRPr>
          </a:p>
          <a:p>
            <a:pPr eaLnBrk="1" hangingPunct="1">
              <a:buClr>
                <a:srgbClr val="CC0000"/>
              </a:buClr>
              <a:buSzPct val="50000"/>
              <a:buFont typeface="Wingdings" pitchFamily="2" charset="2"/>
              <a:buNone/>
              <a:defRPr/>
            </a:pPr>
            <a:r>
              <a:rPr lang="de-DE" altLang="en-US" sz="1800" dirty="0" smtClean="0">
                <a:solidFill>
                  <a:schemeClr val="accent3"/>
                </a:solidFill>
              </a:rPr>
              <a:t>	=	Anteil des Gesellschafters am Gewinn (bzw. Verlust) der 			Mitunternehmerschaft, § 15 Abs. 1 Nr. 2 EStG</a:t>
            </a:r>
          </a:p>
          <a:p>
            <a:pPr lvl="1" eaLnBrk="1" hangingPunct="1">
              <a:buClr>
                <a:schemeClr val="accent3"/>
              </a:buClr>
              <a:defRPr/>
            </a:pPr>
            <a:endParaRPr lang="de-DE" altLang="en-US" dirty="0" smtClean="0"/>
          </a:p>
        </p:txBody>
      </p:sp>
      <p:sp>
        <p:nvSpPr>
          <p:cNvPr id="117764"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D4916FB6-BEE3-491C-BFDA-D14EABF16884}" type="slidenum">
              <a:rPr lang="en-GB" altLang="en-US" sz="1000" smtClean="0">
                <a:solidFill>
                  <a:srgbClr val="0B1A40"/>
                </a:solidFill>
              </a:rPr>
              <a:pPr eaLnBrk="1" hangingPunct="1">
                <a:spcBef>
                  <a:spcPct val="0"/>
                </a:spcBef>
              </a:pPr>
              <a:t>94</a:t>
            </a:fld>
            <a:endParaRPr lang="en-GB" altLang="en-US" sz="1000" smtClean="0">
              <a:solidFill>
                <a:srgbClr val="0B1A40"/>
              </a:solidFill>
            </a:endParaRPr>
          </a:p>
        </p:txBody>
      </p:sp>
      <p:sp>
        <p:nvSpPr>
          <p:cNvPr id="117765" name="Line 4"/>
          <p:cNvSpPr>
            <a:spLocks noChangeShapeType="1"/>
          </p:cNvSpPr>
          <p:nvPr/>
        </p:nvSpPr>
        <p:spPr bwMode="auto">
          <a:xfrm>
            <a:off x="358775" y="2708275"/>
            <a:ext cx="8458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7766" name="Line 5"/>
          <p:cNvSpPr>
            <a:spLocks noChangeShapeType="1"/>
          </p:cNvSpPr>
          <p:nvPr/>
        </p:nvSpPr>
        <p:spPr bwMode="auto">
          <a:xfrm>
            <a:off x="381000" y="4076700"/>
            <a:ext cx="845820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7767" name="Text Box 6"/>
          <p:cNvSpPr txBox="1">
            <a:spLocks noChangeArrowheads="1"/>
          </p:cNvSpPr>
          <p:nvPr/>
        </p:nvSpPr>
        <p:spPr bwMode="auto">
          <a:xfrm rot="2169776">
            <a:off x="7239000" y="1638300"/>
            <a:ext cx="1752600" cy="533400"/>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3200" b="1">
                <a:solidFill>
                  <a:schemeClr val="tx1"/>
                </a:solidFill>
              </a:rPr>
              <a:t>1. Stufe</a:t>
            </a:r>
          </a:p>
        </p:txBody>
      </p:sp>
      <p:sp>
        <p:nvSpPr>
          <p:cNvPr id="117768" name="Text Box 7"/>
          <p:cNvSpPr txBox="1">
            <a:spLocks noChangeArrowheads="1"/>
          </p:cNvSpPr>
          <p:nvPr/>
        </p:nvSpPr>
        <p:spPr bwMode="auto">
          <a:xfrm rot="2169776">
            <a:off x="7391400" y="3429000"/>
            <a:ext cx="1752600" cy="533400"/>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3200" b="1">
                <a:solidFill>
                  <a:schemeClr val="tx1"/>
                </a:solidFill>
              </a:rPr>
              <a:t>2. Stufe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lIns="91440" tIns="45720" rIns="91440" bIns="45720" anchor="ctr"/>
          <a:lstStyle/>
          <a:p>
            <a:pPr eaLnBrk="1" hangingPunct="1"/>
            <a:r>
              <a:rPr lang="de-DE" altLang="en-US" smtClean="0"/>
              <a:t>Zweistufige Gewinnermittlung bei PersGes</a:t>
            </a:r>
          </a:p>
        </p:txBody>
      </p:sp>
      <p:sp>
        <p:nvSpPr>
          <p:cNvPr id="118787"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978605B7-B544-4792-9543-B50F5B624276}" type="slidenum">
              <a:rPr lang="en-GB" altLang="en-US" sz="1000" smtClean="0">
                <a:solidFill>
                  <a:srgbClr val="0B1A40"/>
                </a:solidFill>
              </a:rPr>
              <a:pPr eaLnBrk="1" hangingPunct="1">
                <a:spcBef>
                  <a:spcPct val="0"/>
                </a:spcBef>
              </a:pPr>
              <a:t>95</a:t>
            </a:fld>
            <a:endParaRPr lang="en-GB" altLang="en-US" sz="1000" smtClean="0">
              <a:solidFill>
                <a:srgbClr val="0B1A40"/>
              </a:solidFill>
            </a:endParaRPr>
          </a:p>
        </p:txBody>
      </p:sp>
      <p:sp>
        <p:nvSpPr>
          <p:cNvPr id="118788" name="Text Box 3"/>
          <p:cNvSpPr txBox="1">
            <a:spLocks noChangeArrowheads="1"/>
          </p:cNvSpPr>
          <p:nvPr/>
        </p:nvSpPr>
        <p:spPr bwMode="auto">
          <a:xfrm rot="5400000">
            <a:off x="6712744" y="4121944"/>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000">
                <a:solidFill>
                  <a:schemeClr val="tx1"/>
                </a:solidFill>
              </a:rPr>
              <a:t>Quelle: </a:t>
            </a:r>
            <a:r>
              <a:rPr lang="de-DE" altLang="en-US" sz="1000" i="1">
                <a:solidFill>
                  <a:schemeClr val="tx1"/>
                </a:solidFill>
              </a:rPr>
              <a:t>Niehus/Wilke</a:t>
            </a:r>
            <a:r>
              <a:rPr lang="de-DE" altLang="en-US" sz="1000">
                <a:solidFill>
                  <a:schemeClr val="tx1"/>
                </a:solidFill>
              </a:rPr>
              <a:t>, Die Besteuerung der Personengesellschaften, 2. Auflage, Stuttgart 2002, S. 68</a:t>
            </a:r>
          </a:p>
        </p:txBody>
      </p:sp>
      <p:sp>
        <p:nvSpPr>
          <p:cNvPr id="118789" name="Text Box 4"/>
          <p:cNvSpPr txBox="1">
            <a:spLocks noChangeArrowheads="1"/>
          </p:cNvSpPr>
          <p:nvPr/>
        </p:nvSpPr>
        <p:spPr bwMode="auto">
          <a:xfrm>
            <a:off x="409575" y="930275"/>
            <a:ext cx="24463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u="sng">
                <a:solidFill>
                  <a:schemeClr val="tx1"/>
                </a:solidFill>
              </a:rPr>
              <a:t>Gewinnermittlung 1. Stufe</a:t>
            </a:r>
          </a:p>
        </p:txBody>
      </p:sp>
      <p:sp>
        <p:nvSpPr>
          <p:cNvPr id="118790" name="Rectangle 5"/>
          <p:cNvSpPr>
            <a:spLocks noChangeArrowheads="1"/>
          </p:cNvSpPr>
          <p:nvPr/>
        </p:nvSpPr>
        <p:spPr bwMode="auto">
          <a:xfrm>
            <a:off x="3200400" y="1284288"/>
            <a:ext cx="2019300" cy="1223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791" name="Text Box 6"/>
          <p:cNvSpPr txBox="1">
            <a:spLocks noChangeArrowheads="1"/>
          </p:cNvSpPr>
          <p:nvPr/>
        </p:nvSpPr>
        <p:spPr bwMode="auto">
          <a:xfrm>
            <a:off x="3203575" y="1284288"/>
            <a:ext cx="2163763"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Gesellschafts-GuV</a:t>
            </a:r>
          </a:p>
          <a:p>
            <a:pPr eaLnBrk="1" hangingPunct="1">
              <a:spcBef>
                <a:spcPct val="50000"/>
              </a:spcBef>
            </a:pPr>
            <a:r>
              <a:rPr lang="de-DE" altLang="en-US" sz="1200">
                <a:solidFill>
                  <a:schemeClr val="tx1"/>
                </a:solidFill>
              </a:rPr>
              <a:t>Erträge der Gesamthand</a:t>
            </a:r>
            <a:br>
              <a:rPr lang="de-DE" altLang="en-US" sz="1200">
                <a:solidFill>
                  <a:schemeClr val="tx1"/>
                </a:solidFill>
              </a:rPr>
            </a:br>
            <a:r>
              <a:rPr lang="de-DE" altLang="en-US" sz="1200" b="1">
                <a:solidFill>
                  <a:schemeClr val="tx1"/>
                </a:solidFill>
              </a:rPr>
              <a:t>./. Vergütungen an A u. B</a:t>
            </a:r>
            <a:br>
              <a:rPr lang="de-DE" altLang="en-US" sz="1200" b="1">
                <a:solidFill>
                  <a:schemeClr val="tx1"/>
                </a:solidFill>
              </a:rPr>
            </a:br>
            <a:r>
              <a:rPr lang="de-DE" altLang="en-US" sz="1200">
                <a:solidFill>
                  <a:schemeClr val="tx1"/>
                </a:solidFill>
              </a:rPr>
              <a:t>./. übriger Aufwand</a:t>
            </a:r>
          </a:p>
          <a:p>
            <a:pPr eaLnBrk="1" hangingPunct="1">
              <a:spcBef>
                <a:spcPct val="50000"/>
              </a:spcBef>
            </a:pPr>
            <a:r>
              <a:rPr lang="de-DE" altLang="en-US" sz="1200">
                <a:solidFill>
                  <a:schemeClr val="tx1"/>
                </a:solidFill>
              </a:rPr>
              <a:t>= Gewinn der Gesellschaft</a:t>
            </a:r>
          </a:p>
        </p:txBody>
      </p:sp>
      <p:sp>
        <p:nvSpPr>
          <p:cNvPr id="118792" name="Line 7"/>
          <p:cNvSpPr>
            <a:spLocks noChangeShapeType="1"/>
          </p:cNvSpPr>
          <p:nvPr/>
        </p:nvSpPr>
        <p:spPr bwMode="auto">
          <a:xfrm>
            <a:off x="3275013" y="2220913"/>
            <a:ext cx="19446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793" name="Rectangle 8"/>
          <p:cNvSpPr>
            <a:spLocks noChangeArrowheads="1"/>
          </p:cNvSpPr>
          <p:nvPr/>
        </p:nvSpPr>
        <p:spPr bwMode="auto">
          <a:xfrm>
            <a:off x="900113" y="1979613"/>
            <a:ext cx="1943100" cy="287337"/>
          </a:xfrm>
          <a:prstGeom prst="rect">
            <a:avLst/>
          </a:prstGeom>
          <a:solidFill>
            <a:srgbClr val="B0B3C2"/>
          </a:solidFill>
          <a:ln w="9525">
            <a:solidFill>
              <a:schemeClr val="tx1"/>
            </a:solidFill>
            <a:miter lim="800000"/>
            <a:headEnd/>
            <a:tailEnd/>
          </a:ln>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794" name="Text Box 9"/>
          <p:cNvSpPr txBox="1">
            <a:spLocks noChangeArrowheads="1"/>
          </p:cNvSpPr>
          <p:nvPr/>
        </p:nvSpPr>
        <p:spPr bwMode="auto">
          <a:xfrm>
            <a:off x="898525" y="1979613"/>
            <a:ext cx="1944688" cy="268287"/>
          </a:xfrm>
          <a:prstGeom prst="rect">
            <a:avLst/>
          </a:prstGeom>
          <a:solidFill>
            <a:srgbClr val="B0B3C2"/>
          </a:solidFill>
          <a:ln w="9525">
            <a:solidFill>
              <a:schemeClr val="tx1"/>
            </a:solidFill>
            <a:miter lim="800000"/>
            <a:headEnd/>
            <a:tailEnd/>
          </a:ln>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Ergänzungsbilanz A</a:t>
            </a:r>
          </a:p>
        </p:txBody>
      </p:sp>
      <p:sp>
        <p:nvSpPr>
          <p:cNvPr id="118795" name="Rectangle 10"/>
          <p:cNvSpPr>
            <a:spLocks noChangeArrowheads="1"/>
          </p:cNvSpPr>
          <p:nvPr/>
        </p:nvSpPr>
        <p:spPr bwMode="auto">
          <a:xfrm>
            <a:off x="900113" y="2339975"/>
            <a:ext cx="1943100" cy="287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796" name="Text Box 11"/>
          <p:cNvSpPr txBox="1">
            <a:spLocks noChangeArrowheads="1"/>
          </p:cNvSpPr>
          <p:nvPr/>
        </p:nvSpPr>
        <p:spPr bwMode="auto">
          <a:xfrm>
            <a:off x="898525" y="2339975"/>
            <a:ext cx="19446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Ergänzungs-GuV A</a:t>
            </a:r>
          </a:p>
        </p:txBody>
      </p:sp>
      <p:sp>
        <p:nvSpPr>
          <p:cNvPr id="118797" name="Rectangle 12"/>
          <p:cNvSpPr>
            <a:spLocks noChangeArrowheads="1"/>
          </p:cNvSpPr>
          <p:nvPr/>
        </p:nvSpPr>
        <p:spPr bwMode="auto">
          <a:xfrm>
            <a:off x="5581650" y="1979613"/>
            <a:ext cx="1943100" cy="287337"/>
          </a:xfrm>
          <a:prstGeom prst="rect">
            <a:avLst/>
          </a:prstGeom>
          <a:solidFill>
            <a:srgbClr val="B0B3C2"/>
          </a:solidFill>
          <a:ln w="9525">
            <a:solidFill>
              <a:schemeClr val="tx1"/>
            </a:solidFill>
            <a:miter lim="800000"/>
            <a:headEnd/>
            <a:tailEnd/>
          </a:ln>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798" name="Text Box 13"/>
          <p:cNvSpPr txBox="1">
            <a:spLocks noChangeArrowheads="1"/>
          </p:cNvSpPr>
          <p:nvPr/>
        </p:nvSpPr>
        <p:spPr bwMode="auto">
          <a:xfrm>
            <a:off x="5580063" y="1979613"/>
            <a:ext cx="1944687" cy="268287"/>
          </a:xfrm>
          <a:prstGeom prst="rect">
            <a:avLst/>
          </a:prstGeom>
          <a:solidFill>
            <a:srgbClr val="B0B3C2"/>
          </a:solidFill>
          <a:ln w="9525">
            <a:solidFill>
              <a:schemeClr val="tx1"/>
            </a:solidFill>
            <a:miter lim="800000"/>
            <a:headEnd/>
            <a:tailEnd/>
          </a:ln>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Ergänzungsbilanz B</a:t>
            </a:r>
          </a:p>
        </p:txBody>
      </p:sp>
      <p:sp>
        <p:nvSpPr>
          <p:cNvPr id="118799" name="Rectangle 14"/>
          <p:cNvSpPr>
            <a:spLocks noChangeArrowheads="1"/>
          </p:cNvSpPr>
          <p:nvPr/>
        </p:nvSpPr>
        <p:spPr bwMode="auto">
          <a:xfrm>
            <a:off x="5581650" y="2339975"/>
            <a:ext cx="1943100" cy="287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00" name="Text Box 15"/>
          <p:cNvSpPr txBox="1">
            <a:spLocks noChangeArrowheads="1"/>
          </p:cNvSpPr>
          <p:nvPr/>
        </p:nvSpPr>
        <p:spPr bwMode="auto">
          <a:xfrm>
            <a:off x="5580063" y="2339975"/>
            <a:ext cx="19446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Ergänzungs-GuV B</a:t>
            </a:r>
          </a:p>
        </p:txBody>
      </p:sp>
      <p:sp>
        <p:nvSpPr>
          <p:cNvPr id="118801" name="Rectangle 16"/>
          <p:cNvSpPr>
            <a:spLocks noChangeArrowheads="1"/>
          </p:cNvSpPr>
          <p:nvPr/>
        </p:nvSpPr>
        <p:spPr bwMode="auto">
          <a:xfrm>
            <a:off x="2051050" y="2779713"/>
            <a:ext cx="1800225" cy="712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02" name="Text Box 17"/>
          <p:cNvSpPr txBox="1">
            <a:spLocks noChangeArrowheads="1"/>
          </p:cNvSpPr>
          <p:nvPr/>
        </p:nvSpPr>
        <p:spPr bwMode="auto">
          <a:xfrm>
            <a:off x="2054225" y="2779713"/>
            <a:ext cx="187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Gewinnanteil A</a:t>
            </a:r>
            <a:br>
              <a:rPr lang="de-DE" altLang="en-US" sz="1200">
                <a:solidFill>
                  <a:schemeClr val="tx1"/>
                </a:solidFill>
              </a:rPr>
            </a:br>
            <a:r>
              <a:rPr lang="de-DE" altLang="en-US" sz="1200">
                <a:solidFill>
                  <a:schemeClr val="tx1"/>
                </a:solidFill>
              </a:rPr>
              <a:t>+/- Ergebnis Erg.-Bil. A</a:t>
            </a:r>
          </a:p>
          <a:p>
            <a:pPr eaLnBrk="1" hangingPunct="1">
              <a:spcBef>
                <a:spcPct val="50000"/>
              </a:spcBef>
            </a:pPr>
            <a:r>
              <a:rPr lang="de-DE" altLang="en-US" sz="1200" b="1">
                <a:solidFill>
                  <a:schemeClr val="tx1"/>
                </a:solidFill>
              </a:rPr>
              <a:t>= Ergebnis 1. Stufe A</a:t>
            </a:r>
            <a:endParaRPr lang="de-DE" altLang="en-US" sz="1200">
              <a:solidFill>
                <a:schemeClr val="tx1"/>
              </a:solidFill>
            </a:endParaRPr>
          </a:p>
        </p:txBody>
      </p:sp>
      <p:sp>
        <p:nvSpPr>
          <p:cNvPr id="118803" name="Line 18"/>
          <p:cNvSpPr>
            <a:spLocks noChangeShapeType="1"/>
          </p:cNvSpPr>
          <p:nvPr/>
        </p:nvSpPr>
        <p:spPr bwMode="auto">
          <a:xfrm>
            <a:off x="2124075" y="3228975"/>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04" name="Rectangle 19"/>
          <p:cNvSpPr>
            <a:spLocks noChangeArrowheads="1"/>
          </p:cNvSpPr>
          <p:nvPr/>
        </p:nvSpPr>
        <p:spPr bwMode="auto">
          <a:xfrm>
            <a:off x="4786313" y="2779713"/>
            <a:ext cx="1800225" cy="712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05" name="Text Box 20"/>
          <p:cNvSpPr txBox="1">
            <a:spLocks noChangeArrowheads="1"/>
          </p:cNvSpPr>
          <p:nvPr/>
        </p:nvSpPr>
        <p:spPr bwMode="auto">
          <a:xfrm>
            <a:off x="4789488" y="2779713"/>
            <a:ext cx="187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Gewinnanteil B</a:t>
            </a:r>
            <a:br>
              <a:rPr lang="de-DE" altLang="en-US" sz="1200">
                <a:solidFill>
                  <a:schemeClr val="tx1"/>
                </a:solidFill>
              </a:rPr>
            </a:br>
            <a:r>
              <a:rPr lang="de-DE" altLang="en-US" sz="1200">
                <a:solidFill>
                  <a:schemeClr val="tx1"/>
                </a:solidFill>
              </a:rPr>
              <a:t>+/- Ergebnis Erg.-Bil. B</a:t>
            </a:r>
          </a:p>
          <a:p>
            <a:pPr eaLnBrk="1" hangingPunct="1">
              <a:spcBef>
                <a:spcPct val="50000"/>
              </a:spcBef>
            </a:pPr>
            <a:r>
              <a:rPr lang="de-DE" altLang="en-US" sz="1200" b="1">
                <a:solidFill>
                  <a:schemeClr val="tx1"/>
                </a:solidFill>
              </a:rPr>
              <a:t>= Ergebnis 1. Stufe B</a:t>
            </a:r>
            <a:endParaRPr lang="de-DE" altLang="en-US" sz="1200">
              <a:solidFill>
                <a:schemeClr val="tx1"/>
              </a:solidFill>
            </a:endParaRPr>
          </a:p>
        </p:txBody>
      </p:sp>
      <p:sp>
        <p:nvSpPr>
          <p:cNvPr id="118806" name="Line 21"/>
          <p:cNvSpPr>
            <a:spLocks noChangeShapeType="1"/>
          </p:cNvSpPr>
          <p:nvPr/>
        </p:nvSpPr>
        <p:spPr bwMode="auto">
          <a:xfrm>
            <a:off x="4859338" y="3241675"/>
            <a:ext cx="16557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07" name="Rectangle 22"/>
          <p:cNvSpPr>
            <a:spLocks noChangeArrowheads="1"/>
          </p:cNvSpPr>
          <p:nvPr/>
        </p:nvSpPr>
        <p:spPr bwMode="auto">
          <a:xfrm>
            <a:off x="395288" y="979488"/>
            <a:ext cx="76327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08" name="Rectangle 23"/>
          <p:cNvSpPr>
            <a:spLocks noChangeArrowheads="1"/>
          </p:cNvSpPr>
          <p:nvPr/>
        </p:nvSpPr>
        <p:spPr bwMode="auto">
          <a:xfrm>
            <a:off x="395288" y="3716338"/>
            <a:ext cx="7632700" cy="252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09" name="Rectangle 24"/>
          <p:cNvSpPr>
            <a:spLocks noChangeArrowheads="1"/>
          </p:cNvSpPr>
          <p:nvPr/>
        </p:nvSpPr>
        <p:spPr bwMode="auto">
          <a:xfrm>
            <a:off x="898525" y="3689350"/>
            <a:ext cx="1944688" cy="287338"/>
          </a:xfrm>
          <a:prstGeom prst="rect">
            <a:avLst/>
          </a:prstGeom>
          <a:solidFill>
            <a:srgbClr val="B0B3C2"/>
          </a:solidFill>
          <a:ln w="9525">
            <a:solidFill>
              <a:schemeClr val="tx1"/>
            </a:solidFill>
            <a:miter lim="800000"/>
            <a:headEnd/>
            <a:tailEnd/>
          </a:ln>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ts val="100"/>
              </a:spcBef>
            </a:pPr>
            <a:r>
              <a:rPr lang="de-DE" altLang="en-US" sz="1600" b="1">
                <a:solidFill>
                  <a:schemeClr val="tx1"/>
                </a:solidFill>
              </a:rPr>
              <a:t>Sonderbilanz A</a:t>
            </a:r>
          </a:p>
        </p:txBody>
      </p:sp>
      <p:sp>
        <p:nvSpPr>
          <p:cNvPr id="118810" name="Rectangle 25"/>
          <p:cNvSpPr>
            <a:spLocks noChangeArrowheads="1"/>
          </p:cNvSpPr>
          <p:nvPr/>
        </p:nvSpPr>
        <p:spPr bwMode="auto">
          <a:xfrm>
            <a:off x="5651500" y="3690938"/>
            <a:ext cx="1944688" cy="287337"/>
          </a:xfrm>
          <a:prstGeom prst="rect">
            <a:avLst/>
          </a:prstGeom>
          <a:solidFill>
            <a:srgbClr val="B0B3C2"/>
          </a:solidFill>
          <a:ln w="9525">
            <a:solidFill>
              <a:schemeClr val="tx1"/>
            </a:solidFill>
            <a:miter lim="800000"/>
            <a:headEnd/>
            <a:tailEnd/>
          </a:ln>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ts val="100"/>
              </a:spcBef>
            </a:pPr>
            <a:r>
              <a:rPr lang="de-DE" altLang="en-US" sz="1600" b="1">
                <a:solidFill>
                  <a:schemeClr val="tx1"/>
                </a:solidFill>
              </a:rPr>
              <a:t>Sonderbilanz B</a:t>
            </a:r>
          </a:p>
        </p:txBody>
      </p:sp>
      <p:sp>
        <p:nvSpPr>
          <p:cNvPr id="118811" name="Rectangle 26"/>
          <p:cNvSpPr>
            <a:spLocks noChangeArrowheads="1"/>
          </p:cNvSpPr>
          <p:nvPr/>
        </p:nvSpPr>
        <p:spPr bwMode="auto">
          <a:xfrm>
            <a:off x="865188" y="4033838"/>
            <a:ext cx="2019300" cy="1223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12" name="Text Box 27"/>
          <p:cNvSpPr txBox="1">
            <a:spLocks noChangeArrowheads="1"/>
          </p:cNvSpPr>
          <p:nvPr/>
        </p:nvSpPr>
        <p:spPr bwMode="auto">
          <a:xfrm>
            <a:off x="868363" y="4033838"/>
            <a:ext cx="19875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Sonder-GuV A</a:t>
            </a:r>
          </a:p>
          <a:p>
            <a:pPr eaLnBrk="1" hangingPunct="1">
              <a:spcBef>
                <a:spcPct val="50000"/>
              </a:spcBef>
            </a:pPr>
            <a:r>
              <a:rPr lang="de-DE" altLang="en-US" sz="1200" b="1">
                <a:solidFill>
                  <a:schemeClr val="tx1"/>
                </a:solidFill>
              </a:rPr>
              <a:t>+ Sondervergütung A</a:t>
            </a:r>
            <a:br>
              <a:rPr lang="de-DE" altLang="en-US" sz="1200" b="1">
                <a:solidFill>
                  <a:schemeClr val="tx1"/>
                </a:solidFill>
              </a:rPr>
            </a:br>
            <a:r>
              <a:rPr lang="de-DE" altLang="en-US" sz="1200">
                <a:solidFill>
                  <a:schemeClr val="tx1"/>
                </a:solidFill>
              </a:rPr>
              <a:t>./. Sonder-BA A</a:t>
            </a:r>
          </a:p>
          <a:p>
            <a:pPr eaLnBrk="1" hangingPunct="1">
              <a:spcBef>
                <a:spcPct val="50000"/>
              </a:spcBef>
            </a:pPr>
            <a:endParaRPr lang="de-DE" altLang="en-US" sz="1200">
              <a:solidFill>
                <a:schemeClr val="tx1"/>
              </a:solidFill>
            </a:endParaRPr>
          </a:p>
          <a:p>
            <a:pPr eaLnBrk="1" hangingPunct="1">
              <a:spcBef>
                <a:spcPct val="30000"/>
              </a:spcBef>
            </a:pPr>
            <a:r>
              <a:rPr lang="de-DE" altLang="en-US" sz="1200">
                <a:solidFill>
                  <a:schemeClr val="tx1"/>
                </a:solidFill>
              </a:rPr>
              <a:t>= </a:t>
            </a:r>
            <a:r>
              <a:rPr lang="de-DE" altLang="en-US" sz="1200" b="1">
                <a:solidFill>
                  <a:schemeClr val="tx1"/>
                </a:solidFill>
              </a:rPr>
              <a:t>Ergebnis So-Bilanz A</a:t>
            </a:r>
          </a:p>
        </p:txBody>
      </p:sp>
      <p:sp>
        <p:nvSpPr>
          <p:cNvPr id="118813" name="Line 28"/>
          <p:cNvSpPr>
            <a:spLocks noChangeShapeType="1"/>
          </p:cNvSpPr>
          <p:nvPr/>
        </p:nvSpPr>
        <p:spPr bwMode="auto">
          <a:xfrm>
            <a:off x="881063" y="4968875"/>
            <a:ext cx="19446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14" name="Rectangle 29"/>
          <p:cNvSpPr>
            <a:spLocks noChangeArrowheads="1"/>
          </p:cNvSpPr>
          <p:nvPr/>
        </p:nvSpPr>
        <p:spPr bwMode="auto">
          <a:xfrm>
            <a:off x="5622925" y="4049713"/>
            <a:ext cx="2019300" cy="1223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15" name="Text Box 30"/>
          <p:cNvSpPr txBox="1">
            <a:spLocks noChangeArrowheads="1"/>
          </p:cNvSpPr>
          <p:nvPr/>
        </p:nvSpPr>
        <p:spPr bwMode="auto">
          <a:xfrm>
            <a:off x="5626100" y="4049713"/>
            <a:ext cx="19875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a:solidFill>
                  <a:schemeClr val="tx1"/>
                </a:solidFill>
              </a:rPr>
              <a:t>Sonder-GuV B</a:t>
            </a:r>
          </a:p>
          <a:p>
            <a:pPr eaLnBrk="1" hangingPunct="1">
              <a:spcBef>
                <a:spcPct val="50000"/>
              </a:spcBef>
            </a:pPr>
            <a:r>
              <a:rPr lang="de-DE" altLang="en-US" sz="1200" b="1">
                <a:solidFill>
                  <a:schemeClr val="tx1"/>
                </a:solidFill>
              </a:rPr>
              <a:t>+ Sondervergütung B</a:t>
            </a:r>
            <a:br>
              <a:rPr lang="de-DE" altLang="en-US" sz="1200" b="1">
                <a:solidFill>
                  <a:schemeClr val="tx1"/>
                </a:solidFill>
              </a:rPr>
            </a:br>
            <a:r>
              <a:rPr lang="de-DE" altLang="en-US" sz="1200">
                <a:solidFill>
                  <a:schemeClr val="tx1"/>
                </a:solidFill>
              </a:rPr>
              <a:t>./. Sonder-BA B</a:t>
            </a:r>
          </a:p>
          <a:p>
            <a:pPr eaLnBrk="1" hangingPunct="1">
              <a:spcBef>
                <a:spcPct val="50000"/>
              </a:spcBef>
            </a:pPr>
            <a:endParaRPr lang="de-DE" altLang="en-US" sz="1200">
              <a:solidFill>
                <a:schemeClr val="tx1"/>
              </a:solidFill>
            </a:endParaRPr>
          </a:p>
          <a:p>
            <a:pPr eaLnBrk="1" hangingPunct="1">
              <a:spcBef>
                <a:spcPct val="30000"/>
              </a:spcBef>
            </a:pPr>
            <a:r>
              <a:rPr lang="de-DE" altLang="en-US" sz="1200">
                <a:solidFill>
                  <a:schemeClr val="tx1"/>
                </a:solidFill>
              </a:rPr>
              <a:t>= </a:t>
            </a:r>
            <a:r>
              <a:rPr lang="de-DE" altLang="en-US" sz="1200" b="1">
                <a:solidFill>
                  <a:schemeClr val="tx1"/>
                </a:solidFill>
              </a:rPr>
              <a:t>Ergebnis So-Bilanz B</a:t>
            </a:r>
          </a:p>
        </p:txBody>
      </p:sp>
      <p:sp>
        <p:nvSpPr>
          <p:cNvPr id="118816" name="Line 31"/>
          <p:cNvSpPr>
            <a:spLocks noChangeShapeType="1"/>
          </p:cNvSpPr>
          <p:nvPr/>
        </p:nvSpPr>
        <p:spPr bwMode="auto">
          <a:xfrm>
            <a:off x="5638800" y="4984750"/>
            <a:ext cx="19446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17" name="Rectangle 32"/>
          <p:cNvSpPr>
            <a:spLocks noChangeArrowheads="1"/>
          </p:cNvSpPr>
          <p:nvPr/>
        </p:nvSpPr>
        <p:spPr bwMode="auto">
          <a:xfrm>
            <a:off x="2051050" y="5372100"/>
            <a:ext cx="1800225" cy="712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18" name="Text Box 33"/>
          <p:cNvSpPr txBox="1">
            <a:spLocks noChangeArrowheads="1"/>
          </p:cNvSpPr>
          <p:nvPr/>
        </p:nvSpPr>
        <p:spPr bwMode="auto">
          <a:xfrm>
            <a:off x="2054225" y="5372100"/>
            <a:ext cx="187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Ergebnis 1. Stufe A</a:t>
            </a:r>
            <a:br>
              <a:rPr lang="de-DE" altLang="en-US" sz="1200">
                <a:solidFill>
                  <a:schemeClr val="tx1"/>
                </a:solidFill>
              </a:rPr>
            </a:br>
            <a:r>
              <a:rPr lang="de-DE" altLang="en-US" sz="1200">
                <a:solidFill>
                  <a:schemeClr val="tx1"/>
                </a:solidFill>
              </a:rPr>
              <a:t>+/- Ergebnis So-Bilanz A</a:t>
            </a:r>
          </a:p>
          <a:p>
            <a:pPr eaLnBrk="1" hangingPunct="1">
              <a:spcBef>
                <a:spcPct val="50000"/>
              </a:spcBef>
            </a:pPr>
            <a:r>
              <a:rPr lang="de-DE" altLang="en-US" sz="1200" b="1">
                <a:solidFill>
                  <a:schemeClr val="tx1"/>
                </a:solidFill>
              </a:rPr>
              <a:t>= Gewinn A</a:t>
            </a:r>
            <a:endParaRPr lang="de-DE" altLang="en-US" sz="1200">
              <a:solidFill>
                <a:schemeClr val="tx1"/>
              </a:solidFill>
            </a:endParaRPr>
          </a:p>
        </p:txBody>
      </p:sp>
      <p:sp>
        <p:nvSpPr>
          <p:cNvPr id="118819" name="Line 34"/>
          <p:cNvSpPr>
            <a:spLocks noChangeShapeType="1"/>
          </p:cNvSpPr>
          <p:nvPr/>
        </p:nvSpPr>
        <p:spPr bwMode="auto">
          <a:xfrm>
            <a:off x="2124075" y="5821363"/>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20" name="Rectangle 35"/>
          <p:cNvSpPr>
            <a:spLocks noChangeArrowheads="1"/>
          </p:cNvSpPr>
          <p:nvPr/>
        </p:nvSpPr>
        <p:spPr bwMode="auto">
          <a:xfrm>
            <a:off x="4765675" y="5364163"/>
            <a:ext cx="1800225" cy="712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endParaRPr lang="de-DE" altLang="en-US" sz="1800">
              <a:solidFill>
                <a:schemeClr val="tx1"/>
              </a:solidFill>
            </a:endParaRPr>
          </a:p>
        </p:txBody>
      </p:sp>
      <p:sp>
        <p:nvSpPr>
          <p:cNvPr id="118821" name="Text Box 36"/>
          <p:cNvSpPr txBox="1">
            <a:spLocks noChangeArrowheads="1"/>
          </p:cNvSpPr>
          <p:nvPr/>
        </p:nvSpPr>
        <p:spPr bwMode="auto">
          <a:xfrm>
            <a:off x="4768850" y="5364163"/>
            <a:ext cx="187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200">
                <a:solidFill>
                  <a:schemeClr val="tx1"/>
                </a:solidFill>
              </a:rPr>
              <a:t>Ergebnis 1. Stufe B</a:t>
            </a:r>
            <a:br>
              <a:rPr lang="de-DE" altLang="en-US" sz="1200">
                <a:solidFill>
                  <a:schemeClr val="tx1"/>
                </a:solidFill>
              </a:rPr>
            </a:br>
            <a:r>
              <a:rPr lang="de-DE" altLang="en-US" sz="1200">
                <a:solidFill>
                  <a:schemeClr val="tx1"/>
                </a:solidFill>
              </a:rPr>
              <a:t>+/- Ergebnis So-Bilanz B</a:t>
            </a:r>
          </a:p>
          <a:p>
            <a:pPr eaLnBrk="1" hangingPunct="1">
              <a:spcBef>
                <a:spcPct val="50000"/>
              </a:spcBef>
            </a:pPr>
            <a:r>
              <a:rPr lang="de-DE" altLang="en-US" sz="1200" b="1">
                <a:solidFill>
                  <a:schemeClr val="tx1"/>
                </a:solidFill>
              </a:rPr>
              <a:t>= Gewinn B</a:t>
            </a:r>
            <a:endParaRPr lang="de-DE" altLang="en-US" sz="1200">
              <a:solidFill>
                <a:schemeClr val="tx1"/>
              </a:solidFill>
            </a:endParaRPr>
          </a:p>
        </p:txBody>
      </p:sp>
      <p:sp>
        <p:nvSpPr>
          <p:cNvPr id="118822" name="Line 37"/>
          <p:cNvSpPr>
            <a:spLocks noChangeShapeType="1"/>
          </p:cNvSpPr>
          <p:nvPr/>
        </p:nvSpPr>
        <p:spPr bwMode="auto">
          <a:xfrm>
            <a:off x="4838700" y="5813425"/>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23" name="Text Box 38"/>
          <p:cNvSpPr txBox="1">
            <a:spLocks noChangeArrowheads="1"/>
          </p:cNvSpPr>
          <p:nvPr/>
        </p:nvSpPr>
        <p:spPr bwMode="auto">
          <a:xfrm>
            <a:off x="3873500" y="4068763"/>
            <a:ext cx="8429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b="1" u="sng">
                <a:solidFill>
                  <a:schemeClr val="tx1"/>
                </a:solidFill>
              </a:rPr>
              <a:t>2. Stufe</a:t>
            </a:r>
          </a:p>
        </p:txBody>
      </p:sp>
      <p:sp>
        <p:nvSpPr>
          <p:cNvPr id="118824" name="Line 39"/>
          <p:cNvSpPr>
            <a:spLocks noChangeShapeType="1"/>
          </p:cNvSpPr>
          <p:nvPr/>
        </p:nvSpPr>
        <p:spPr bwMode="auto">
          <a:xfrm>
            <a:off x="3419475" y="3419475"/>
            <a:ext cx="1588" cy="1944688"/>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25" name="Line 40"/>
          <p:cNvSpPr>
            <a:spLocks noChangeShapeType="1"/>
          </p:cNvSpPr>
          <p:nvPr/>
        </p:nvSpPr>
        <p:spPr bwMode="auto">
          <a:xfrm>
            <a:off x="5148263" y="3419475"/>
            <a:ext cx="1587" cy="1944688"/>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cxnSp>
        <p:nvCxnSpPr>
          <p:cNvPr id="118826" name="AutoShape 41"/>
          <p:cNvCxnSpPr>
            <a:cxnSpLocks noChangeShapeType="1"/>
            <a:stCxn id="118807" idx="0"/>
            <a:endCxn id="118807" idx="0"/>
          </p:cNvCxnSpPr>
          <p:nvPr/>
        </p:nvCxnSpPr>
        <p:spPr bwMode="auto">
          <a:xfrm rot="5400000" flipV="1">
            <a:off x="4211638" y="979488"/>
            <a:ext cx="1587" cy="1587"/>
          </a:xfrm>
          <a:prstGeom prst="bentConnector3">
            <a:avLst>
              <a:gd name="adj1" fmla="val -1440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type="triangle" w="med" len="med"/>
              </a14:hiddenLine>
            </a:ext>
          </a:extLst>
        </p:spPr>
      </p:cxnSp>
      <p:sp>
        <p:nvSpPr>
          <p:cNvPr id="118827" name="Line 42"/>
          <p:cNvSpPr>
            <a:spLocks noChangeShapeType="1"/>
          </p:cNvSpPr>
          <p:nvPr/>
        </p:nvSpPr>
        <p:spPr bwMode="auto">
          <a:xfrm>
            <a:off x="5219700" y="1882775"/>
            <a:ext cx="2520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28" name="Line 43"/>
          <p:cNvSpPr>
            <a:spLocks noChangeShapeType="1"/>
          </p:cNvSpPr>
          <p:nvPr/>
        </p:nvSpPr>
        <p:spPr bwMode="auto">
          <a:xfrm flipH="1">
            <a:off x="7716838" y="1882775"/>
            <a:ext cx="23812" cy="2613025"/>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29" name="Line 44"/>
          <p:cNvSpPr>
            <a:spLocks noChangeShapeType="1"/>
          </p:cNvSpPr>
          <p:nvPr/>
        </p:nvSpPr>
        <p:spPr bwMode="auto">
          <a:xfrm flipH="1" flipV="1">
            <a:off x="7369175" y="4475163"/>
            <a:ext cx="347663" cy="20637"/>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30" name="Line 45"/>
          <p:cNvSpPr>
            <a:spLocks noChangeShapeType="1"/>
          </p:cNvSpPr>
          <p:nvPr/>
        </p:nvSpPr>
        <p:spPr bwMode="auto">
          <a:xfrm>
            <a:off x="682625" y="1873250"/>
            <a:ext cx="25209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31" name="Line 46"/>
          <p:cNvSpPr>
            <a:spLocks noChangeShapeType="1"/>
          </p:cNvSpPr>
          <p:nvPr/>
        </p:nvSpPr>
        <p:spPr bwMode="auto">
          <a:xfrm>
            <a:off x="682625" y="1836738"/>
            <a:ext cx="1588" cy="25908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32" name="Line 47"/>
          <p:cNvSpPr>
            <a:spLocks noChangeShapeType="1"/>
          </p:cNvSpPr>
          <p:nvPr/>
        </p:nvSpPr>
        <p:spPr bwMode="auto">
          <a:xfrm>
            <a:off x="719138" y="4440238"/>
            <a:ext cx="215900" cy="0"/>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33" name="Line 48"/>
          <p:cNvSpPr>
            <a:spLocks noChangeShapeType="1"/>
          </p:cNvSpPr>
          <p:nvPr/>
        </p:nvSpPr>
        <p:spPr bwMode="auto">
          <a:xfrm flipH="1">
            <a:off x="3203575" y="2484438"/>
            <a:ext cx="1008063" cy="287337"/>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34" name="Line 49"/>
          <p:cNvSpPr>
            <a:spLocks noChangeShapeType="1"/>
          </p:cNvSpPr>
          <p:nvPr/>
        </p:nvSpPr>
        <p:spPr bwMode="auto">
          <a:xfrm>
            <a:off x="4283075" y="2484438"/>
            <a:ext cx="1081088" cy="287337"/>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35" name="Line 50"/>
          <p:cNvSpPr>
            <a:spLocks noChangeShapeType="1"/>
          </p:cNvSpPr>
          <p:nvPr/>
        </p:nvSpPr>
        <p:spPr bwMode="auto">
          <a:xfrm>
            <a:off x="1331913" y="2627313"/>
            <a:ext cx="1587" cy="433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36" name="Line 51"/>
          <p:cNvSpPr>
            <a:spLocks noChangeShapeType="1"/>
          </p:cNvSpPr>
          <p:nvPr/>
        </p:nvSpPr>
        <p:spPr bwMode="auto">
          <a:xfrm>
            <a:off x="1331913" y="3060700"/>
            <a:ext cx="7191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37" name="Line 52"/>
          <p:cNvSpPr>
            <a:spLocks noChangeShapeType="1"/>
          </p:cNvSpPr>
          <p:nvPr/>
        </p:nvSpPr>
        <p:spPr bwMode="auto">
          <a:xfrm>
            <a:off x="7164388" y="2652713"/>
            <a:ext cx="1587" cy="433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38" name="Line 53"/>
          <p:cNvSpPr>
            <a:spLocks noChangeShapeType="1"/>
          </p:cNvSpPr>
          <p:nvPr/>
        </p:nvSpPr>
        <p:spPr bwMode="auto">
          <a:xfrm flipH="1">
            <a:off x="6588125" y="3098800"/>
            <a:ext cx="576263"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39" name="Line 54"/>
          <p:cNvSpPr>
            <a:spLocks noChangeShapeType="1"/>
          </p:cNvSpPr>
          <p:nvPr/>
        </p:nvSpPr>
        <p:spPr bwMode="auto">
          <a:xfrm>
            <a:off x="1331913" y="5711825"/>
            <a:ext cx="719137"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40" name="Line 55"/>
          <p:cNvSpPr>
            <a:spLocks noChangeShapeType="1"/>
          </p:cNvSpPr>
          <p:nvPr/>
        </p:nvSpPr>
        <p:spPr bwMode="auto">
          <a:xfrm flipH="1">
            <a:off x="6588125" y="5653088"/>
            <a:ext cx="576263"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bIns="0"/>
          <a:lstStyle/>
          <a:p>
            <a:endParaRPr lang="de-DE"/>
          </a:p>
        </p:txBody>
      </p:sp>
      <p:sp>
        <p:nvSpPr>
          <p:cNvPr id="118841" name="Line 56"/>
          <p:cNvSpPr>
            <a:spLocks noChangeShapeType="1"/>
          </p:cNvSpPr>
          <p:nvPr/>
        </p:nvSpPr>
        <p:spPr bwMode="auto">
          <a:xfrm>
            <a:off x="7164388" y="5292725"/>
            <a:ext cx="1587" cy="360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42" name="Line 57"/>
          <p:cNvSpPr>
            <a:spLocks noChangeShapeType="1"/>
          </p:cNvSpPr>
          <p:nvPr/>
        </p:nvSpPr>
        <p:spPr bwMode="auto">
          <a:xfrm>
            <a:off x="1331913" y="5291138"/>
            <a:ext cx="1587" cy="433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
        <p:nvSpPr>
          <p:cNvPr id="118843" name="Rectangle 58"/>
          <p:cNvSpPr>
            <a:spLocks noChangeArrowheads="1"/>
          </p:cNvSpPr>
          <p:nvPr/>
        </p:nvSpPr>
        <p:spPr bwMode="auto">
          <a:xfrm>
            <a:off x="2987675" y="981075"/>
            <a:ext cx="2376488" cy="360363"/>
          </a:xfrm>
          <a:prstGeom prst="rect">
            <a:avLst/>
          </a:prstGeom>
          <a:solidFill>
            <a:srgbClr val="B0B3C2"/>
          </a:solidFill>
          <a:ln w="9525">
            <a:solidFill>
              <a:srgbClr val="000000"/>
            </a:solidFill>
            <a:miter lim="800000"/>
            <a:headEnd/>
            <a:tailEnd/>
          </a:ln>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ts val="100"/>
              </a:spcBef>
            </a:pPr>
            <a:r>
              <a:rPr lang="de-DE" altLang="en-US" sz="1600" b="1">
                <a:solidFill>
                  <a:schemeClr val="tx1"/>
                </a:solidFill>
              </a:rPr>
              <a:t>Gesellschaftsbilanz</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lIns="91440" tIns="45720" rIns="91440" bIns="45720" anchor="ctr"/>
          <a:lstStyle/>
          <a:p>
            <a:pPr eaLnBrk="1" hangingPunct="1"/>
            <a:r>
              <a:rPr lang="de-DE" altLang="en-US" smtClean="0"/>
              <a:t>Anteil eines Gesellschafters am Gewinn der MU</a:t>
            </a:r>
          </a:p>
        </p:txBody>
      </p:sp>
      <p:sp>
        <p:nvSpPr>
          <p:cNvPr id="119811"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76C10A52-BED5-45F2-A195-A2D8CCBC104D}" type="slidenum">
              <a:rPr lang="en-GB" altLang="en-US" sz="1000" smtClean="0">
                <a:solidFill>
                  <a:srgbClr val="0B1A40"/>
                </a:solidFill>
              </a:rPr>
              <a:pPr eaLnBrk="1" hangingPunct="1">
                <a:spcBef>
                  <a:spcPct val="0"/>
                </a:spcBef>
              </a:pPr>
              <a:t>96</a:t>
            </a:fld>
            <a:endParaRPr lang="en-GB" altLang="en-US" sz="1000" smtClean="0">
              <a:solidFill>
                <a:srgbClr val="0B1A40"/>
              </a:solidFill>
            </a:endParaRPr>
          </a:p>
        </p:txBody>
      </p:sp>
      <p:sp>
        <p:nvSpPr>
          <p:cNvPr id="119812" name="Text Box 3"/>
          <p:cNvSpPr txBox="1">
            <a:spLocks noChangeArrowheads="1"/>
          </p:cNvSpPr>
          <p:nvPr/>
        </p:nvSpPr>
        <p:spPr bwMode="auto">
          <a:xfrm>
            <a:off x="228600" y="1295400"/>
            <a:ext cx="2362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b="1">
                <a:solidFill>
                  <a:schemeClr val="tx1"/>
                </a:solidFill>
              </a:rPr>
              <a:t>1. Stufe</a:t>
            </a:r>
          </a:p>
          <a:p>
            <a:pPr>
              <a:spcBef>
                <a:spcPct val="50000"/>
              </a:spcBef>
              <a:buFont typeface="Wingdings" pitchFamily="2" charset="2"/>
              <a:buNone/>
            </a:pPr>
            <a:r>
              <a:rPr lang="de-DE" altLang="en-US" sz="1400">
                <a:solidFill>
                  <a:schemeClr val="tx1"/>
                </a:solidFill>
                <a:sym typeface="Wingdings" pitchFamily="2" charset="2"/>
              </a:rPr>
              <a:t> 	Ermittlung des Handels-/ Steuerbilanzgewinns der G</a:t>
            </a:r>
            <a:r>
              <a:rPr lang="de-DE" altLang="en-US" sz="1400">
                <a:solidFill>
                  <a:schemeClr val="tx1"/>
                </a:solidFill>
              </a:rPr>
              <a:t>esellschaft</a:t>
            </a:r>
          </a:p>
          <a:p>
            <a:pPr>
              <a:spcBef>
                <a:spcPct val="50000"/>
              </a:spcBef>
              <a:buFont typeface="Wingdings" pitchFamily="2" charset="2"/>
              <a:buNone/>
            </a:pPr>
            <a:r>
              <a:rPr lang="de-DE" altLang="en-US" sz="1400">
                <a:solidFill>
                  <a:schemeClr val="tx1"/>
                </a:solidFill>
                <a:sym typeface="Wingdings" pitchFamily="2" charset="2"/>
              </a:rPr>
              <a:t>	Aufteilung des Gesamtgewinns auf Gesellschafter</a:t>
            </a:r>
            <a:endParaRPr lang="de-DE" altLang="en-US" sz="1400">
              <a:solidFill>
                <a:schemeClr val="tx1"/>
              </a:solidFill>
            </a:endParaRPr>
          </a:p>
        </p:txBody>
      </p:sp>
      <p:sp>
        <p:nvSpPr>
          <p:cNvPr id="119813" name="Text Box 4"/>
          <p:cNvSpPr txBox="1">
            <a:spLocks noChangeArrowheads="1"/>
          </p:cNvSpPr>
          <p:nvPr/>
        </p:nvSpPr>
        <p:spPr bwMode="auto">
          <a:xfrm>
            <a:off x="228600" y="3386138"/>
            <a:ext cx="28194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b="1">
                <a:solidFill>
                  <a:schemeClr val="tx1"/>
                </a:solidFill>
              </a:rPr>
              <a:t>2. Stufe</a:t>
            </a:r>
          </a:p>
          <a:p>
            <a:pPr>
              <a:spcBef>
                <a:spcPct val="50000"/>
              </a:spcBef>
              <a:buFont typeface="Wingdings" pitchFamily="2" charset="2"/>
              <a:buChar char="à"/>
            </a:pPr>
            <a:r>
              <a:rPr lang="de-DE" altLang="en-US" sz="1400">
                <a:solidFill>
                  <a:schemeClr val="tx1"/>
                </a:solidFill>
                <a:sym typeface="Wingdings" pitchFamily="2" charset="2"/>
              </a:rPr>
              <a:t>Sondervergütungen</a:t>
            </a:r>
          </a:p>
          <a:p>
            <a:pPr>
              <a:spcBef>
                <a:spcPct val="50000"/>
              </a:spcBef>
              <a:buFont typeface="Wingdings" pitchFamily="2" charset="2"/>
              <a:buChar char="à"/>
            </a:pPr>
            <a:r>
              <a:rPr lang="de-DE" altLang="en-US" sz="1400">
                <a:solidFill>
                  <a:schemeClr val="tx1"/>
                </a:solidFill>
                <a:sym typeface="Wingdings" pitchFamily="2" charset="2"/>
              </a:rPr>
              <a:t>Sonderbetriebsausgaben</a:t>
            </a:r>
          </a:p>
          <a:p>
            <a:pPr>
              <a:spcBef>
                <a:spcPct val="50000"/>
              </a:spcBef>
              <a:buFont typeface="Wingdings" pitchFamily="2" charset="2"/>
              <a:buChar char="à"/>
            </a:pPr>
            <a:r>
              <a:rPr lang="de-DE" altLang="en-US" sz="1400">
                <a:solidFill>
                  <a:schemeClr val="tx1"/>
                </a:solidFill>
              </a:rPr>
              <a:t>Sonstige Sonderbetriebseinnahmen</a:t>
            </a:r>
          </a:p>
        </p:txBody>
      </p:sp>
      <p:sp>
        <p:nvSpPr>
          <p:cNvPr id="119814" name="Text Box 5"/>
          <p:cNvSpPr txBox="1">
            <a:spLocks noChangeArrowheads="1"/>
          </p:cNvSpPr>
          <p:nvPr/>
        </p:nvSpPr>
        <p:spPr bwMode="auto">
          <a:xfrm>
            <a:off x="3200400" y="1371600"/>
            <a:ext cx="5715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b="1">
                <a:solidFill>
                  <a:schemeClr val="tx1"/>
                </a:solidFill>
              </a:rPr>
              <a:t>	Handelsbilanzgewinn der AB-OHG</a:t>
            </a:r>
          </a:p>
          <a:p>
            <a:pPr>
              <a:spcBef>
                <a:spcPct val="50000"/>
              </a:spcBef>
            </a:pPr>
            <a:r>
              <a:rPr lang="de-DE" altLang="en-US" sz="1400">
                <a:solidFill>
                  <a:schemeClr val="tx1"/>
                </a:solidFill>
              </a:rPr>
              <a:t>+/- 	bilanzsteuerrechtliche Modifikationen (§§ 4-7k EStG)</a:t>
            </a:r>
            <a:br>
              <a:rPr lang="de-DE" altLang="en-US" sz="1400">
                <a:solidFill>
                  <a:schemeClr val="tx1"/>
                </a:solidFill>
              </a:rPr>
            </a:br>
            <a:r>
              <a:rPr lang="de-DE" altLang="en-US" sz="1400">
                <a:solidFill>
                  <a:schemeClr val="tx1"/>
                </a:solidFill>
              </a:rPr>
              <a:t/>
            </a:r>
            <a:br>
              <a:rPr lang="de-DE" altLang="en-US" sz="1400">
                <a:solidFill>
                  <a:schemeClr val="tx1"/>
                </a:solidFill>
              </a:rPr>
            </a:br>
            <a:r>
              <a:rPr lang="de-DE" altLang="en-US" sz="1400">
                <a:solidFill>
                  <a:schemeClr val="tx1"/>
                </a:solidFill>
              </a:rPr>
              <a:t>= 	</a:t>
            </a:r>
            <a:r>
              <a:rPr lang="de-DE" altLang="en-US" sz="1400" b="1">
                <a:solidFill>
                  <a:schemeClr val="tx1"/>
                </a:solidFill>
              </a:rPr>
              <a:t>Steuerbilanzgewinn</a:t>
            </a:r>
            <a:r>
              <a:rPr lang="de-DE" altLang="en-US" sz="1400">
                <a:solidFill>
                  <a:schemeClr val="tx1"/>
                </a:solidFill>
              </a:rPr>
              <a:t> der AB-OHG</a:t>
            </a:r>
          </a:p>
        </p:txBody>
      </p:sp>
      <p:sp>
        <p:nvSpPr>
          <p:cNvPr id="119815" name="Text Box 6"/>
          <p:cNvSpPr txBox="1">
            <a:spLocks noChangeArrowheads="1"/>
          </p:cNvSpPr>
          <p:nvPr/>
        </p:nvSpPr>
        <p:spPr bwMode="auto">
          <a:xfrm>
            <a:off x="3581400" y="3357563"/>
            <a:ext cx="24765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tabLst>
                <a:tab pos="19050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9050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9pPr>
          </a:lstStyle>
          <a:p>
            <a:pPr>
              <a:spcBef>
                <a:spcPct val="50000"/>
              </a:spcBef>
              <a:buFont typeface="Wingdings" pitchFamily="2" charset="2"/>
              <a:buNone/>
            </a:pPr>
            <a:r>
              <a:rPr lang="de-DE" altLang="en-US" sz="1400">
                <a:solidFill>
                  <a:schemeClr val="tx1"/>
                </a:solidFill>
              </a:rPr>
              <a:t>+	Geschäftsführerbezüge</a:t>
            </a:r>
          </a:p>
          <a:p>
            <a:pPr>
              <a:spcBef>
                <a:spcPct val="50000"/>
              </a:spcBef>
            </a:pPr>
            <a:r>
              <a:rPr lang="de-DE" altLang="en-US" sz="1400">
                <a:solidFill>
                  <a:schemeClr val="tx1"/>
                </a:solidFill>
              </a:rPr>
              <a:t>+	Zinsen für Darlehen an</a:t>
            </a:r>
            <a:br>
              <a:rPr lang="de-DE" altLang="en-US" sz="1400">
                <a:solidFill>
                  <a:schemeClr val="tx1"/>
                </a:solidFill>
              </a:rPr>
            </a:br>
            <a:r>
              <a:rPr lang="de-DE" altLang="en-US" sz="1400">
                <a:solidFill>
                  <a:schemeClr val="tx1"/>
                </a:solidFill>
              </a:rPr>
              <a:t>  	AB-OHG</a:t>
            </a:r>
          </a:p>
          <a:p>
            <a:pPr>
              <a:spcBef>
                <a:spcPct val="50000"/>
              </a:spcBef>
              <a:buFontTx/>
              <a:buChar char="-"/>
            </a:pPr>
            <a:r>
              <a:rPr lang="de-DE" altLang="en-US" sz="1400">
                <a:solidFill>
                  <a:schemeClr val="tx1"/>
                </a:solidFill>
              </a:rPr>
              <a:t> 	Zinsen für aufgenommene</a:t>
            </a:r>
            <a:br>
              <a:rPr lang="de-DE" altLang="en-US" sz="1400">
                <a:solidFill>
                  <a:schemeClr val="tx1"/>
                </a:solidFill>
              </a:rPr>
            </a:br>
            <a:r>
              <a:rPr lang="de-DE" altLang="en-US" sz="1400">
                <a:solidFill>
                  <a:schemeClr val="tx1"/>
                </a:solidFill>
              </a:rPr>
              <a:t>  	Darlehen zur</a:t>
            </a:r>
            <a:br>
              <a:rPr lang="de-DE" altLang="en-US" sz="1400">
                <a:solidFill>
                  <a:schemeClr val="tx1"/>
                </a:solidFill>
              </a:rPr>
            </a:br>
            <a:r>
              <a:rPr lang="de-DE" altLang="en-US" sz="1400">
                <a:solidFill>
                  <a:schemeClr val="tx1"/>
                </a:solidFill>
              </a:rPr>
              <a:t>  	Finanzierung der AB-</a:t>
            </a:r>
            <a:br>
              <a:rPr lang="de-DE" altLang="en-US" sz="1400">
                <a:solidFill>
                  <a:schemeClr val="tx1"/>
                </a:solidFill>
              </a:rPr>
            </a:br>
            <a:r>
              <a:rPr lang="de-DE" altLang="en-US" sz="1400">
                <a:solidFill>
                  <a:schemeClr val="tx1"/>
                </a:solidFill>
              </a:rPr>
              <a:t>  	Beteiligungen</a:t>
            </a:r>
          </a:p>
        </p:txBody>
      </p:sp>
      <p:sp>
        <p:nvSpPr>
          <p:cNvPr id="119816" name="Text Box 7"/>
          <p:cNvSpPr txBox="1">
            <a:spLocks noChangeArrowheads="1"/>
          </p:cNvSpPr>
          <p:nvPr/>
        </p:nvSpPr>
        <p:spPr bwMode="auto">
          <a:xfrm>
            <a:off x="6324600" y="3357563"/>
            <a:ext cx="24384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tabLst>
                <a:tab pos="19050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9050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9pPr>
          </a:lstStyle>
          <a:p>
            <a:pPr>
              <a:spcBef>
                <a:spcPct val="50000"/>
              </a:spcBef>
              <a:buFont typeface="Wingdings" pitchFamily="2" charset="2"/>
              <a:buNone/>
            </a:pPr>
            <a:r>
              <a:rPr lang="de-DE" altLang="en-US" sz="1400">
                <a:solidFill>
                  <a:schemeClr val="tx1"/>
                </a:solidFill>
              </a:rPr>
              <a:t>+ 	Geschäftsführerbezüge</a:t>
            </a:r>
          </a:p>
          <a:p>
            <a:pPr>
              <a:spcBef>
                <a:spcPct val="50000"/>
              </a:spcBef>
            </a:pPr>
            <a:r>
              <a:rPr lang="de-DE" altLang="en-US" sz="1400">
                <a:solidFill>
                  <a:schemeClr val="tx1"/>
                </a:solidFill>
              </a:rPr>
              <a:t>+ 	Miete für zur Verfügung</a:t>
            </a:r>
            <a:br>
              <a:rPr lang="de-DE" altLang="en-US" sz="1400">
                <a:solidFill>
                  <a:schemeClr val="tx1"/>
                </a:solidFill>
              </a:rPr>
            </a:br>
            <a:r>
              <a:rPr lang="de-DE" altLang="en-US" sz="1400">
                <a:solidFill>
                  <a:schemeClr val="tx1"/>
                </a:solidFill>
              </a:rPr>
              <a:t>   	gestellte Gebäude </a:t>
            </a:r>
          </a:p>
          <a:p>
            <a:pPr>
              <a:spcBef>
                <a:spcPct val="50000"/>
              </a:spcBef>
              <a:buFontTx/>
              <a:buChar char="-"/>
            </a:pPr>
            <a:r>
              <a:rPr lang="de-DE" altLang="en-US" sz="1400">
                <a:solidFill>
                  <a:schemeClr val="tx1"/>
                </a:solidFill>
              </a:rPr>
              <a:t> 	AfA und GrundSt für das</a:t>
            </a:r>
            <a:br>
              <a:rPr lang="de-DE" altLang="en-US" sz="1400">
                <a:solidFill>
                  <a:schemeClr val="tx1"/>
                </a:solidFill>
              </a:rPr>
            </a:br>
            <a:r>
              <a:rPr lang="de-DE" altLang="en-US" sz="1400">
                <a:solidFill>
                  <a:schemeClr val="tx1"/>
                </a:solidFill>
              </a:rPr>
              <a:t>  	Gebäude</a:t>
            </a:r>
          </a:p>
          <a:p>
            <a:pPr>
              <a:spcBef>
                <a:spcPct val="50000"/>
              </a:spcBef>
            </a:pPr>
            <a:endParaRPr lang="de-DE" altLang="en-US" sz="1400">
              <a:solidFill>
                <a:schemeClr val="tx1"/>
              </a:solidFill>
            </a:endParaRPr>
          </a:p>
        </p:txBody>
      </p:sp>
      <p:sp>
        <p:nvSpPr>
          <p:cNvPr id="119817" name="Text Box 8"/>
          <p:cNvSpPr txBox="1">
            <a:spLocks noChangeArrowheads="1"/>
          </p:cNvSpPr>
          <p:nvPr/>
        </p:nvSpPr>
        <p:spPr bwMode="auto">
          <a:xfrm>
            <a:off x="3657600" y="2952750"/>
            <a:ext cx="2159000" cy="323850"/>
          </a:xfrm>
          <a:prstGeom prst="rect">
            <a:avLst/>
          </a:prstGeom>
          <a:solidFill>
            <a:schemeClr val="tx1"/>
          </a:solidFill>
          <a:ln w="9525">
            <a:solidFill>
              <a:schemeClr val="tx1"/>
            </a:solidFill>
            <a:miter lim="800000"/>
            <a:headEnd/>
            <a:tailEnd/>
          </a:ln>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a:solidFill>
                  <a:schemeClr val="bg1"/>
                </a:solidFill>
              </a:rPr>
              <a:t>Anteil des A am Gewinn</a:t>
            </a:r>
          </a:p>
        </p:txBody>
      </p:sp>
      <p:sp>
        <p:nvSpPr>
          <p:cNvPr id="119818" name="Text Box 9"/>
          <p:cNvSpPr txBox="1">
            <a:spLocks noChangeArrowheads="1"/>
          </p:cNvSpPr>
          <p:nvPr/>
        </p:nvSpPr>
        <p:spPr bwMode="auto">
          <a:xfrm>
            <a:off x="6375400" y="2952750"/>
            <a:ext cx="2159000" cy="323850"/>
          </a:xfrm>
          <a:prstGeom prst="rect">
            <a:avLst/>
          </a:prstGeom>
          <a:solidFill>
            <a:schemeClr val="tx1"/>
          </a:solidFill>
          <a:ln w="9525">
            <a:solidFill>
              <a:schemeClr val="tx1"/>
            </a:solidFill>
            <a:miter lim="800000"/>
            <a:headEnd/>
            <a:tailEnd/>
          </a:ln>
        </p:spPr>
        <p:txBody>
          <a:bodyPr lIns="90000" tIns="46800" rIns="90000" bIns="46800"/>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50000"/>
              </a:spcBef>
            </a:pPr>
            <a:r>
              <a:rPr lang="de-DE" altLang="en-US" sz="1400">
                <a:solidFill>
                  <a:schemeClr val="bg1"/>
                </a:solidFill>
              </a:rPr>
              <a:t>Anteil des B am Gewinn</a:t>
            </a:r>
          </a:p>
        </p:txBody>
      </p:sp>
      <p:cxnSp>
        <p:nvCxnSpPr>
          <p:cNvPr id="119819" name="AutoShape 10"/>
          <p:cNvCxnSpPr>
            <a:cxnSpLocks noChangeShapeType="1"/>
            <a:stCxn id="119817" idx="0"/>
            <a:endCxn id="119814" idx="2"/>
          </p:cNvCxnSpPr>
          <p:nvPr/>
        </p:nvCxnSpPr>
        <p:spPr bwMode="auto">
          <a:xfrm rot="-5400000">
            <a:off x="5131594" y="2026444"/>
            <a:ext cx="531812" cy="1320800"/>
          </a:xfrm>
          <a:prstGeom prst="bentConnector3">
            <a:avLst>
              <a:gd name="adj1" fmla="val 4985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19820" name="AutoShape 11"/>
          <p:cNvCxnSpPr>
            <a:cxnSpLocks noChangeShapeType="1"/>
            <a:stCxn id="119814" idx="2"/>
            <a:endCxn id="119818" idx="0"/>
          </p:cNvCxnSpPr>
          <p:nvPr/>
        </p:nvCxnSpPr>
        <p:spPr bwMode="auto">
          <a:xfrm rot="16200000" flipH="1">
            <a:off x="6490494" y="1988344"/>
            <a:ext cx="531812" cy="1397000"/>
          </a:xfrm>
          <a:prstGeom prst="bentConnector3">
            <a:avLst>
              <a:gd name="adj1" fmla="val 4985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9821" name="Line 12"/>
          <p:cNvSpPr>
            <a:spLocks noChangeShapeType="1"/>
          </p:cNvSpPr>
          <p:nvPr/>
        </p:nvSpPr>
        <p:spPr bwMode="auto">
          <a:xfrm>
            <a:off x="3276600" y="2057400"/>
            <a:ext cx="525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119822" name="Text Box 13"/>
          <p:cNvSpPr txBox="1">
            <a:spLocks noChangeArrowheads="1"/>
          </p:cNvSpPr>
          <p:nvPr/>
        </p:nvSpPr>
        <p:spPr bwMode="auto">
          <a:xfrm>
            <a:off x="3581400" y="52578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tabLst>
                <a:tab pos="19050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9050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9pPr>
          </a:lstStyle>
          <a:p>
            <a:pPr>
              <a:spcBef>
                <a:spcPct val="50000"/>
              </a:spcBef>
            </a:pPr>
            <a:r>
              <a:rPr lang="de-DE" altLang="en-US" sz="1400">
                <a:solidFill>
                  <a:schemeClr val="tx1"/>
                </a:solidFill>
              </a:rPr>
              <a:t>= 	Gewinnanteil des 	Gesellschafters A aus der 	Mitunternehmerschaft</a:t>
            </a:r>
          </a:p>
        </p:txBody>
      </p:sp>
      <p:sp>
        <p:nvSpPr>
          <p:cNvPr id="119823" name="Text Box 14"/>
          <p:cNvSpPr txBox="1">
            <a:spLocks noChangeArrowheads="1"/>
          </p:cNvSpPr>
          <p:nvPr/>
        </p:nvSpPr>
        <p:spPr bwMode="auto">
          <a:xfrm>
            <a:off x="6324600" y="5257800"/>
            <a:ext cx="2590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tabLst>
                <a:tab pos="190500"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90500"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90500" algn="l"/>
              </a:tabLst>
              <a:defRPr sz="2000">
                <a:solidFill>
                  <a:schemeClr val="tx1"/>
                </a:solidFill>
                <a:latin typeface="Arial" pitchFamily="34" charset="0"/>
                <a:cs typeface="Arial" pitchFamily="34" charset="0"/>
              </a:defRPr>
            </a:lvl9pPr>
          </a:lstStyle>
          <a:p>
            <a:pPr>
              <a:spcBef>
                <a:spcPct val="50000"/>
              </a:spcBef>
            </a:pPr>
            <a:r>
              <a:rPr lang="de-DE" altLang="en-US" sz="1400">
                <a:solidFill>
                  <a:schemeClr val="tx1"/>
                </a:solidFill>
              </a:rPr>
              <a:t>= 	Gewinnanteil des 	Gesellschafters B aus der  	Mitunternehmerschaft</a:t>
            </a:r>
          </a:p>
        </p:txBody>
      </p:sp>
      <p:sp>
        <p:nvSpPr>
          <p:cNvPr id="119824" name="Line 15"/>
          <p:cNvSpPr>
            <a:spLocks noChangeShapeType="1"/>
          </p:cNvSpPr>
          <p:nvPr/>
        </p:nvSpPr>
        <p:spPr bwMode="auto">
          <a:xfrm>
            <a:off x="3657600" y="52578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119825" name="Line 16"/>
          <p:cNvSpPr>
            <a:spLocks noChangeShapeType="1"/>
          </p:cNvSpPr>
          <p:nvPr/>
        </p:nvSpPr>
        <p:spPr bwMode="auto">
          <a:xfrm>
            <a:off x="6400800" y="52578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119826" name="Text Box 17"/>
          <p:cNvSpPr txBox="1">
            <a:spLocks noChangeArrowheads="1"/>
          </p:cNvSpPr>
          <p:nvPr/>
        </p:nvSpPr>
        <p:spPr bwMode="auto">
          <a:xfrm>
            <a:off x="250825" y="917575"/>
            <a:ext cx="48244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342900" indent="-3429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2000">
                <a:solidFill>
                  <a:schemeClr val="tx1"/>
                </a:solidFill>
              </a:rPr>
              <a:t>Beispiel: AB-OHG</a:t>
            </a:r>
          </a:p>
        </p:txBody>
      </p:sp>
      <p:sp>
        <p:nvSpPr>
          <p:cNvPr id="119827" name="Text Box 18"/>
          <p:cNvSpPr txBox="1">
            <a:spLocks noChangeArrowheads="1"/>
          </p:cNvSpPr>
          <p:nvPr/>
        </p:nvSpPr>
        <p:spPr bwMode="auto">
          <a:xfrm>
            <a:off x="3851275" y="2420938"/>
            <a:ext cx="45720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pPr>
            <a:r>
              <a:rPr lang="de-DE" altLang="en-US" sz="1400">
                <a:solidFill>
                  <a:schemeClr val="tx1"/>
                </a:solidFill>
              </a:rPr>
              <a:t>Aufteilung nach Schlüssel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lIns="91440" tIns="45720" rIns="91440" bIns="45720" anchor="ctr"/>
          <a:lstStyle/>
          <a:p>
            <a:pPr eaLnBrk="1" hangingPunct="1"/>
            <a:r>
              <a:rPr lang="de-DE" altLang="en-US" smtClean="0"/>
              <a:t>Anteil eines Gesellschafters am Gewinn der MU</a:t>
            </a:r>
          </a:p>
        </p:txBody>
      </p:sp>
      <p:sp>
        <p:nvSpPr>
          <p:cNvPr id="120835"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AE701605-0149-4E4D-B359-2740C2225300}" type="slidenum">
              <a:rPr lang="en-GB" altLang="en-US" sz="1000" smtClean="0">
                <a:solidFill>
                  <a:srgbClr val="0B1A40"/>
                </a:solidFill>
              </a:rPr>
              <a:pPr eaLnBrk="1" hangingPunct="1">
                <a:spcBef>
                  <a:spcPct val="0"/>
                </a:spcBef>
              </a:pPr>
              <a:t>97</a:t>
            </a:fld>
            <a:endParaRPr lang="en-GB" altLang="en-US" sz="1000" smtClean="0">
              <a:solidFill>
                <a:srgbClr val="0B1A40"/>
              </a:solidFill>
            </a:endParaRPr>
          </a:p>
        </p:txBody>
      </p:sp>
      <p:sp>
        <p:nvSpPr>
          <p:cNvPr id="120836" name="Text Box 3"/>
          <p:cNvSpPr txBox="1">
            <a:spLocks noChangeArrowheads="1"/>
          </p:cNvSpPr>
          <p:nvPr/>
        </p:nvSpPr>
        <p:spPr bwMode="auto">
          <a:xfrm>
            <a:off x="304800" y="1230313"/>
            <a:ext cx="85883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457200" indent="-457200"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50000"/>
              </a:spcBef>
              <a:buClr>
                <a:srgbClr val="004171"/>
              </a:buClr>
              <a:buFontTx/>
              <a:buChar char="•"/>
            </a:pPr>
            <a:r>
              <a:rPr lang="de-DE" altLang="en-US" sz="1800" u="sng">
                <a:solidFill>
                  <a:schemeClr val="tx1"/>
                </a:solidFill>
              </a:rPr>
              <a:t>Beispiel:</a:t>
            </a:r>
            <a:r>
              <a:rPr lang="de-DE" altLang="en-US" sz="1800">
                <a:solidFill>
                  <a:schemeClr val="tx1"/>
                </a:solidFill>
              </a:rPr>
              <a:t> XY OHG; X erhält für die Geschäftsführung 50 T€ Gehalt pro </a:t>
            </a:r>
            <a:br>
              <a:rPr lang="de-DE" altLang="en-US" sz="1800">
                <a:solidFill>
                  <a:schemeClr val="tx1"/>
                </a:solidFill>
              </a:rPr>
            </a:br>
            <a:r>
              <a:rPr lang="de-DE" altLang="en-US" sz="1800">
                <a:solidFill>
                  <a:schemeClr val="tx1"/>
                </a:solidFill>
              </a:rPr>
              <a:t>Jahr, Y vermietet der OHG einen Lagerplatz für 20 T€ pro Jahr</a:t>
            </a:r>
          </a:p>
          <a:p>
            <a:pPr eaLnBrk="1" hangingPunct="1">
              <a:spcBef>
                <a:spcPct val="50000"/>
              </a:spcBef>
              <a:buClr>
                <a:srgbClr val="004171"/>
              </a:buClr>
              <a:buFontTx/>
              <a:buChar char="•"/>
            </a:pPr>
            <a:r>
              <a:rPr lang="de-DE" altLang="en-US" sz="1800" u="sng">
                <a:solidFill>
                  <a:schemeClr val="tx1"/>
                </a:solidFill>
              </a:rPr>
              <a:t>1. Stufe</a:t>
            </a:r>
            <a:r>
              <a:rPr lang="de-DE" altLang="en-US" sz="1800">
                <a:solidFill>
                  <a:schemeClr val="tx1"/>
                </a:solidFill>
              </a:rPr>
              <a:t>: X und Y sind MU der OHG </a:t>
            </a:r>
            <a:r>
              <a:rPr lang="de-DE" altLang="en-US" sz="1800">
                <a:solidFill>
                  <a:schemeClr val="tx1"/>
                </a:solidFill>
                <a:sym typeface="Wingdings" pitchFamily="2" charset="2"/>
              </a:rPr>
              <a:t> Einkünfte aus Gewerbebetrieb</a:t>
            </a:r>
            <a:br>
              <a:rPr lang="de-DE" altLang="en-US" sz="1800">
                <a:solidFill>
                  <a:schemeClr val="tx1"/>
                </a:solidFill>
                <a:sym typeface="Wingdings" pitchFamily="2" charset="2"/>
              </a:rPr>
            </a:br>
            <a:r>
              <a:rPr lang="de-DE" altLang="en-US" sz="1800">
                <a:solidFill>
                  <a:schemeClr val="tx1"/>
                </a:solidFill>
                <a:sym typeface="Wingdings" pitchFamily="2" charset="2"/>
              </a:rPr>
              <a:t>Anerkennung der schuldrechtl. Vertragsbeziehungen Gt und Gr</a:t>
            </a:r>
            <a:br>
              <a:rPr lang="de-DE" altLang="en-US" sz="1800">
                <a:solidFill>
                  <a:schemeClr val="tx1"/>
                </a:solidFill>
                <a:sym typeface="Wingdings" pitchFamily="2" charset="2"/>
              </a:rPr>
            </a:br>
            <a:r>
              <a:rPr lang="de-DE" altLang="en-US" sz="1800">
                <a:solidFill>
                  <a:schemeClr val="tx1"/>
                </a:solidFill>
                <a:sym typeface="Wingdings" pitchFamily="2" charset="2"/>
              </a:rPr>
              <a:t>StB-Gewinn der OHG annahmegemäß 100 T€ unter Berücksichtigung der Vertragsbeziehungen;</a:t>
            </a:r>
          </a:p>
          <a:p>
            <a:pPr eaLnBrk="1" hangingPunct="1">
              <a:spcBef>
                <a:spcPct val="50000"/>
              </a:spcBef>
              <a:buClr>
                <a:srgbClr val="004171"/>
              </a:buClr>
              <a:buFontTx/>
              <a:buChar char="•"/>
            </a:pPr>
            <a:r>
              <a:rPr lang="de-DE" altLang="en-US" sz="1800" u="sng">
                <a:solidFill>
                  <a:schemeClr val="tx1"/>
                </a:solidFill>
                <a:sym typeface="Wingdings" pitchFamily="2" charset="2"/>
              </a:rPr>
              <a:t>2. Stufe</a:t>
            </a:r>
            <a:r>
              <a:rPr lang="de-DE" altLang="en-US" sz="1800">
                <a:solidFill>
                  <a:schemeClr val="tx1"/>
                </a:solidFill>
                <a:sym typeface="Wingdings" pitchFamily="2" charset="2"/>
              </a:rPr>
              <a:t>: Umqualifikation; Ansatz von SBE;</a:t>
            </a:r>
          </a:p>
          <a:p>
            <a:pPr eaLnBrk="1" hangingPunct="1">
              <a:spcBef>
                <a:spcPct val="50000"/>
              </a:spcBef>
            </a:pPr>
            <a:r>
              <a:rPr lang="de-DE" altLang="en-US" sz="1800">
                <a:solidFill>
                  <a:schemeClr val="tx1"/>
                </a:solidFill>
              </a:rPr>
              <a:t>								</a:t>
            </a:r>
            <a:r>
              <a:rPr lang="de-DE" altLang="en-US" sz="1800" b="1">
                <a:solidFill>
                  <a:schemeClr val="tx1"/>
                </a:solidFill>
              </a:rPr>
              <a:t>X	Y</a:t>
            </a:r>
          </a:p>
          <a:p>
            <a:pPr eaLnBrk="1" hangingPunct="1">
              <a:spcBef>
                <a:spcPct val="50000"/>
              </a:spcBef>
              <a:buFontTx/>
              <a:buAutoNum type="arabicPeriod"/>
            </a:pPr>
            <a:r>
              <a:rPr lang="de-DE" altLang="en-US" sz="1800">
                <a:solidFill>
                  <a:schemeClr val="tx1"/>
                </a:solidFill>
              </a:rPr>
              <a:t>Stufe: StB-Gewinn 100 T€, Verteilung nach</a:t>
            </a:r>
            <a:br>
              <a:rPr lang="de-DE" altLang="en-US" sz="1800">
                <a:solidFill>
                  <a:schemeClr val="tx1"/>
                </a:solidFill>
              </a:rPr>
            </a:br>
            <a:r>
              <a:rPr lang="de-DE" altLang="en-US" sz="1800">
                <a:solidFill>
                  <a:schemeClr val="tx1"/>
                </a:solidFill>
              </a:rPr>
              <a:t>Gewinnverteilungsschlüssel				50	50</a:t>
            </a:r>
          </a:p>
          <a:p>
            <a:pPr eaLnBrk="1" hangingPunct="1">
              <a:spcBef>
                <a:spcPct val="50000"/>
              </a:spcBef>
              <a:buFontTx/>
              <a:buAutoNum type="arabicPeriod"/>
            </a:pPr>
            <a:r>
              <a:rPr lang="de-DE" altLang="en-US" sz="1800">
                <a:solidFill>
                  <a:schemeClr val="tx1"/>
                </a:solidFill>
              </a:rPr>
              <a:t>Stufe: 	Geschäftsführergehalt			50</a:t>
            </a:r>
            <a:br>
              <a:rPr lang="de-DE" altLang="en-US" sz="1800">
                <a:solidFill>
                  <a:schemeClr val="tx1"/>
                </a:solidFill>
              </a:rPr>
            </a:br>
            <a:r>
              <a:rPr lang="de-DE" altLang="en-US" sz="1800">
                <a:solidFill>
                  <a:schemeClr val="tx1"/>
                </a:solidFill>
              </a:rPr>
              <a:t>		Mieteinnahmen					20</a:t>
            </a:r>
          </a:p>
          <a:p>
            <a:pPr eaLnBrk="1" hangingPunct="1">
              <a:spcBef>
                <a:spcPct val="50000"/>
              </a:spcBef>
            </a:pPr>
            <a:r>
              <a:rPr lang="de-DE" altLang="en-US" sz="1800">
                <a:solidFill>
                  <a:schemeClr val="tx1"/>
                </a:solidFill>
              </a:rPr>
              <a:t>	Einkünfte aus Gewerbebetrieb				100	70</a:t>
            </a:r>
            <a:br>
              <a:rPr lang="de-DE" altLang="en-US" sz="1800">
                <a:solidFill>
                  <a:schemeClr val="tx1"/>
                </a:solidFill>
              </a:rPr>
            </a:br>
            <a:r>
              <a:rPr lang="de-DE" altLang="en-US" sz="1800">
                <a:solidFill>
                  <a:schemeClr val="tx1"/>
                </a:solidFill>
              </a:rPr>
              <a:t>§ 15 Abs. 1 Nr. 2 EStG</a:t>
            </a:r>
          </a:p>
        </p:txBody>
      </p:sp>
      <p:sp>
        <p:nvSpPr>
          <p:cNvPr id="120837" name="Line 4"/>
          <p:cNvSpPr>
            <a:spLocks noChangeShapeType="1"/>
          </p:cNvSpPr>
          <p:nvPr/>
        </p:nvSpPr>
        <p:spPr bwMode="auto">
          <a:xfrm>
            <a:off x="179388" y="5373688"/>
            <a:ext cx="838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de-DE"/>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p:txBody>
          <a:bodyPr lIns="91440" tIns="45720" rIns="91440" bIns="45720" anchor="ctr"/>
          <a:lstStyle/>
          <a:p>
            <a:pPr eaLnBrk="1" hangingPunct="1"/>
            <a:r>
              <a:rPr lang="de-DE" altLang="en-US" smtClean="0"/>
              <a:t>Beispiel: AB-OHG</a:t>
            </a:r>
          </a:p>
        </p:txBody>
      </p:sp>
      <p:sp>
        <p:nvSpPr>
          <p:cNvPr id="121859" name="Slide Number Placeholder 2"/>
          <p:cNvSpPr>
            <a:spLocks noGrp="1"/>
          </p:cNvSpPr>
          <p:nvPr>
            <p:ph type="sldNum" sz="quarter" idx="10"/>
          </p:nvPr>
        </p:nvSpPr>
        <p:spPr>
          <a:noFill/>
        </p:spPr>
        <p:txBody>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fld id="{E57560A5-5D75-4679-B293-1E04774082E0}" type="slidenum">
              <a:rPr lang="en-GB" altLang="en-US" sz="1000" smtClean="0">
                <a:solidFill>
                  <a:srgbClr val="0B1A40"/>
                </a:solidFill>
              </a:rPr>
              <a:pPr eaLnBrk="1" hangingPunct="1">
                <a:spcBef>
                  <a:spcPct val="0"/>
                </a:spcBef>
              </a:pPr>
              <a:t>98</a:t>
            </a:fld>
            <a:endParaRPr lang="en-GB" altLang="en-US" sz="1000" smtClean="0">
              <a:solidFill>
                <a:srgbClr val="0B1A40"/>
              </a:solidFill>
            </a:endParaRPr>
          </a:p>
        </p:txBody>
      </p:sp>
      <p:sp>
        <p:nvSpPr>
          <p:cNvPr id="121860" name="Text Box 3"/>
          <p:cNvSpPr txBox="1">
            <a:spLocks noChangeArrowheads="1"/>
          </p:cNvSpPr>
          <p:nvPr/>
        </p:nvSpPr>
        <p:spPr bwMode="auto">
          <a:xfrm>
            <a:off x="2843213" y="927100"/>
            <a:ext cx="6248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tabLst>
                <a:tab pos="1889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889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9pPr>
          </a:lstStyle>
          <a:p>
            <a:pPr eaLnBrk="1" hangingPunct="1">
              <a:spcBef>
                <a:spcPct val="50000"/>
              </a:spcBef>
            </a:pPr>
            <a:r>
              <a:rPr lang="de-DE" altLang="en-US" sz="1600" b="1" u="sng"/>
              <a:t>FALL:</a:t>
            </a:r>
          </a:p>
          <a:p>
            <a:pPr eaLnBrk="1" hangingPunct="1">
              <a:spcBef>
                <a:spcPct val="50000"/>
              </a:spcBef>
              <a:buFontTx/>
              <a:buChar char="-"/>
            </a:pPr>
            <a:r>
              <a:rPr lang="de-DE" altLang="en-US" sz="1600">
                <a:solidFill>
                  <a:schemeClr val="tx1"/>
                </a:solidFill>
              </a:rPr>
              <a:t> 	A und B sind je zur Hälfte am Gewinn oder Verlust beteiligt</a:t>
            </a:r>
          </a:p>
          <a:p>
            <a:pPr eaLnBrk="1" hangingPunct="1">
              <a:spcBef>
                <a:spcPct val="0"/>
              </a:spcBef>
              <a:buFontTx/>
              <a:buChar char="-"/>
            </a:pPr>
            <a:r>
              <a:rPr lang="de-DE" altLang="en-US" sz="1600">
                <a:solidFill>
                  <a:schemeClr val="tx1"/>
                </a:solidFill>
              </a:rPr>
              <a:t> 	A führt die Geschäfte und erhält ein Gehalt i.H.v. € 4.000 pro 	Monat</a:t>
            </a:r>
          </a:p>
          <a:p>
            <a:pPr eaLnBrk="1" hangingPunct="1">
              <a:spcBef>
                <a:spcPct val="0"/>
              </a:spcBef>
              <a:buFontTx/>
              <a:buChar char="-"/>
            </a:pPr>
            <a:r>
              <a:rPr lang="de-DE" altLang="en-US" sz="1600">
                <a:solidFill>
                  <a:schemeClr val="tx1"/>
                </a:solidFill>
              </a:rPr>
              <a:t> 	B vermietet der Gesellschaft ein Grundstück für € 15.000 pro 	Jahr</a:t>
            </a:r>
          </a:p>
          <a:p>
            <a:pPr eaLnBrk="1" hangingPunct="1">
              <a:spcBef>
                <a:spcPct val="0"/>
              </a:spcBef>
              <a:buFontTx/>
              <a:buChar char="-"/>
            </a:pPr>
            <a:r>
              <a:rPr lang="de-DE" altLang="en-US" sz="1600">
                <a:solidFill>
                  <a:schemeClr val="tx1"/>
                </a:solidFill>
              </a:rPr>
              <a:t> 	Der Gewinn aus der Gesamthandbilanz beträgt € 137.000,-</a:t>
            </a:r>
          </a:p>
        </p:txBody>
      </p:sp>
      <p:sp>
        <p:nvSpPr>
          <p:cNvPr id="121861" name="Text Box 4"/>
          <p:cNvSpPr txBox="1">
            <a:spLocks noChangeArrowheads="1"/>
          </p:cNvSpPr>
          <p:nvPr/>
        </p:nvSpPr>
        <p:spPr bwMode="auto">
          <a:xfrm>
            <a:off x="2819400" y="2894013"/>
            <a:ext cx="4740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tabLst>
                <a:tab pos="188913" algn="l"/>
              </a:tabLst>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tabLst>
                <a:tab pos="188913" algn="l"/>
              </a:tabLst>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tabLst>
                <a:tab pos="188913" algn="l"/>
              </a:tabLst>
              <a:defRPr sz="2000">
                <a:solidFill>
                  <a:schemeClr val="tx1"/>
                </a:solidFill>
                <a:latin typeface="Arial" pitchFamily="34" charset="0"/>
                <a:cs typeface="Arial" pitchFamily="34" charset="0"/>
              </a:defRPr>
            </a:lvl9pPr>
          </a:lstStyle>
          <a:p>
            <a:pPr eaLnBrk="1" hangingPunct="1">
              <a:spcBef>
                <a:spcPct val="0"/>
              </a:spcBef>
            </a:pPr>
            <a:r>
              <a:rPr lang="de-DE" altLang="en-US" sz="1600" b="1" u="sng"/>
              <a:t>LÖSUNG:</a:t>
            </a:r>
          </a:p>
          <a:p>
            <a:pPr eaLnBrk="1" hangingPunct="1">
              <a:spcBef>
                <a:spcPct val="0"/>
              </a:spcBef>
            </a:pPr>
            <a:endParaRPr lang="de-DE" altLang="en-US" sz="1600" b="1" u="sng">
              <a:solidFill>
                <a:schemeClr val="tx1"/>
              </a:solidFill>
            </a:endParaRPr>
          </a:p>
          <a:p>
            <a:pPr eaLnBrk="1" hangingPunct="1">
              <a:spcBef>
                <a:spcPct val="0"/>
              </a:spcBef>
            </a:pPr>
            <a:endParaRPr lang="de-DE" altLang="en-US" sz="1600" b="1" u="sng">
              <a:solidFill>
                <a:schemeClr val="tx1"/>
              </a:solidFill>
            </a:endParaRPr>
          </a:p>
        </p:txBody>
      </p:sp>
      <p:graphicFrame>
        <p:nvGraphicFramePr>
          <p:cNvPr id="339973" name="Group 5"/>
          <p:cNvGraphicFramePr>
            <a:graphicFrameLocks noGrp="1"/>
          </p:cNvGraphicFramePr>
          <p:nvPr/>
        </p:nvGraphicFramePr>
        <p:xfrm>
          <a:off x="2743200" y="3275013"/>
          <a:ext cx="6096000" cy="2728913"/>
        </p:xfrm>
        <a:graphic>
          <a:graphicData uri="http://schemas.openxmlformats.org/drawingml/2006/table">
            <a:tbl>
              <a:tblPr/>
              <a:tblGrid>
                <a:gridCol w="2209800"/>
                <a:gridCol w="1295400"/>
                <a:gridCol w="1295400"/>
                <a:gridCol w="1295400"/>
              </a:tblGrid>
              <a:tr h="33655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OHG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smtClean="0">
                          <a:ln>
                            <a:noFill/>
                          </a:ln>
                          <a:solidFill>
                            <a:schemeClr val="tx1"/>
                          </a:solidFill>
                          <a:effectLst/>
                          <a:latin typeface="Arial" charset="0"/>
                          <a:cs typeface="Arial" charset="0"/>
                        </a:rPr>
                        <a:t>Steuerbilanzieller Gewinn der OHG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smtClean="0">
                          <a:ln>
                            <a:noFill/>
                          </a:ln>
                          <a:solidFill>
                            <a:schemeClr val="tx1"/>
                          </a:solidFill>
                          <a:effectLst/>
                          <a:latin typeface="Arial" charset="0"/>
                          <a:cs typeface="Arial" charset="0"/>
                        </a:rPr>
                        <a:t>(Gewinn 1. Stufe)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€ 137.000,-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€ 68.500,-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€ 68.500,-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smtClean="0">
                          <a:ln>
                            <a:noFill/>
                          </a:ln>
                          <a:solidFill>
                            <a:schemeClr val="tx1"/>
                          </a:solidFill>
                          <a:effectLst/>
                          <a:latin typeface="Arial" charset="0"/>
                          <a:cs typeface="Arial" charset="0"/>
                        </a:rPr>
                        <a:t>Sondervergütung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€ 48.000,-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€ 48.000,-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smtClean="0">
                          <a:ln>
                            <a:noFill/>
                          </a:ln>
                          <a:solidFill>
                            <a:schemeClr val="tx1"/>
                          </a:solidFill>
                          <a:effectLst/>
                          <a:latin typeface="Arial" charset="0"/>
                          <a:cs typeface="Arial" charset="0"/>
                        </a:rPr>
                        <a:t>Sondervergütung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€ 15.000,-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€ 15.000,-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smtClean="0">
                          <a:ln>
                            <a:noFill/>
                          </a:ln>
                          <a:solidFill>
                            <a:schemeClr val="tx1"/>
                          </a:solidFill>
                          <a:effectLst/>
                          <a:latin typeface="Arial" charset="0"/>
                          <a:cs typeface="Arial" charset="0"/>
                        </a:rPr>
                        <a:t>Steuerlicher Gewinn aus Gewerbebetrieb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000" b="0" i="0" u="none" strike="noStrike" cap="none" normalizeH="0" baseline="0" smtClean="0">
                          <a:ln>
                            <a:noFill/>
                          </a:ln>
                          <a:solidFill>
                            <a:schemeClr val="tx1"/>
                          </a:solidFill>
                          <a:effectLst/>
                          <a:latin typeface="Arial" charset="0"/>
                          <a:cs typeface="Arial" charset="0"/>
                        </a:rPr>
                        <a:t>(Gewinn 2. Stufe)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€ 116.500,-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20000"/>
                        </a:spcBef>
                        <a:spcAft>
                          <a:spcPct val="20000"/>
                        </a:spcAft>
                        <a:buClr>
                          <a:schemeClr val="accent2"/>
                        </a:buClr>
                        <a:defRPr>
                          <a:solidFill>
                            <a:schemeClr val="accent2"/>
                          </a:solidFill>
                          <a:latin typeface="Arial" charset="0"/>
                          <a:cs typeface="Arial" charset="0"/>
                        </a:defRPr>
                      </a:lvl1pPr>
                      <a:lvl2pPr marL="742950" indent="-285750">
                        <a:lnSpc>
                          <a:spcPct val="90000"/>
                        </a:lnSpc>
                        <a:spcBef>
                          <a:spcPct val="20000"/>
                        </a:spcBef>
                        <a:spcAft>
                          <a:spcPct val="20000"/>
                        </a:spcAft>
                        <a:buClr>
                          <a:srgbClr val="0B1A40"/>
                        </a:buClr>
                        <a:defRPr sz="1600">
                          <a:solidFill>
                            <a:srgbClr val="0B1A40"/>
                          </a:solidFill>
                          <a:latin typeface="Arial" charset="0"/>
                          <a:cs typeface="Arial" charset="0"/>
                        </a:defRPr>
                      </a:lvl2pPr>
                      <a:lvl3pPr marL="1143000" indent="-228600">
                        <a:lnSpc>
                          <a:spcPct val="90000"/>
                        </a:lnSpc>
                        <a:spcBef>
                          <a:spcPct val="20000"/>
                        </a:spcBef>
                        <a:spcAft>
                          <a:spcPct val="20000"/>
                        </a:spcAft>
                        <a:buClr>
                          <a:srgbClr val="0B1A40"/>
                        </a:buClr>
                        <a:defRPr sz="1600">
                          <a:solidFill>
                            <a:srgbClr val="0B1A40"/>
                          </a:solidFill>
                          <a:latin typeface="Arial" charset="0"/>
                          <a:cs typeface="Arial" charset="0"/>
                        </a:defRPr>
                      </a:lvl3pPr>
                      <a:lvl4pPr marL="16002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4pPr>
                      <a:lvl5pPr marL="2057400" indent="-228600">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5pPr>
                      <a:lvl6pPr marL="25146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6pPr>
                      <a:lvl7pPr marL="29718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7pPr>
                      <a:lvl8pPr marL="34290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8pPr>
                      <a:lvl9pPr marL="3886200" indent="-228600" fontAlgn="base">
                        <a:lnSpc>
                          <a:spcPct val="90000"/>
                        </a:lnSpc>
                        <a:spcBef>
                          <a:spcPct val="20000"/>
                        </a:spcBef>
                        <a:spcAft>
                          <a:spcPct val="20000"/>
                        </a:spcAft>
                        <a:buClr>
                          <a:srgbClr val="0B1A40"/>
                        </a:buClr>
                        <a:buFont typeface="Arial" charset="0"/>
                        <a:defRPr sz="1600">
                          <a:solidFill>
                            <a:srgbClr val="0B1A40"/>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charset="0"/>
                          <a:cs typeface="Arial" charset="0"/>
                        </a:rPr>
                        <a:t>€ 83.500,-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21894" name="Group 37"/>
          <p:cNvGrpSpPr>
            <a:grpSpLocks/>
          </p:cNvGrpSpPr>
          <p:nvPr/>
        </p:nvGrpSpPr>
        <p:grpSpPr bwMode="auto">
          <a:xfrm>
            <a:off x="303213" y="3846513"/>
            <a:ext cx="301625" cy="876300"/>
            <a:chOff x="912" y="2640"/>
            <a:chExt cx="480" cy="1104"/>
          </a:xfrm>
        </p:grpSpPr>
        <p:graphicFrame>
          <p:nvGraphicFramePr>
            <p:cNvPr id="121910" name="Object 40"/>
            <p:cNvGraphicFramePr>
              <a:graphicFrameLocks noChangeAspect="1"/>
            </p:cNvGraphicFramePr>
            <p:nvPr/>
          </p:nvGraphicFramePr>
          <p:xfrm>
            <a:off x="912" y="2640"/>
            <a:ext cx="480" cy="1056"/>
          </p:xfrm>
          <a:graphic>
            <a:graphicData uri="http://schemas.openxmlformats.org/presentationml/2006/ole">
              <mc:AlternateContent xmlns:mc="http://schemas.openxmlformats.org/markup-compatibility/2006">
                <mc:Choice xmlns:v="urn:schemas-microsoft-com:vml" Requires="v">
                  <p:oleObj spid="_x0000_s121946" name="Clip" r:id="rId3" imgW="1431925" imgH="3436938" progId="">
                    <p:embed/>
                  </p:oleObj>
                </mc:Choice>
                <mc:Fallback>
                  <p:oleObj name="Clip" r:id="rId3" imgW="1431925" imgH="3436938" progId="">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2640"/>
                          <a:ext cx="48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911" name="Text Box 39"/>
            <p:cNvSpPr txBox="1">
              <a:spLocks noChangeArrowheads="1"/>
            </p:cNvSpPr>
            <p:nvPr/>
          </p:nvSpPr>
          <p:spPr bwMode="auto">
            <a:xfrm>
              <a:off x="1021" y="2976"/>
              <a:ext cx="29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000">
                <a:solidFill>
                  <a:schemeClr val="bg1"/>
                </a:solidFill>
              </a:endParaRPr>
            </a:p>
            <a:p>
              <a:pPr>
                <a:spcBef>
                  <a:spcPct val="0"/>
                </a:spcBef>
              </a:pPr>
              <a:endParaRPr lang="de-DE" altLang="en-US" sz="2400">
                <a:solidFill>
                  <a:schemeClr val="bg1"/>
                </a:solidFill>
              </a:endParaRPr>
            </a:p>
          </p:txBody>
        </p:sp>
      </p:grpSp>
      <p:grpSp>
        <p:nvGrpSpPr>
          <p:cNvPr id="121895" name="Group 40"/>
          <p:cNvGrpSpPr>
            <a:grpSpLocks/>
          </p:cNvGrpSpPr>
          <p:nvPr/>
        </p:nvGrpSpPr>
        <p:grpSpPr bwMode="auto">
          <a:xfrm>
            <a:off x="1911350" y="3808413"/>
            <a:ext cx="301625" cy="876300"/>
            <a:chOff x="912" y="2640"/>
            <a:chExt cx="480" cy="1104"/>
          </a:xfrm>
        </p:grpSpPr>
        <p:graphicFrame>
          <p:nvGraphicFramePr>
            <p:cNvPr id="121908" name="Object 43"/>
            <p:cNvGraphicFramePr>
              <a:graphicFrameLocks noChangeAspect="1"/>
            </p:cNvGraphicFramePr>
            <p:nvPr/>
          </p:nvGraphicFramePr>
          <p:xfrm>
            <a:off x="912" y="2640"/>
            <a:ext cx="480" cy="1056"/>
          </p:xfrm>
          <a:graphic>
            <a:graphicData uri="http://schemas.openxmlformats.org/presentationml/2006/ole">
              <mc:AlternateContent xmlns:mc="http://schemas.openxmlformats.org/markup-compatibility/2006">
                <mc:Choice xmlns:v="urn:schemas-microsoft-com:vml" Requires="v">
                  <p:oleObj spid="_x0000_s121947" name="Clip" r:id="rId5" imgW="1431925" imgH="3436938" progId="">
                    <p:embed/>
                  </p:oleObj>
                </mc:Choice>
                <mc:Fallback>
                  <p:oleObj name="Clip" r:id="rId5" imgW="1431925" imgH="3436938"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2640"/>
                          <a:ext cx="48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909" name="Text Box 42"/>
            <p:cNvSpPr txBox="1">
              <a:spLocks noChangeArrowheads="1"/>
            </p:cNvSpPr>
            <p:nvPr/>
          </p:nvSpPr>
          <p:spPr bwMode="auto">
            <a:xfrm>
              <a:off x="1021" y="2976"/>
              <a:ext cx="29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spcBef>
                  <a:spcPct val="0"/>
                </a:spcBef>
              </a:pPr>
              <a:endParaRPr lang="de-DE" altLang="en-US" sz="1000">
                <a:solidFill>
                  <a:schemeClr val="bg1"/>
                </a:solidFill>
              </a:endParaRPr>
            </a:p>
            <a:p>
              <a:pPr>
                <a:spcBef>
                  <a:spcPct val="0"/>
                </a:spcBef>
              </a:pPr>
              <a:endParaRPr lang="de-DE" altLang="en-US" sz="2400">
                <a:solidFill>
                  <a:schemeClr val="bg1"/>
                </a:solidFill>
              </a:endParaRPr>
            </a:p>
          </p:txBody>
        </p:sp>
      </p:grpSp>
      <p:sp>
        <p:nvSpPr>
          <p:cNvPr id="121896" name="Oval 43"/>
          <p:cNvSpPr>
            <a:spLocks noChangeArrowheads="1"/>
          </p:cNvSpPr>
          <p:nvPr/>
        </p:nvSpPr>
        <p:spPr bwMode="auto">
          <a:xfrm>
            <a:off x="387350" y="1903413"/>
            <a:ext cx="1905000" cy="9906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pPr>
            <a:r>
              <a:rPr lang="de-DE" altLang="en-US" sz="2400">
                <a:solidFill>
                  <a:schemeClr val="tx1"/>
                </a:solidFill>
              </a:rPr>
              <a:t>AB-OHG</a:t>
            </a:r>
          </a:p>
        </p:txBody>
      </p:sp>
      <p:sp>
        <p:nvSpPr>
          <p:cNvPr id="121897" name="Text Box 44"/>
          <p:cNvSpPr txBox="1">
            <a:spLocks noChangeArrowheads="1"/>
          </p:cNvSpPr>
          <p:nvPr/>
        </p:nvSpPr>
        <p:spPr bwMode="auto">
          <a:xfrm>
            <a:off x="304800" y="45704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400">
                <a:solidFill>
                  <a:schemeClr val="tx1"/>
                </a:solidFill>
              </a:rPr>
              <a:t>A</a:t>
            </a:r>
          </a:p>
        </p:txBody>
      </p:sp>
      <p:sp>
        <p:nvSpPr>
          <p:cNvPr id="121898" name="Text Box 45"/>
          <p:cNvSpPr txBox="1">
            <a:spLocks noChangeArrowheads="1"/>
          </p:cNvSpPr>
          <p:nvPr/>
        </p:nvSpPr>
        <p:spPr bwMode="auto">
          <a:xfrm>
            <a:off x="1911350" y="45704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pPr>
            <a:r>
              <a:rPr lang="de-DE" altLang="en-US" sz="2400">
                <a:solidFill>
                  <a:schemeClr val="tx1"/>
                </a:solidFill>
              </a:rPr>
              <a:t>B</a:t>
            </a:r>
          </a:p>
        </p:txBody>
      </p:sp>
      <p:cxnSp>
        <p:nvCxnSpPr>
          <p:cNvPr id="121899" name="AutoShape 46"/>
          <p:cNvCxnSpPr>
            <a:cxnSpLocks noChangeShapeType="1"/>
            <a:endCxn id="121896" idx="3"/>
          </p:cNvCxnSpPr>
          <p:nvPr/>
        </p:nvCxnSpPr>
        <p:spPr bwMode="auto">
          <a:xfrm flipV="1">
            <a:off x="454025" y="2749550"/>
            <a:ext cx="212725" cy="1096963"/>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21900" name="AutoShape 47"/>
          <p:cNvCxnSpPr>
            <a:cxnSpLocks noChangeShapeType="1"/>
            <a:endCxn id="121896" idx="5"/>
          </p:cNvCxnSpPr>
          <p:nvPr/>
        </p:nvCxnSpPr>
        <p:spPr bwMode="auto">
          <a:xfrm flipH="1" flipV="1">
            <a:off x="2012950" y="2749550"/>
            <a:ext cx="49213" cy="1058863"/>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pic>
        <p:nvPicPr>
          <p:cNvPr id="121901" name="Picture 48" descr="j015078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5027613"/>
            <a:ext cx="760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902" name="Text Box 49"/>
          <p:cNvSpPr txBox="1">
            <a:spLocks noChangeArrowheads="1"/>
          </p:cNvSpPr>
          <p:nvPr/>
        </p:nvSpPr>
        <p:spPr bwMode="auto">
          <a:xfrm rot="-4800000">
            <a:off x="-173038" y="3117851"/>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ts val="100"/>
              </a:spcBef>
            </a:pPr>
            <a:r>
              <a:rPr lang="de-DE" altLang="en-US" sz="1400">
                <a:solidFill>
                  <a:schemeClr val="tx1"/>
                </a:solidFill>
              </a:rPr>
              <a:t>Gewinnanteil</a:t>
            </a:r>
          </a:p>
        </p:txBody>
      </p:sp>
      <p:sp>
        <p:nvSpPr>
          <p:cNvPr id="121903" name="Text Box 50"/>
          <p:cNvSpPr txBox="1">
            <a:spLocks noChangeArrowheads="1"/>
          </p:cNvSpPr>
          <p:nvPr/>
        </p:nvSpPr>
        <p:spPr bwMode="auto">
          <a:xfrm rot="5280000">
            <a:off x="1566862" y="3117851"/>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ts val="100"/>
              </a:spcBef>
            </a:pPr>
            <a:r>
              <a:rPr lang="de-DE" altLang="en-US" sz="1400">
                <a:solidFill>
                  <a:schemeClr val="tx1"/>
                </a:solidFill>
              </a:rPr>
              <a:t>Gewinnanteil</a:t>
            </a:r>
          </a:p>
        </p:txBody>
      </p:sp>
      <p:sp>
        <p:nvSpPr>
          <p:cNvPr id="121904" name="Text Box 51"/>
          <p:cNvSpPr txBox="1">
            <a:spLocks noChangeArrowheads="1"/>
          </p:cNvSpPr>
          <p:nvPr/>
        </p:nvSpPr>
        <p:spPr bwMode="auto">
          <a:xfrm rot="5280000">
            <a:off x="1297781" y="3429794"/>
            <a:ext cx="1214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ts val="100"/>
              </a:spcBef>
            </a:pPr>
            <a:r>
              <a:rPr lang="de-DE" altLang="en-US" sz="1400">
                <a:solidFill>
                  <a:schemeClr val="tx1"/>
                </a:solidFill>
              </a:rPr>
              <a:t>Miete</a:t>
            </a:r>
          </a:p>
        </p:txBody>
      </p:sp>
      <p:sp>
        <p:nvSpPr>
          <p:cNvPr id="121905" name="Text Box 52"/>
          <p:cNvSpPr txBox="1">
            <a:spLocks noChangeArrowheads="1"/>
          </p:cNvSpPr>
          <p:nvPr/>
        </p:nvSpPr>
        <p:spPr bwMode="auto">
          <a:xfrm rot="-4980000">
            <a:off x="332581" y="3150394"/>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200">
                <a:solidFill>
                  <a:srgbClr val="00A5D9"/>
                </a:solidFill>
                <a:latin typeface="Arial" pitchFamily="34" charset="0"/>
                <a:cs typeface="Arial" pitchFamily="34" charset="0"/>
              </a:defRPr>
            </a:lvl1pPr>
            <a:lvl2pPr marL="742950" indent="-285750" eaLnBrk="0" hangingPunct="0">
              <a:spcBef>
                <a:spcPct val="20000"/>
              </a:spcBef>
              <a:buClr>
                <a:srgbClr val="00A5D9"/>
              </a:buClr>
              <a:defRPr sz="2000">
                <a:solidFill>
                  <a:schemeClr val="tx1"/>
                </a:solidFill>
                <a:latin typeface="Arial" pitchFamily="34" charset="0"/>
                <a:cs typeface="Arial" pitchFamily="34" charset="0"/>
              </a:defRPr>
            </a:lvl2pPr>
            <a:lvl3pPr marL="11430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00A5D9"/>
              </a:buClr>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00A5D9"/>
              </a:buClr>
              <a:buFont typeface="Arial" pitchFamily="34" charset="0"/>
              <a:buChar char="­"/>
              <a:defRPr sz="2000">
                <a:solidFill>
                  <a:schemeClr val="tx1"/>
                </a:solidFill>
                <a:latin typeface="Arial" pitchFamily="34" charset="0"/>
                <a:cs typeface="Arial" pitchFamily="34" charset="0"/>
              </a:defRPr>
            </a:lvl9pPr>
          </a:lstStyle>
          <a:p>
            <a:pPr eaLnBrk="1" hangingPunct="1">
              <a:spcBef>
                <a:spcPts val="100"/>
              </a:spcBef>
            </a:pPr>
            <a:r>
              <a:rPr lang="de-DE" altLang="en-US" sz="1400">
                <a:solidFill>
                  <a:schemeClr val="tx1"/>
                </a:solidFill>
              </a:rPr>
              <a:t>Gehalt</a:t>
            </a:r>
          </a:p>
        </p:txBody>
      </p:sp>
      <p:sp>
        <p:nvSpPr>
          <p:cNvPr id="121906" name="Freeform 53"/>
          <p:cNvSpPr>
            <a:spLocks/>
          </p:cNvSpPr>
          <p:nvPr/>
        </p:nvSpPr>
        <p:spPr bwMode="auto">
          <a:xfrm>
            <a:off x="138113" y="4945063"/>
            <a:ext cx="774700" cy="782637"/>
          </a:xfrm>
          <a:custGeom>
            <a:avLst/>
            <a:gdLst>
              <a:gd name="T0" fmla="*/ 2147483647 w 1760"/>
              <a:gd name="T1" fmla="*/ 2147483647 h 1790"/>
              <a:gd name="T2" fmla="*/ 2147483647 w 1760"/>
              <a:gd name="T3" fmla="*/ 2147483647 h 1790"/>
              <a:gd name="T4" fmla="*/ 2147483647 w 1760"/>
              <a:gd name="T5" fmla="*/ 2147483647 h 1790"/>
              <a:gd name="T6" fmla="*/ 2147483647 w 1760"/>
              <a:gd name="T7" fmla="*/ 2147483647 h 1790"/>
              <a:gd name="T8" fmla="*/ 2147483647 w 1760"/>
              <a:gd name="T9" fmla="*/ 2147483647 h 1790"/>
              <a:gd name="T10" fmla="*/ 0 w 1760"/>
              <a:gd name="T11" fmla="*/ 0 h 1790"/>
              <a:gd name="T12" fmla="*/ 0 w 1760"/>
              <a:gd name="T13" fmla="*/ 2147483647 h 1790"/>
              <a:gd name="T14" fmla="*/ 2147483647 w 1760"/>
              <a:gd name="T15" fmla="*/ 2147483647 h 1790"/>
              <a:gd name="T16" fmla="*/ 2147483647 w 1760"/>
              <a:gd name="T17" fmla="*/ 2147483647 h 1790"/>
              <a:gd name="T18" fmla="*/ 0 w 1760"/>
              <a:gd name="T19" fmla="*/ 0 h 1790"/>
              <a:gd name="T20" fmla="*/ 2147483647 w 1760"/>
              <a:gd name="T21" fmla="*/ 2147483647 h 17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0"/>
              <a:gd name="T34" fmla="*/ 0 h 1790"/>
              <a:gd name="T35" fmla="*/ 1760 w 1760"/>
              <a:gd name="T36" fmla="*/ 1790 h 17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0" h="1790">
                <a:moveTo>
                  <a:pt x="30" y="41"/>
                </a:moveTo>
                <a:lnTo>
                  <a:pt x="1723" y="45"/>
                </a:lnTo>
                <a:lnTo>
                  <a:pt x="1726" y="1768"/>
                </a:lnTo>
                <a:lnTo>
                  <a:pt x="30" y="1762"/>
                </a:lnTo>
                <a:lnTo>
                  <a:pt x="30" y="41"/>
                </a:lnTo>
                <a:lnTo>
                  <a:pt x="0" y="0"/>
                </a:lnTo>
                <a:lnTo>
                  <a:pt x="0" y="1784"/>
                </a:lnTo>
                <a:lnTo>
                  <a:pt x="1760" y="1790"/>
                </a:lnTo>
                <a:lnTo>
                  <a:pt x="1757" y="4"/>
                </a:lnTo>
                <a:lnTo>
                  <a:pt x="0" y="0"/>
                </a:lnTo>
                <a:lnTo>
                  <a:pt x="3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1907" name="Freeform 54"/>
          <p:cNvSpPr>
            <a:spLocks/>
          </p:cNvSpPr>
          <p:nvPr/>
        </p:nvSpPr>
        <p:spPr bwMode="auto">
          <a:xfrm>
            <a:off x="152400" y="4951413"/>
            <a:ext cx="747713" cy="758825"/>
          </a:xfrm>
          <a:custGeom>
            <a:avLst/>
            <a:gdLst>
              <a:gd name="T0" fmla="*/ 2147483647 w 1701"/>
              <a:gd name="T1" fmla="*/ 2147483647 h 1736"/>
              <a:gd name="T2" fmla="*/ 2147483647 w 1701"/>
              <a:gd name="T3" fmla="*/ 2147483647 h 1736"/>
              <a:gd name="T4" fmla="*/ 2147483647 w 1701"/>
              <a:gd name="T5" fmla="*/ 2147483647 h 1736"/>
              <a:gd name="T6" fmla="*/ 2147483647 w 1701"/>
              <a:gd name="T7" fmla="*/ 2147483647 h 1736"/>
              <a:gd name="T8" fmla="*/ 2147483647 w 1701"/>
              <a:gd name="T9" fmla="*/ 2147483647 h 1736"/>
              <a:gd name="T10" fmla="*/ 2147483647 w 1701"/>
              <a:gd name="T11" fmla="*/ 2147483647 h 1736"/>
              <a:gd name="T12" fmla="*/ 2147483647 w 1701"/>
              <a:gd name="T13" fmla="*/ 2147483647 h 1736"/>
              <a:gd name="T14" fmla="*/ 2147483647 w 1701"/>
              <a:gd name="T15" fmla="*/ 2147483647 h 1736"/>
              <a:gd name="T16" fmla="*/ 2147483647 w 1701"/>
              <a:gd name="T17" fmla="*/ 2147483647 h 1736"/>
              <a:gd name="T18" fmla="*/ 2147483647 w 1701"/>
              <a:gd name="T19" fmla="*/ 2147483647 h 1736"/>
              <a:gd name="T20" fmla="*/ 2147483647 w 1701"/>
              <a:gd name="T21" fmla="*/ 2147483647 h 1736"/>
              <a:gd name="T22" fmla="*/ 2147483647 w 1701"/>
              <a:gd name="T23" fmla="*/ 2147483647 h 1736"/>
              <a:gd name="T24" fmla="*/ 2147483647 w 1701"/>
              <a:gd name="T25" fmla="*/ 2147483647 h 1736"/>
              <a:gd name="T26" fmla="*/ 2147483647 w 1701"/>
              <a:gd name="T27" fmla="*/ 2147483647 h 1736"/>
              <a:gd name="T28" fmla="*/ 2147483647 w 1701"/>
              <a:gd name="T29" fmla="*/ 2147483647 h 1736"/>
              <a:gd name="T30" fmla="*/ 2147483647 w 1701"/>
              <a:gd name="T31" fmla="*/ 2147483647 h 1736"/>
              <a:gd name="T32" fmla="*/ 2147483647 w 1701"/>
              <a:gd name="T33" fmla="*/ 2147483647 h 1736"/>
              <a:gd name="T34" fmla="*/ 2147483647 w 1701"/>
              <a:gd name="T35" fmla="*/ 2147483647 h 1736"/>
              <a:gd name="T36" fmla="*/ 2147483647 w 1701"/>
              <a:gd name="T37" fmla="*/ 2147483647 h 1736"/>
              <a:gd name="T38" fmla="*/ 2147483647 w 1701"/>
              <a:gd name="T39" fmla="*/ 2147483647 h 1736"/>
              <a:gd name="T40" fmla="*/ 2147483647 w 1701"/>
              <a:gd name="T41" fmla="*/ 2147483647 h 1736"/>
              <a:gd name="T42" fmla="*/ 2147483647 w 1701"/>
              <a:gd name="T43" fmla="*/ 2147483647 h 1736"/>
              <a:gd name="T44" fmla="*/ 2147483647 w 1701"/>
              <a:gd name="T45" fmla="*/ 2147483647 h 1736"/>
              <a:gd name="T46" fmla="*/ 2147483647 w 1701"/>
              <a:gd name="T47" fmla="*/ 2147483647 h 1736"/>
              <a:gd name="T48" fmla="*/ 2147483647 w 1701"/>
              <a:gd name="T49" fmla="*/ 2147483647 h 1736"/>
              <a:gd name="T50" fmla="*/ 2147483647 w 1701"/>
              <a:gd name="T51" fmla="*/ 2147483647 h 1736"/>
              <a:gd name="T52" fmla="*/ 2147483647 w 1701"/>
              <a:gd name="T53" fmla="*/ 2147483647 h 1736"/>
              <a:gd name="T54" fmla="*/ 2147483647 w 1701"/>
              <a:gd name="T55" fmla="*/ 2147483647 h 1736"/>
              <a:gd name="T56" fmla="*/ 2147483647 w 1701"/>
              <a:gd name="T57" fmla="*/ 2147483647 h 1736"/>
              <a:gd name="T58" fmla="*/ 2147483647 w 1701"/>
              <a:gd name="T59" fmla="*/ 2147483647 h 1736"/>
              <a:gd name="T60" fmla="*/ 2147483647 w 1701"/>
              <a:gd name="T61" fmla="*/ 2147483647 h 1736"/>
              <a:gd name="T62" fmla="*/ 2147483647 w 1701"/>
              <a:gd name="T63" fmla="*/ 2147483647 h 1736"/>
              <a:gd name="T64" fmla="*/ 2147483647 w 1701"/>
              <a:gd name="T65" fmla="*/ 2147483647 h 1736"/>
              <a:gd name="T66" fmla="*/ 2147483647 w 1701"/>
              <a:gd name="T67" fmla="*/ 2147483647 h 1736"/>
              <a:gd name="T68" fmla="*/ 2147483647 w 1701"/>
              <a:gd name="T69" fmla="*/ 2147483647 h 1736"/>
              <a:gd name="T70" fmla="*/ 2147483647 w 1701"/>
              <a:gd name="T71" fmla="*/ 2147483647 h 1736"/>
              <a:gd name="T72" fmla="*/ 2147483647 w 1701"/>
              <a:gd name="T73" fmla="*/ 2147483647 h 1736"/>
              <a:gd name="T74" fmla="*/ 2147483647 w 1701"/>
              <a:gd name="T75" fmla="*/ 2147483647 h 1736"/>
              <a:gd name="T76" fmla="*/ 2147483647 w 1701"/>
              <a:gd name="T77" fmla="*/ 2147483647 h 1736"/>
              <a:gd name="T78" fmla="*/ 2147483647 w 1701"/>
              <a:gd name="T79" fmla="*/ 2147483647 h 1736"/>
              <a:gd name="T80" fmla="*/ 2147483647 w 1701"/>
              <a:gd name="T81" fmla="*/ 2147483647 h 1736"/>
              <a:gd name="T82" fmla="*/ 2147483647 w 1701"/>
              <a:gd name="T83" fmla="*/ 2147483647 h 1736"/>
              <a:gd name="T84" fmla="*/ 2147483647 w 1701"/>
              <a:gd name="T85" fmla="*/ 2147483647 h 1736"/>
              <a:gd name="T86" fmla="*/ 2147483647 w 1701"/>
              <a:gd name="T87" fmla="*/ 2147483647 h 1736"/>
              <a:gd name="T88" fmla="*/ 2147483647 w 1701"/>
              <a:gd name="T89" fmla="*/ 2147483647 h 1736"/>
              <a:gd name="T90" fmla="*/ 2147483647 w 1701"/>
              <a:gd name="T91" fmla="*/ 2147483647 h 1736"/>
              <a:gd name="T92" fmla="*/ 2147483647 w 1701"/>
              <a:gd name="T93" fmla="*/ 2147483647 h 1736"/>
              <a:gd name="T94" fmla="*/ 2147483647 w 1701"/>
              <a:gd name="T95" fmla="*/ 2147483647 h 1736"/>
              <a:gd name="T96" fmla="*/ 2147483647 w 1701"/>
              <a:gd name="T97" fmla="*/ 2147483647 h 1736"/>
              <a:gd name="T98" fmla="*/ 2147483647 w 1701"/>
              <a:gd name="T99" fmla="*/ 2147483647 h 1736"/>
              <a:gd name="T100" fmla="*/ 2147483647 w 1701"/>
              <a:gd name="T101" fmla="*/ 2147483647 h 1736"/>
              <a:gd name="T102" fmla="*/ 2147483647 w 1701"/>
              <a:gd name="T103" fmla="*/ 2147483647 h 1736"/>
              <a:gd name="T104" fmla="*/ 2147483647 w 1701"/>
              <a:gd name="T105" fmla="*/ 2147483647 h 1736"/>
              <a:gd name="T106" fmla="*/ 2147483647 w 1701"/>
              <a:gd name="T107" fmla="*/ 2147483647 h 1736"/>
              <a:gd name="T108" fmla="*/ 2147483647 w 1701"/>
              <a:gd name="T109" fmla="*/ 2147483647 h 1736"/>
              <a:gd name="T110" fmla="*/ 2147483647 w 1701"/>
              <a:gd name="T111" fmla="*/ 2147483647 h 1736"/>
              <a:gd name="T112" fmla="*/ 2147483647 w 1701"/>
              <a:gd name="T113" fmla="*/ 2147483647 h 1736"/>
              <a:gd name="T114" fmla="*/ 2147483647 w 1701"/>
              <a:gd name="T115" fmla="*/ 2147483647 h 1736"/>
              <a:gd name="T116" fmla="*/ 2147483647 w 1701"/>
              <a:gd name="T117" fmla="*/ 2147483647 h 1736"/>
              <a:gd name="T118" fmla="*/ 2147483647 w 1701"/>
              <a:gd name="T119" fmla="*/ 2147483647 h 1736"/>
              <a:gd name="T120" fmla="*/ 2147483647 w 1701"/>
              <a:gd name="T121" fmla="*/ 2147483647 h 1736"/>
              <a:gd name="T122" fmla="*/ 2147483647 w 1701"/>
              <a:gd name="T123" fmla="*/ 2147483647 h 1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1"/>
              <a:gd name="T187" fmla="*/ 0 h 1736"/>
              <a:gd name="T188" fmla="*/ 1701 w 1701"/>
              <a:gd name="T189" fmla="*/ 1736 h 1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1" h="1736">
                <a:moveTo>
                  <a:pt x="64" y="1349"/>
                </a:moveTo>
                <a:lnTo>
                  <a:pt x="69" y="1324"/>
                </a:lnTo>
                <a:lnTo>
                  <a:pt x="73" y="1257"/>
                </a:lnTo>
                <a:lnTo>
                  <a:pt x="125" y="1204"/>
                </a:lnTo>
                <a:lnTo>
                  <a:pt x="165" y="1139"/>
                </a:lnTo>
                <a:lnTo>
                  <a:pt x="176" y="1138"/>
                </a:lnTo>
                <a:lnTo>
                  <a:pt x="196" y="1127"/>
                </a:lnTo>
                <a:lnTo>
                  <a:pt x="245" y="1002"/>
                </a:lnTo>
                <a:lnTo>
                  <a:pt x="266" y="1013"/>
                </a:lnTo>
                <a:lnTo>
                  <a:pt x="263" y="1026"/>
                </a:lnTo>
                <a:lnTo>
                  <a:pt x="255" y="1052"/>
                </a:lnTo>
                <a:lnTo>
                  <a:pt x="246" y="1077"/>
                </a:lnTo>
                <a:lnTo>
                  <a:pt x="242" y="1088"/>
                </a:lnTo>
                <a:lnTo>
                  <a:pt x="320" y="997"/>
                </a:lnTo>
                <a:lnTo>
                  <a:pt x="327" y="1017"/>
                </a:lnTo>
                <a:lnTo>
                  <a:pt x="324" y="1021"/>
                </a:lnTo>
                <a:lnTo>
                  <a:pt x="313" y="1033"/>
                </a:lnTo>
                <a:lnTo>
                  <a:pt x="299" y="1050"/>
                </a:lnTo>
                <a:lnTo>
                  <a:pt x="282" y="1070"/>
                </a:lnTo>
                <a:lnTo>
                  <a:pt x="262" y="1091"/>
                </a:lnTo>
                <a:lnTo>
                  <a:pt x="241" y="1111"/>
                </a:lnTo>
                <a:lnTo>
                  <a:pt x="220" y="1129"/>
                </a:lnTo>
                <a:lnTo>
                  <a:pt x="201" y="1142"/>
                </a:lnTo>
                <a:lnTo>
                  <a:pt x="199" y="1144"/>
                </a:lnTo>
                <a:lnTo>
                  <a:pt x="193" y="1152"/>
                </a:lnTo>
                <a:lnTo>
                  <a:pt x="184" y="1162"/>
                </a:lnTo>
                <a:lnTo>
                  <a:pt x="174" y="1173"/>
                </a:lnTo>
                <a:lnTo>
                  <a:pt x="164" y="1185"/>
                </a:lnTo>
                <a:lnTo>
                  <a:pt x="155" y="1197"/>
                </a:lnTo>
                <a:lnTo>
                  <a:pt x="147" y="1208"/>
                </a:lnTo>
                <a:lnTo>
                  <a:pt x="142" y="1216"/>
                </a:lnTo>
                <a:lnTo>
                  <a:pt x="141" y="1217"/>
                </a:lnTo>
                <a:lnTo>
                  <a:pt x="137" y="1221"/>
                </a:lnTo>
                <a:lnTo>
                  <a:pt x="132" y="1228"/>
                </a:lnTo>
                <a:lnTo>
                  <a:pt x="125" y="1235"/>
                </a:lnTo>
                <a:lnTo>
                  <a:pt x="118" y="1245"/>
                </a:lnTo>
                <a:lnTo>
                  <a:pt x="110" y="1255"/>
                </a:lnTo>
                <a:lnTo>
                  <a:pt x="103" y="1265"/>
                </a:lnTo>
                <a:lnTo>
                  <a:pt x="96" y="1276"/>
                </a:lnTo>
                <a:lnTo>
                  <a:pt x="88" y="1372"/>
                </a:lnTo>
                <a:lnTo>
                  <a:pt x="108" y="1393"/>
                </a:lnTo>
                <a:lnTo>
                  <a:pt x="108" y="1384"/>
                </a:lnTo>
                <a:lnTo>
                  <a:pt x="108" y="1364"/>
                </a:lnTo>
                <a:lnTo>
                  <a:pt x="108" y="1343"/>
                </a:lnTo>
                <a:lnTo>
                  <a:pt x="108" y="1331"/>
                </a:lnTo>
                <a:lnTo>
                  <a:pt x="110" y="1327"/>
                </a:lnTo>
                <a:lnTo>
                  <a:pt x="116" y="1322"/>
                </a:lnTo>
                <a:lnTo>
                  <a:pt x="122" y="1317"/>
                </a:lnTo>
                <a:lnTo>
                  <a:pt x="126" y="1313"/>
                </a:lnTo>
                <a:lnTo>
                  <a:pt x="126" y="1323"/>
                </a:lnTo>
                <a:lnTo>
                  <a:pt x="124" y="1350"/>
                </a:lnTo>
                <a:lnTo>
                  <a:pt x="121" y="1377"/>
                </a:lnTo>
                <a:lnTo>
                  <a:pt x="120" y="1390"/>
                </a:lnTo>
                <a:lnTo>
                  <a:pt x="123" y="1387"/>
                </a:lnTo>
                <a:lnTo>
                  <a:pt x="129" y="1380"/>
                </a:lnTo>
                <a:lnTo>
                  <a:pt x="138" y="1373"/>
                </a:lnTo>
                <a:lnTo>
                  <a:pt x="147" y="1371"/>
                </a:lnTo>
                <a:lnTo>
                  <a:pt x="174" y="1246"/>
                </a:lnTo>
                <a:lnTo>
                  <a:pt x="183" y="1235"/>
                </a:lnTo>
                <a:lnTo>
                  <a:pt x="197" y="1235"/>
                </a:lnTo>
                <a:lnTo>
                  <a:pt x="195" y="1332"/>
                </a:lnTo>
                <a:lnTo>
                  <a:pt x="231" y="1298"/>
                </a:lnTo>
                <a:lnTo>
                  <a:pt x="235" y="1289"/>
                </a:lnTo>
                <a:lnTo>
                  <a:pt x="244" y="1263"/>
                </a:lnTo>
                <a:lnTo>
                  <a:pt x="258" y="1227"/>
                </a:lnTo>
                <a:lnTo>
                  <a:pt x="274" y="1186"/>
                </a:lnTo>
                <a:lnTo>
                  <a:pt x="291" y="1143"/>
                </a:lnTo>
                <a:lnTo>
                  <a:pt x="306" y="1105"/>
                </a:lnTo>
                <a:lnTo>
                  <a:pt x="318" y="1076"/>
                </a:lnTo>
                <a:lnTo>
                  <a:pt x="327" y="1062"/>
                </a:lnTo>
                <a:lnTo>
                  <a:pt x="327" y="1017"/>
                </a:lnTo>
                <a:lnTo>
                  <a:pt x="320" y="997"/>
                </a:lnTo>
                <a:lnTo>
                  <a:pt x="348" y="993"/>
                </a:lnTo>
                <a:lnTo>
                  <a:pt x="370" y="984"/>
                </a:lnTo>
                <a:lnTo>
                  <a:pt x="368" y="991"/>
                </a:lnTo>
                <a:lnTo>
                  <a:pt x="362" y="1007"/>
                </a:lnTo>
                <a:lnTo>
                  <a:pt x="355" y="1026"/>
                </a:lnTo>
                <a:lnTo>
                  <a:pt x="348" y="1040"/>
                </a:lnTo>
                <a:lnTo>
                  <a:pt x="351" y="1049"/>
                </a:lnTo>
                <a:lnTo>
                  <a:pt x="357" y="1069"/>
                </a:lnTo>
                <a:lnTo>
                  <a:pt x="365" y="1092"/>
                </a:lnTo>
                <a:lnTo>
                  <a:pt x="374" y="1108"/>
                </a:lnTo>
                <a:lnTo>
                  <a:pt x="376" y="1102"/>
                </a:lnTo>
                <a:lnTo>
                  <a:pt x="381" y="1089"/>
                </a:lnTo>
                <a:lnTo>
                  <a:pt x="387" y="1073"/>
                </a:lnTo>
                <a:lnTo>
                  <a:pt x="394" y="1061"/>
                </a:lnTo>
                <a:lnTo>
                  <a:pt x="459" y="1041"/>
                </a:lnTo>
                <a:lnTo>
                  <a:pt x="469" y="1087"/>
                </a:lnTo>
                <a:lnTo>
                  <a:pt x="474" y="1087"/>
                </a:lnTo>
                <a:lnTo>
                  <a:pt x="475" y="1094"/>
                </a:lnTo>
                <a:lnTo>
                  <a:pt x="444" y="1165"/>
                </a:lnTo>
                <a:lnTo>
                  <a:pt x="471" y="1156"/>
                </a:lnTo>
                <a:lnTo>
                  <a:pt x="498" y="1091"/>
                </a:lnTo>
                <a:lnTo>
                  <a:pt x="496" y="1086"/>
                </a:lnTo>
                <a:lnTo>
                  <a:pt x="492" y="1076"/>
                </a:lnTo>
                <a:lnTo>
                  <a:pt x="487" y="1063"/>
                </a:lnTo>
                <a:lnTo>
                  <a:pt x="486" y="1053"/>
                </a:lnTo>
                <a:lnTo>
                  <a:pt x="459" y="1041"/>
                </a:lnTo>
                <a:lnTo>
                  <a:pt x="394" y="1061"/>
                </a:lnTo>
                <a:lnTo>
                  <a:pt x="390" y="1053"/>
                </a:lnTo>
                <a:lnTo>
                  <a:pt x="382" y="1033"/>
                </a:lnTo>
                <a:lnTo>
                  <a:pt x="374" y="1008"/>
                </a:lnTo>
                <a:lnTo>
                  <a:pt x="370" y="984"/>
                </a:lnTo>
                <a:lnTo>
                  <a:pt x="348" y="993"/>
                </a:lnTo>
                <a:lnTo>
                  <a:pt x="347" y="979"/>
                </a:lnTo>
                <a:lnTo>
                  <a:pt x="373" y="840"/>
                </a:lnTo>
                <a:lnTo>
                  <a:pt x="378" y="835"/>
                </a:lnTo>
                <a:lnTo>
                  <a:pt x="398" y="861"/>
                </a:lnTo>
                <a:lnTo>
                  <a:pt x="405" y="861"/>
                </a:lnTo>
                <a:lnTo>
                  <a:pt x="433" y="843"/>
                </a:lnTo>
                <a:lnTo>
                  <a:pt x="453" y="782"/>
                </a:lnTo>
                <a:lnTo>
                  <a:pt x="451" y="783"/>
                </a:lnTo>
                <a:lnTo>
                  <a:pt x="447" y="785"/>
                </a:lnTo>
                <a:lnTo>
                  <a:pt x="440" y="789"/>
                </a:lnTo>
                <a:lnTo>
                  <a:pt x="432" y="793"/>
                </a:lnTo>
                <a:lnTo>
                  <a:pt x="424" y="797"/>
                </a:lnTo>
                <a:lnTo>
                  <a:pt x="415" y="801"/>
                </a:lnTo>
                <a:lnTo>
                  <a:pt x="408" y="804"/>
                </a:lnTo>
                <a:lnTo>
                  <a:pt x="402" y="807"/>
                </a:lnTo>
                <a:lnTo>
                  <a:pt x="397" y="808"/>
                </a:lnTo>
                <a:lnTo>
                  <a:pt x="391" y="810"/>
                </a:lnTo>
                <a:lnTo>
                  <a:pt x="384" y="811"/>
                </a:lnTo>
                <a:lnTo>
                  <a:pt x="378" y="811"/>
                </a:lnTo>
                <a:lnTo>
                  <a:pt x="372" y="812"/>
                </a:lnTo>
                <a:lnTo>
                  <a:pt x="367" y="813"/>
                </a:lnTo>
                <a:lnTo>
                  <a:pt x="364" y="813"/>
                </a:lnTo>
                <a:lnTo>
                  <a:pt x="363" y="813"/>
                </a:lnTo>
                <a:lnTo>
                  <a:pt x="305" y="974"/>
                </a:lnTo>
                <a:lnTo>
                  <a:pt x="266" y="1013"/>
                </a:lnTo>
                <a:lnTo>
                  <a:pt x="245" y="1002"/>
                </a:lnTo>
                <a:lnTo>
                  <a:pt x="245" y="0"/>
                </a:lnTo>
                <a:lnTo>
                  <a:pt x="268" y="1"/>
                </a:lnTo>
                <a:lnTo>
                  <a:pt x="266" y="993"/>
                </a:lnTo>
                <a:lnTo>
                  <a:pt x="285" y="973"/>
                </a:lnTo>
                <a:lnTo>
                  <a:pt x="285" y="3"/>
                </a:lnTo>
                <a:lnTo>
                  <a:pt x="304" y="3"/>
                </a:lnTo>
                <a:lnTo>
                  <a:pt x="307" y="678"/>
                </a:lnTo>
                <a:lnTo>
                  <a:pt x="403" y="682"/>
                </a:lnTo>
                <a:lnTo>
                  <a:pt x="408" y="784"/>
                </a:lnTo>
                <a:lnTo>
                  <a:pt x="453" y="764"/>
                </a:lnTo>
                <a:lnTo>
                  <a:pt x="455" y="707"/>
                </a:lnTo>
                <a:lnTo>
                  <a:pt x="473" y="677"/>
                </a:lnTo>
                <a:lnTo>
                  <a:pt x="498" y="669"/>
                </a:lnTo>
                <a:lnTo>
                  <a:pt x="542" y="673"/>
                </a:lnTo>
                <a:lnTo>
                  <a:pt x="490" y="686"/>
                </a:lnTo>
                <a:lnTo>
                  <a:pt x="477" y="705"/>
                </a:lnTo>
                <a:lnTo>
                  <a:pt x="474" y="776"/>
                </a:lnTo>
                <a:lnTo>
                  <a:pt x="489" y="763"/>
                </a:lnTo>
                <a:lnTo>
                  <a:pt x="494" y="710"/>
                </a:lnTo>
                <a:lnTo>
                  <a:pt x="548" y="691"/>
                </a:lnTo>
                <a:lnTo>
                  <a:pt x="597" y="713"/>
                </a:lnTo>
                <a:lnTo>
                  <a:pt x="593" y="694"/>
                </a:lnTo>
                <a:lnTo>
                  <a:pt x="604" y="695"/>
                </a:lnTo>
                <a:lnTo>
                  <a:pt x="613" y="715"/>
                </a:lnTo>
                <a:lnTo>
                  <a:pt x="626" y="714"/>
                </a:lnTo>
                <a:lnTo>
                  <a:pt x="630" y="707"/>
                </a:lnTo>
                <a:lnTo>
                  <a:pt x="627" y="699"/>
                </a:lnTo>
                <a:lnTo>
                  <a:pt x="613" y="688"/>
                </a:lnTo>
                <a:lnTo>
                  <a:pt x="604" y="695"/>
                </a:lnTo>
                <a:lnTo>
                  <a:pt x="593" y="694"/>
                </a:lnTo>
                <a:lnTo>
                  <a:pt x="542" y="673"/>
                </a:lnTo>
                <a:lnTo>
                  <a:pt x="498" y="669"/>
                </a:lnTo>
                <a:lnTo>
                  <a:pt x="494" y="629"/>
                </a:lnTo>
                <a:lnTo>
                  <a:pt x="498" y="595"/>
                </a:lnTo>
                <a:lnTo>
                  <a:pt x="503" y="574"/>
                </a:lnTo>
                <a:lnTo>
                  <a:pt x="506" y="566"/>
                </a:lnTo>
                <a:lnTo>
                  <a:pt x="551" y="550"/>
                </a:lnTo>
                <a:lnTo>
                  <a:pt x="564" y="555"/>
                </a:lnTo>
                <a:lnTo>
                  <a:pt x="570" y="583"/>
                </a:lnTo>
                <a:lnTo>
                  <a:pt x="542" y="596"/>
                </a:lnTo>
                <a:lnTo>
                  <a:pt x="543" y="599"/>
                </a:lnTo>
                <a:lnTo>
                  <a:pt x="545" y="605"/>
                </a:lnTo>
                <a:lnTo>
                  <a:pt x="549" y="612"/>
                </a:lnTo>
                <a:lnTo>
                  <a:pt x="554" y="615"/>
                </a:lnTo>
                <a:lnTo>
                  <a:pt x="561" y="615"/>
                </a:lnTo>
                <a:lnTo>
                  <a:pt x="568" y="614"/>
                </a:lnTo>
                <a:lnTo>
                  <a:pt x="575" y="612"/>
                </a:lnTo>
                <a:lnTo>
                  <a:pt x="579" y="607"/>
                </a:lnTo>
                <a:lnTo>
                  <a:pt x="579" y="600"/>
                </a:lnTo>
                <a:lnTo>
                  <a:pt x="576" y="592"/>
                </a:lnTo>
                <a:lnTo>
                  <a:pt x="572" y="586"/>
                </a:lnTo>
                <a:lnTo>
                  <a:pt x="570" y="583"/>
                </a:lnTo>
                <a:lnTo>
                  <a:pt x="564" y="555"/>
                </a:lnTo>
                <a:lnTo>
                  <a:pt x="564" y="554"/>
                </a:lnTo>
                <a:lnTo>
                  <a:pt x="565" y="550"/>
                </a:lnTo>
                <a:lnTo>
                  <a:pt x="566" y="545"/>
                </a:lnTo>
                <a:lnTo>
                  <a:pt x="565" y="539"/>
                </a:lnTo>
                <a:lnTo>
                  <a:pt x="563" y="532"/>
                </a:lnTo>
                <a:lnTo>
                  <a:pt x="559" y="522"/>
                </a:lnTo>
                <a:lnTo>
                  <a:pt x="554" y="512"/>
                </a:lnTo>
                <a:lnTo>
                  <a:pt x="550" y="502"/>
                </a:lnTo>
                <a:lnTo>
                  <a:pt x="604" y="496"/>
                </a:lnTo>
                <a:lnTo>
                  <a:pt x="605" y="498"/>
                </a:lnTo>
                <a:lnTo>
                  <a:pt x="609" y="503"/>
                </a:lnTo>
                <a:lnTo>
                  <a:pt x="613" y="509"/>
                </a:lnTo>
                <a:lnTo>
                  <a:pt x="616" y="514"/>
                </a:lnTo>
                <a:lnTo>
                  <a:pt x="619" y="532"/>
                </a:lnTo>
                <a:lnTo>
                  <a:pt x="624" y="564"/>
                </a:lnTo>
                <a:lnTo>
                  <a:pt x="628" y="594"/>
                </a:lnTo>
                <a:lnTo>
                  <a:pt x="630" y="609"/>
                </a:lnTo>
                <a:lnTo>
                  <a:pt x="629" y="617"/>
                </a:lnTo>
                <a:lnTo>
                  <a:pt x="637" y="661"/>
                </a:lnTo>
                <a:lnTo>
                  <a:pt x="680" y="694"/>
                </a:lnTo>
                <a:lnTo>
                  <a:pt x="676" y="666"/>
                </a:lnTo>
                <a:lnTo>
                  <a:pt x="659" y="651"/>
                </a:lnTo>
                <a:lnTo>
                  <a:pt x="655" y="641"/>
                </a:lnTo>
                <a:lnTo>
                  <a:pt x="655" y="633"/>
                </a:lnTo>
                <a:lnTo>
                  <a:pt x="662" y="625"/>
                </a:lnTo>
                <a:lnTo>
                  <a:pt x="657" y="527"/>
                </a:lnTo>
                <a:lnTo>
                  <a:pt x="639" y="501"/>
                </a:lnTo>
                <a:lnTo>
                  <a:pt x="604" y="496"/>
                </a:lnTo>
                <a:lnTo>
                  <a:pt x="550" y="502"/>
                </a:lnTo>
                <a:lnTo>
                  <a:pt x="548" y="484"/>
                </a:lnTo>
                <a:lnTo>
                  <a:pt x="549" y="456"/>
                </a:lnTo>
                <a:lnTo>
                  <a:pt x="550" y="428"/>
                </a:lnTo>
                <a:lnTo>
                  <a:pt x="551" y="410"/>
                </a:lnTo>
                <a:lnTo>
                  <a:pt x="552" y="398"/>
                </a:lnTo>
                <a:lnTo>
                  <a:pt x="555" y="384"/>
                </a:lnTo>
                <a:lnTo>
                  <a:pt x="559" y="371"/>
                </a:lnTo>
                <a:lnTo>
                  <a:pt x="564" y="362"/>
                </a:lnTo>
                <a:lnTo>
                  <a:pt x="568" y="358"/>
                </a:lnTo>
                <a:lnTo>
                  <a:pt x="573" y="353"/>
                </a:lnTo>
                <a:lnTo>
                  <a:pt x="579" y="347"/>
                </a:lnTo>
                <a:lnTo>
                  <a:pt x="586" y="341"/>
                </a:lnTo>
                <a:lnTo>
                  <a:pt x="594" y="333"/>
                </a:lnTo>
                <a:lnTo>
                  <a:pt x="601" y="327"/>
                </a:lnTo>
                <a:lnTo>
                  <a:pt x="607" y="322"/>
                </a:lnTo>
                <a:lnTo>
                  <a:pt x="613" y="317"/>
                </a:lnTo>
                <a:lnTo>
                  <a:pt x="617" y="313"/>
                </a:lnTo>
                <a:lnTo>
                  <a:pt x="621" y="310"/>
                </a:lnTo>
                <a:lnTo>
                  <a:pt x="624" y="308"/>
                </a:lnTo>
                <a:lnTo>
                  <a:pt x="627" y="305"/>
                </a:lnTo>
                <a:lnTo>
                  <a:pt x="631" y="301"/>
                </a:lnTo>
                <a:lnTo>
                  <a:pt x="637" y="297"/>
                </a:lnTo>
                <a:lnTo>
                  <a:pt x="645" y="291"/>
                </a:lnTo>
                <a:lnTo>
                  <a:pt x="657" y="284"/>
                </a:lnTo>
                <a:lnTo>
                  <a:pt x="671" y="277"/>
                </a:lnTo>
                <a:lnTo>
                  <a:pt x="687" y="272"/>
                </a:lnTo>
                <a:lnTo>
                  <a:pt x="704" y="269"/>
                </a:lnTo>
                <a:lnTo>
                  <a:pt x="720" y="267"/>
                </a:lnTo>
                <a:lnTo>
                  <a:pt x="736" y="266"/>
                </a:lnTo>
                <a:lnTo>
                  <a:pt x="750" y="266"/>
                </a:lnTo>
                <a:lnTo>
                  <a:pt x="761" y="266"/>
                </a:lnTo>
                <a:lnTo>
                  <a:pt x="770" y="266"/>
                </a:lnTo>
                <a:lnTo>
                  <a:pt x="745" y="291"/>
                </a:lnTo>
                <a:lnTo>
                  <a:pt x="750" y="311"/>
                </a:lnTo>
                <a:lnTo>
                  <a:pt x="783" y="328"/>
                </a:lnTo>
                <a:lnTo>
                  <a:pt x="785" y="328"/>
                </a:lnTo>
                <a:lnTo>
                  <a:pt x="789" y="329"/>
                </a:lnTo>
                <a:lnTo>
                  <a:pt x="792" y="333"/>
                </a:lnTo>
                <a:lnTo>
                  <a:pt x="791" y="339"/>
                </a:lnTo>
                <a:lnTo>
                  <a:pt x="788" y="347"/>
                </a:lnTo>
                <a:lnTo>
                  <a:pt x="786" y="353"/>
                </a:lnTo>
                <a:lnTo>
                  <a:pt x="786" y="356"/>
                </a:lnTo>
                <a:lnTo>
                  <a:pt x="786" y="357"/>
                </a:lnTo>
                <a:lnTo>
                  <a:pt x="787" y="357"/>
                </a:lnTo>
                <a:lnTo>
                  <a:pt x="790" y="358"/>
                </a:lnTo>
                <a:lnTo>
                  <a:pt x="794" y="360"/>
                </a:lnTo>
                <a:lnTo>
                  <a:pt x="799" y="360"/>
                </a:lnTo>
                <a:lnTo>
                  <a:pt x="802" y="360"/>
                </a:lnTo>
                <a:lnTo>
                  <a:pt x="807" y="359"/>
                </a:lnTo>
                <a:lnTo>
                  <a:pt x="812" y="359"/>
                </a:lnTo>
                <a:lnTo>
                  <a:pt x="817" y="359"/>
                </a:lnTo>
                <a:lnTo>
                  <a:pt x="820" y="360"/>
                </a:lnTo>
                <a:lnTo>
                  <a:pt x="821" y="363"/>
                </a:lnTo>
                <a:lnTo>
                  <a:pt x="820" y="367"/>
                </a:lnTo>
                <a:lnTo>
                  <a:pt x="814" y="374"/>
                </a:lnTo>
                <a:lnTo>
                  <a:pt x="807" y="383"/>
                </a:lnTo>
                <a:lnTo>
                  <a:pt x="800" y="392"/>
                </a:lnTo>
                <a:lnTo>
                  <a:pt x="794" y="402"/>
                </a:lnTo>
                <a:lnTo>
                  <a:pt x="789" y="412"/>
                </a:lnTo>
                <a:lnTo>
                  <a:pt x="784" y="420"/>
                </a:lnTo>
                <a:lnTo>
                  <a:pt x="781" y="428"/>
                </a:lnTo>
                <a:lnTo>
                  <a:pt x="779" y="434"/>
                </a:lnTo>
                <a:lnTo>
                  <a:pt x="778" y="438"/>
                </a:lnTo>
                <a:lnTo>
                  <a:pt x="782" y="439"/>
                </a:lnTo>
                <a:lnTo>
                  <a:pt x="790" y="432"/>
                </a:lnTo>
                <a:lnTo>
                  <a:pt x="798" y="424"/>
                </a:lnTo>
                <a:lnTo>
                  <a:pt x="802" y="420"/>
                </a:lnTo>
                <a:lnTo>
                  <a:pt x="833" y="404"/>
                </a:lnTo>
                <a:lnTo>
                  <a:pt x="842" y="412"/>
                </a:lnTo>
                <a:lnTo>
                  <a:pt x="828" y="451"/>
                </a:lnTo>
                <a:lnTo>
                  <a:pt x="831" y="451"/>
                </a:lnTo>
                <a:lnTo>
                  <a:pt x="839" y="451"/>
                </a:lnTo>
                <a:lnTo>
                  <a:pt x="846" y="451"/>
                </a:lnTo>
                <a:lnTo>
                  <a:pt x="849" y="454"/>
                </a:lnTo>
                <a:lnTo>
                  <a:pt x="846" y="463"/>
                </a:lnTo>
                <a:lnTo>
                  <a:pt x="838" y="475"/>
                </a:lnTo>
                <a:lnTo>
                  <a:pt x="830" y="484"/>
                </a:lnTo>
                <a:lnTo>
                  <a:pt x="827" y="488"/>
                </a:lnTo>
                <a:lnTo>
                  <a:pt x="829" y="490"/>
                </a:lnTo>
                <a:lnTo>
                  <a:pt x="833" y="494"/>
                </a:lnTo>
                <a:lnTo>
                  <a:pt x="839" y="499"/>
                </a:lnTo>
                <a:lnTo>
                  <a:pt x="844" y="502"/>
                </a:lnTo>
                <a:lnTo>
                  <a:pt x="848" y="505"/>
                </a:lnTo>
                <a:lnTo>
                  <a:pt x="852" y="508"/>
                </a:lnTo>
                <a:lnTo>
                  <a:pt x="855" y="510"/>
                </a:lnTo>
                <a:lnTo>
                  <a:pt x="856" y="511"/>
                </a:lnTo>
                <a:lnTo>
                  <a:pt x="859" y="511"/>
                </a:lnTo>
                <a:lnTo>
                  <a:pt x="863" y="512"/>
                </a:lnTo>
                <a:lnTo>
                  <a:pt x="865" y="519"/>
                </a:lnTo>
                <a:lnTo>
                  <a:pt x="859" y="533"/>
                </a:lnTo>
                <a:lnTo>
                  <a:pt x="856" y="536"/>
                </a:lnTo>
                <a:lnTo>
                  <a:pt x="853" y="542"/>
                </a:lnTo>
                <a:lnTo>
                  <a:pt x="850" y="549"/>
                </a:lnTo>
                <a:lnTo>
                  <a:pt x="849" y="555"/>
                </a:lnTo>
                <a:lnTo>
                  <a:pt x="851" y="561"/>
                </a:lnTo>
                <a:lnTo>
                  <a:pt x="856" y="570"/>
                </a:lnTo>
                <a:lnTo>
                  <a:pt x="862" y="578"/>
                </a:lnTo>
                <a:lnTo>
                  <a:pt x="867" y="583"/>
                </a:lnTo>
                <a:lnTo>
                  <a:pt x="870" y="584"/>
                </a:lnTo>
                <a:lnTo>
                  <a:pt x="875" y="585"/>
                </a:lnTo>
                <a:lnTo>
                  <a:pt x="880" y="585"/>
                </a:lnTo>
                <a:lnTo>
                  <a:pt x="886" y="586"/>
                </a:lnTo>
                <a:lnTo>
                  <a:pt x="891" y="586"/>
                </a:lnTo>
                <a:lnTo>
                  <a:pt x="896" y="586"/>
                </a:lnTo>
                <a:lnTo>
                  <a:pt x="899" y="586"/>
                </a:lnTo>
                <a:lnTo>
                  <a:pt x="900" y="586"/>
                </a:lnTo>
                <a:lnTo>
                  <a:pt x="903" y="596"/>
                </a:lnTo>
                <a:lnTo>
                  <a:pt x="864" y="604"/>
                </a:lnTo>
                <a:lnTo>
                  <a:pt x="862" y="605"/>
                </a:lnTo>
                <a:lnTo>
                  <a:pt x="859" y="609"/>
                </a:lnTo>
                <a:lnTo>
                  <a:pt x="856" y="613"/>
                </a:lnTo>
                <a:lnTo>
                  <a:pt x="859" y="617"/>
                </a:lnTo>
                <a:lnTo>
                  <a:pt x="864" y="621"/>
                </a:lnTo>
                <a:lnTo>
                  <a:pt x="869" y="624"/>
                </a:lnTo>
                <a:lnTo>
                  <a:pt x="874" y="627"/>
                </a:lnTo>
                <a:lnTo>
                  <a:pt x="879" y="626"/>
                </a:lnTo>
                <a:lnTo>
                  <a:pt x="883" y="623"/>
                </a:lnTo>
                <a:lnTo>
                  <a:pt x="887" y="620"/>
                </a:lnTo>
                <a:lnTo>
                  <a:pt x="891" y="617"/>
                </a:lnTo>
                <a:lnTo>
                  <a:pt x="896" y="615"/>
                </a:lnTo>
                <a:lnTo>
                  <a:pt x="902" y="615"/>
                </a:lnTo>
                <a:lnTo>
                  <a:pt x="906" y="615"/>
                </a:lnTo>
                <a:lnTo>
                  <a:pt x="907" y="618"/>
                </a:lnTo>
                <a:lnTo>
                  <a:pt x="906" y="622"/>
                </a:lnTo>
                <a:lnTo>
                  <a:pt x="903" y="628"/>
                </a:lnTo>
                <a:lnTo>
                  <a:pt x="898" y="634"/>
                </a:lnTo>
                <a:lnTo>
                  <a:pt x="891" y="641"/>
                </a:lnTo>
                <a:lnTo>
                  <a:pt x="882" y="644"/>
                </a:lnTo>
                <a:lnTo>
                  <a:pt x="882" y="645"/>
                </a:lnTo>
                <a:lnTo>
                  <a:pt x="883" y="647"/>
                </a:lnTo>
                <a:lnTo>
                  <a:pt x="890" y="647"/>
                </a:lnTo>
                <a:lnTo>
                  <a:pt x="904" y="644"/>
                </a:lnTo>
                <a:lnTo>
                  <a:pt x="905" y="645"/>
                </a:lnTo>
                <a:lnTo>
                  <a:pt x="908" y="648"/>
                </a:lnTo>
                <a:lnTo>
                  <a:pt x="910" y="652"/>
                </a:lnTo>
                <a:lnTo>
                  <a:pt x="909" y="656"/>
                </a:lnTo>
                <a:lnTo>
                  <a:pt x="906" y="659"/>
                </a:lnTo>
                <a:lnTo>
                  <a:pt x="902" y="664"/>
                </a:lnTo>
                <a:lnTo>
                  <a:pt x="897" y="671"/>
                </a:lnTo>
                <a:lnTo>
                  <a:pt x="892" y="681"/>
                </a:lnTo>
                <a:lnTo>
                  <a:pt x="888" y="694"/>
                </a:lnTo>
                <a:lnTo>
                  <a:pt x="885" y="710"/>
                </a:lnTo>
                <a:lnTo>
                  <a:pt x="885" y="730"/>
                </a:lnTo>
                <a:lnTo>
                  <a:pt x="887" y="756"/>
                </a:lnTo>
                <a:lnTo>
                  <a:pt x="861" y="730"/>
                </a:lnTo>
                <a:lnTo>
                  <a:pt x="855" y="713"/>
                </a:lnTo>
                <a:lnTo>
                  <a:pt x="844" y="711"/>
                </a:lnTo>
                <a:lnTo>
                  <a:pt x="825" y="659"/>
                </a:lnTo>
                <a:lnTo>
                  <a:pt x="816" y="656"/>
                </a:lnTo>
                <a:lnTo>
                  <a:pt x="796" y="620"/>
                </a:lnTo>
                <a:lnTo>
                  <a:pt x="822" y="725"/>
                </a:lnTo>
                <a:lnTo>
                  <a:pt x="817" y="745"/>
                </a:lnTo>
                <a:lnTo>
                  <a:pt x="830" y="748"/>
                </a:lnTo>
                <a:lnTo>
                  <a:pt x="842" y="733"/>
                </a:lnTo>
                <a:lnTo>
                  <a:pt x="852" y="727"/>
                </a:lnTo>
                <a:lnTo>
                  <a:pt x="861" y="730"/>
                </a:lnTo>
                <a:lnTo>
                  <a:pt x="887" y="756"/>
                </a:lnTo>
                <a:lnTo>
                  <a:pt x="885" y="757"/>
                </a:lnTo>
                <a:lnTo>
                  <a:pt x="881" y="760"/>
                </a:lnTo>
                <a:lnTo>
                  <a:pt x="875" y="765"/>
                </a:lnTo>
                <a:lnTo>
                  <a:pt x="867" y="769"/>
                </a:lnTo>
                <a:lnTo>
                  <a:pt x="859" y="774"/>
                </a:lnTo>
                <a:lnTo>
                  <a:pt x="849" y="779"/>
                </a:lnTo>
                <a:lnTo>
                  <a:pt x="841" y="782"/>
                </a:lnTo>
                <a:lnTo>
                  <a:pt x="835" y="783"/>
                </a:lnTo>
                <a:lnTo>
                  <a:pt x="837" y="783"/>
                </a:lnTo>
                <a:lnTo>
                  <a:pt x="842" y="783"/>
                </a:lnTo>
                <a:lnTo>
                  <a:pt x="847" y="783"/>
                </a:lnTo>
                <a:lnTo>
                  <a:pt x="852" y="784"/>
                </a:lnTo>
                <a:lnTo>
                  <a:pt x="856" y="785"/>
                </a:lnTo>
                <a:lnTo>
                  <a:pt x="862" y="786"/>
                </a:lnTo>
                <a:lnTo>
                  <a:pt x="862" y="790"/>
                </a:lnTo>
                <a:lnTo>
                  <a:pt x="855" y="798"/>
                </a:lnTo>
                <a:lnTo>
                  <a:pt x="854" y="799"/>
                </a:lnTo>
                <a:lnTo>
                  <a:pt x="853" y="803"/>
                </a:lnTo>
                <a:lnTo>
                  <a:pt x="852" y="807"/>
                </a:lnTo>
                <a:lnTo>
                  <a:pt x="852" y="812"/>
                </a:lnTo>
                <a:lnTo>
                  <a:pt x="854" y="818"/>
                </a:lnTo>
                <a:lnTo>
                  <a:pt x="856" y="825"/>
                </a:lnTo>
                <a:lnTo>
                  <a:pt x="860" y="831"/>
                </a:lnTo>
                <a:lnTo>
                  <a:pt x="861" y="833"/>
                </a:lnTo>
                <a:lnTo>
                  <a:pt x="852" y="845"/>
                </a:lnTo>
                <a:lnTo>
                  <a:pt x="808" y="873"/>
                </a:lnTo>
                <a:lnTo>
                  <a:pt x="807" y="870"/>
                </a:lnTo>
                <a:lnTo>
                  <a:pt x="805" y="863"/>
                </a:lnTo>
                <a:lnTo>
                  <a:pt x="801" y="853"/>
                </a:lnTo>
                <a:lnTo>
                  <a:pt x="796" y="840"/>
                </a:lnTo>
                <a:lnTo>
                  <a:pt x="788" y="827"/>
                </a:lnTo>
                <a:lnTo>
                  <a:pt x="778" y="814"/>
                </a:lnTo>
                <a:lnTo>
                  <a:pt x="766" y="803"/>
                </a:lnTo>
                <a:lnTo>
                  <a:pt x="752" y="795"/>
                </a:lnTo>
                <a:lnTo>
                  <a:pt x="751" y="794"/>
                </a:lnTo>
                <a:lnTo>
                  <a:pt x="747" y="793"/>
                </a:lnTo>
                <a:lnTo>
                  <a:pt x="741" y="794"/>
                </a:lnTo>
                <a:lnTo>
                  <a:pt x="733" y="797"/>
                </a:lnTo>
                <a:lnTo>
                  <a:pt x="728" y="799"/>
                </a:lnTo>
                <a:lnTo>
                  <a:pt x="722" y="801"/>
                </a:lnTo>
                <a:lnTo>
                  <a:pt x="716" y="803"/>
                </a:lnTo>
                <a:lnTo>
                  <a:pt x="712" y="805"/>
                </a:lnTo>
                <a:lnTo>
                  <a:pt x="707" y="806"/>
                </a:lnTo>
                <a:lnTo>
                  <a:pt x="704" y="807"/>
                </a:lnTo>
                <a:lnTo>
                  <a:pt x="702" y="808"/>
                </a:lnTo>
                <a:lnTo>
                  <a:pt x="701" y="808"/>
                </a:lnTo>
                <a:lnTo>
                  <a:pt x="699" y="831"/>
                </a:lnTo>
                <a:lnTo>
                  <a:pt x="652" y="819"/>
                </a:lnTo>
                <a:lnTo>
                  <a:pt x="646" y="799"/>
                </a:lnTo>
                <a:lnTo>
                  <a:pt x="642" y="777"/>
                </a:lnTo>
                <a:lnTo>
                  <a:pt x="634" y="753"/>
                </a:lnTo>
                <a:lnTo>
                  <a:pt x="563" y="718"/>
                </a:lnTo>
                <a:lnTo>
                  <a:pt x="564" y="743"/>
                </a:lnTo>
                <a:lnTo>
                  <a:pt x="642" y="777"/>
                </a:lnTo>
                <a:lnTo>
                  <a:pt x="646" y="799"/>
                </a:lnTo>
                <a:lnTo>
                  <a:pt x="588" y="776"/>
                </a:lnTo>
                <a:lnTo>
                  <a:pt x="588" y="795"/>
                </a:lnTo>
                <a:lnTo>
                  <a:pt x="652" y="819"/>
                </a:lnTo>
                <a:lnTo>
                  <a:pt x="699" y="831"/>
                </a:lnTo>
                <a:lnTo>
                  <a:pt x="701" y="830"/>
                </a:lnTo>
                <a:lnTo>
                  <a:pt x="705" y="829"/>
                </a:lnTo>
                <a:lnTo>
                  <a:pt x="711" y="827"/>
                </a:lnTo>
                <a:lnTo>
                  <a:pt x="718" y="824"/>
                </a:lnTo>
                <a:lnTo>
                  <a:pt x="726" y="821"/>
                </a:lnTo>
                <a:lnTo>
                  <a:pt x="733" y="819"/>
                </a:lnTo>
                <a:lnTo>
                  <a:pt x="740" y="818"/>
                </a:lnTo>
                <a:lnTo>
                  <a:pt x="744" y="817"/>
                </a:lnTo>
                <a:lnTo>
                  <a:pt x="748" y="819"/>
                </a:lnTo>
                <a:lnTo>
                  <a:pt x="755" y="823"/>
                </a:lnTo>
                <a:lnTo>
                  <a:pt x="762" y="830"/>
                </a:lnTo>
                <a:lnTo>
                  <a:pt x="770" y="838"/>
                </a:lnTo>
                <a:lnTo>
                  <a:pt x="777" y="848"/>
                </a:lnTo>
                <a:lnTo>
                  <a:pt x="784" y="859"/>
                </a:lnTo>
                <a:lnTo>
                  <a:pt x="789" y="870"/>
                </a:lnTo>
                <a:lnTo>
                  <a:pt x="792" y="882"/>
                </a:lnTo>
                <a:lnTo>
                  <a:pt x="808" y="873"/>
                </a:lnTo>
                <a:lnTo>
                  <a:pt x="852" y="845"/>
                </a:lnTo>
                <a:lnTo>
                  <a:pt x="856" y="843"/>
                </a:lnTo>
                <a:lnTo>
                  <a:pt x="865" y="838"/>
                </a:lnTo>
                <a:lnTo>
                  <a:pt x="875" y="832"/>
                </a:lnTo>
                <a:lnTo>
                  <a:pt x="882" y="826"/>
                </a:lnTo>
                <a:lnTo>
                  <a:pt x="900" y="826"/>
                </a:lnTo>
                <a:lnTo>
                  <a:pt x="900" y="827"/>
                </a:lnTo>
                <a:lnTo>
                  <a:pt x="898" y="831"/>
                </a:lnTo>
                <a:lnTo>
                  <a:pt x="895" y="837"/>
                </a:lnTo>
                <a:lnTo>
                  <a:pt x="890" y="843"/>
                </a:lnTo>
                <a:lnTo>
                  <a:pt x="882" y="849"/>
                </a:lnTo>
                <a:lnTo>
                  <a:pt x="872" y="855"/>
                </a:lnTo>
                <a:lnTo>
                  <a:pt x="859" y="860"/>
                </a:lnTo>
                <a:lnTo>
                  <a:pt x="842" y="862"/>
                </a:lnTo>
                <a:lnTo>
                  <a:pt x="834" y="868"/>
                </a:lnTo>
                <a:lnTo>
                  <a:pt x="876" y="952"/>
                </a:lnTo>
                <a:lnTo>
                  <a:pt x="868" y="960"/>
                </a:lnTo>
                <a:lnTo>
                  <a:pt x="900" y="1029"/>
                </a:lnTo>
                <a:lnTo>
                  <a:pt x="901" y="1001"/>
                </a:lnTo>
                <a:lnTo>
                  <a:pt x="903" y="939"/>
                </a:lnTo>
                <a:lnTo>
                  <a:pt x="903" y="871"/>
                </a:lnTo>
                <a:lnTo>
                  <a:pt x="900" y="826"/>
                </a:lnTo>
                <a:lnTo>
                  <a:pt x="882" y="826"/>
                </a:lnTo>
                <a:lnTo>
                  <a:pt x="889" y="815"/>
                </a:lnTo>
                <a:lnTo>
                  <a:pt x="897" y="797"/>
                </a:lnTo>
                <a:lnTo>
                  <a:pt x="905" y="779"/>
                </a:lnTo>
                <a:lnTo>
                  <a:pt x="909" y="769"/>
                </a:lnTo>
                <a:lnTo>
                  <a:pt x="913" y="762"/>
                </a:lnTo>
                <a:lnTo>
                  <a:pt x="918" y="754"/>
                </a:lnTo>
                <a:lnTo>
                  <a:pt x="923" y="746"/>
                </a:lnTo>
                <a:lnTo>
                  <a:pt x="925" y="738"/>
                </a:lnTo>
                <a:lnTo>
                  <a:pt x="927" y="711"/>
                </a:lnTo>
                <a:lnTo>
                  <a:pt x="930" y="659"/>
                </a:lnTo>
                <a:lnTo>
                  <a:pt x="931" y="605"/>
                </a:lnTo>
                <a:lnTo>
                  <a:pt x="929" y="575"/>
                </a:lnTo>
                <a:lnTo>
                  <a:pt x="934" y="560"/>
                </a:lnTo>
                <a:lnTo>
                  <a:pt x="926" y="485"/>
                </a:lnTo>
                <a:lnTo>
                  <a:pt x="936" y="462"/>
                </a:lnTo>
                <a:lnTo>
                  <a:pt x="932" y="453"/>
                </a:lnTo>
                <a:lnTo>
                  <a:pt x="931" y="452"/>
                </a:lnTo>
                <a:lnTo>
                  <a:pt x="930" y="451"/>
                </a:lnTo>
                <a:lnTo>
                  <a:pt x="928" y="451"/>
                </a:lnTo>
                <a:lnTo>
                  <a:pt x="926" y="453"/>
                </a:lnTo>
                <a:lnTo>
                  <a:pt x="923" y="458"/>
                </a:lnTo>
                <a:lnTo>
                  <a:pt x="919" y="466"/>
                </a:lnTo>
                <a:lnTo>
                  <a:pt x="916" y="473"/>
                </a:lnTo>
                <a:lnTo>
                  <a:pt x="915" y="477"/>
                </a:lnTo>
                <a:lnTo>
                  <a:pt x="904" y="483"/>
                </a:lnTo>
                <a:lnTo>
                  <a:pt x="890" y="462"/>
                </a:lnTo>
                <a:lnTo>
                  <a:pt x="878" y="442"/>
                </a:lnTo>
                <a:lnTo>
                  <a:pt x="890" y="421"/>
                </a:lnTo>
                <a:lnTo>
                  <a:pt x="896" y="431"/>
                </a:lnTo>
                <a:lnTo>
                  <a:pt x="898" y="443"/>
                </a:lnTo>
                <a:lnTo>
                  <a:pt x="903" y="456"/>
                </a:lnTo>
                <a:lnTo>
                  <a:pt x="909" y="448"/>
                </a:lnTo>
                <a:lnTo>
                  <a:pt x="906" y="437"/>
                </a:lnTo>
                <a:lnTo>
                  <a:pt x="899" y="412"/>
                </a:lnTo>
                <a:lnTo>
                  <a:pt x="890" y="384"/>
                </a:lnTo>
                <a:lnTo>
                  <a:pt x="881" y="365"/>
                </a:lnTo>
                <a:lnTo>
                  <a:pt x="876" y="359"/>
                </a:lnTo>
                <a:lnTo>
                  <a:pt x="868" y="350"/>
                </a:lnTo>
                <a:lnTo>
                  <a:pt x="859" y="341"/>
                </a:lnTo>
                <a:lnTo>
                  <a:pt x="847" y="330"/>
                </a:lnTo>
                <a:lnTo>
                  <a:pt x="837" y="320"/>
                </a:lnTo>
                <a:lnTo>
                  <a:pt x="827" y="311"/>
                </a:lnTo>
                <a:lnTo>
                  <a:pt x="817" y="304"/>
                </a:lnTo>
                <a:lnTo>
                  <a:pt x="810" y="300"/>
                </a:lnTo>
                <a:lnTo>
                  <a:pt x="802" y="297"/>
                </a:lnTo>
                <a:lnTo>
                  <a:pt x="792" y="295"/>
                </a:lnTo>
                <a:lnTo>
                  <a:pt x="782" y="294"/>
                </a:lnTo>
                <a:lnTo>
                  <a:pt x="771" y="292"/>
                </a:lnTo>
                <a:lnTo>
                  <a:pt x="761" y="292"/>
                </a:lnTo>
                <a:lnTo>
                  <a:pt x="753" y="291"/>
                </a:lnTo>
                <a:lnTo>
                  <a:pt x="747" y="291"/>
                </a:lnTo>
                <a:lnTo>
                  <a:pt x="745" y="291"/>
                </a:lnTo>
                <a:lnTo>
                  <a:pt x="770" y="266"/>
                </a:lnTo>
                <a:lnTo>
                  <a:pt x="778" y="267"/>
                </a:lnTo>
                <a:lnTo>
                  <a:pt x="787" y="271"/>
                </a:lnTo>
                <a:lnTo>
                  <a:pt x="797" y="275"/>
                </a:lnTo>
                <a:lnTo>
                  <a:pt x="806" y="280"/>
                </a:lnTo>
                <a:lnTo>
                  <a:pt x="815" y="286"/>
                </a:lnTo>
                <a:lnTo>
                  <a:pt x="822" y="290"/>
                </a:lnTo>
                <a:lnTo>
                  <a:pt x="826" y="294"/>
                </a:lnTo>
                <a:lnTo>
                  <a:pt x="828" y="295"/>
                </a:lnTo>
                <a:lnTo>
                  <a:pt x="833" y="295"/>
                </a:lnTo>
                <a:lnTo>
                  <a:pt x="837" y="296"/>
                </a:lnTo>
                <a:lnTo>
                  <a:pt x="842" y="298"/>
                </a:lnTo>
                <a:lnTo>
                  <a:pt x="846" y="300"/>
                </a:lnTo>
                <a:lnTo>
                  <a:pt x="850" y="302"/>
                </a:lnTo>
                <a:lnTo>
                  <a:pt x="855" y="304"/>
                </a:lnTo>
                <a:lnTo>
                  <a:pt x="861" y="307"/>
                </a:lnTo>
                <a:lnTo>
                  <a:pt x="867" y="309"/>
                </a:lnTo>
                <a:lnTo>
                  <a:pt x="874" y="316"/>
                </a:lnTo>
                <a:lnTo>
                  <a:pt x="883" y="331"/>
                </a:lnTo>
                <a:lnTo>
                  <a:pt x="894" y="353"/>
                </a:lnTo>
                <a:lnTo>
                  <a:pt x="905" y="375"/>
                </a:lnTo>
                <a:lnTo>
                  <a:pt x="915" y="397"/>
                </a:lnTo>
                <a:lnTo>
                  <a:pt x="923" y="416"/>
                </a:lnTo>
                <a:lnTo>
                  <a:pt x="929" y="430"/>
                </a:lnTo>
                <a:lnTo>
                  <a:pt x="931" y="435"/>
                </a:lnTo>
                <a:lnTo>
                  <a:pt x="951" y="443"/>
                </a:lnTo>
                <a:lnTo>
                  <a:pt x="959" y="462"/>
                </a:lnTo>
                <a:lnTo>
                  <a:pt x="943" y="688"/>
                </a:lnTo>
                <a:lnTo>
                  <a:pt x="965" y="699"/>
                </a:lnTo>
                <a:lnTo>
                  <a:pt x="1084" y="699"/>
                </a:lnTo>
                <a:lnTo>
                  <a:pt x="1087" y="727"/>
                </a:lnTo>
                <a:lnTo>
                  <a:pt x="1176" y="724"/>
                </a:lnTo>
                <a:lnTo>
                  <a:pt x="1179" y="744"/>
                </a:lnTo>
                <a:lnTo>
                  <a:pt x="1191" y="747"/>
                </a:lnTo>
                <a:lnTo>
                  <a:pt x="1191" y="674"/>
                </a:lnTo>
                <a:lnTo>
                  <a:pt x="1280" y="674"/>
                </a:lnTo>
                <a:lnTo>
                  <a:pt x="1281" y="500"/>
                </a:lnTo>
                <a:lnTo>
                  <a:pt x="1414" y="500"/>
                </a:lnTo>
                <a:lnTo>
                  <a:pt x="1412" y="3"/>
                </a:lnTo>
                <a:lnTo>
                  <a:pt x="1434" y="1"/>
                </a:lnTo>
                <a:lnTo>
                  <a:pt x="1431" y="1024"/>
                </a:lnTo>
                <a:lnTo>
                  <a:pt x="1453" y="1035"/>
                </a:lnTo>
                <a:lnTo>
                  <a:pt x="1456" y="7"/>
                </a:lnTo>
                <a:lnTo>
                  <a:pt x="1476" y="9"/>
                </a:lnTo>
                <a:lnTo>
                  <a:pt x="1478" y="1063"/>
                </a:lnTo>
                <a:lnTo>
                  <a:pt x="1482" y="1069"/>
                </a:lnTo>
                <a:lnTo>
                  <a:pt x="1492" y="1085"/>
                </a:lnTo>
                <a:lnTo>
                  <a:pt x="1506" y="1107"/>
                </a:lnTo>
                <a:lnTo>
                  <a:pt x="1522" y="1133"/>
                </a:lnTo>
                <a:lnTo>
                  <a:pt x="1540" y="1160"/>
                </a:lnTo>
                <a:lnTo>
                  <a:pt x="1555" y="1183"/>
                </a:lnTo>
                <a:lnTo>
                  <a:pt x="1566" y="1200"/>
                </a:lnTo>
                <a:lnTo>
                  <a:pt x="1572" y="1207"/>
                </a:lnTo>
                <a:lnTo>
                  <a:pt x="1576" y="1209"/>
                </a:lnTo>
                <a:lnTo>
                  <a:pt x="1583" y="1212"/>
                </a:lnTo>
                <a:lnTo>
                  <a:pt x="1591" y="1216"/>
                </a:lnTo>
                <a:lnTo>
                  <a:pt x="1601" y="1221"/>
                </a:lnTo>
                <a:lnTo>
                  <a:pt x="1611" y="1229"/>
                </a:lnTo>
                <a:lnTo>
                  <a:pt x="1622" y="1238"/>
                </a:lnTo>
                <a:lnTo>
                  <a:pt x="1633" y="1251"/>
                </a:lnTo>
                <a:lnTo>
                  <a:pt x="1643" y="1267"/>
                </a:lnTo>
                <a:lnTo>
                  <a:pt x="1655" y="1312"/>
                </a:lnTo>
                <a:lnTo>
                  <a:pt x="1657" y="1363"/>
                </a:lnTo>
                <a:lnTo>
                  <a:pt x="1654" y="1405"/>
                </a:lnTo>
                <a:lnTo>
                  <a:pt x="1652" y="1424"/>
                </a:lnTo>
                <a:lnTo>
                  <a:pt x="1701" y="1430"/>
                </a:lnTo>
                <a:lnTo>
                  <a:pt x="1701" y="1444"/>
                </a:lnTo>
                <a:lnTo>
                  <a:pt x="1652" y="1445"/>
                </a:lnTo>
                <a:lnTo>
                  <a:pt x="1641" y="1441"/>
                </a:lnTo>
                <a:lnTo>
                  <a:pt x="1496" y="1522"/>
                </a:lnTo>
                <a:lnTo>
                  <a:pt x="1530" y="1534"/>
                </a:lnTo>
                <a:lnTo>
                  <a:pt x="1522" y="1541"/>
                </a:lnTo>
                <a:lnTo>
                  <a:pt x="1512" y="1549"/>
                </a:lnTo>
                <a:lnTo>
                  <a:pt x="1500" y="1557"/>
                </a:lnTo>
                <a:lnTo>
                  <a:pt x="1486" y="1565"/>
                </a:lnTo>
                <a:lnTo>
                  <a:pt x="1471" y="1573"/>
                </a:lnTo>
                <a:lnTo>
                  <a:pt x="1455" y="1582"/>
                </a:lnTo>
                <a:lnTo>
                  <a:pt x="1438" y="1590"/>
                </a:lnTo>
                <a:lnTo>
                  <a:pt x="1422" y="1598"/>
                </a:lnTo>
                <a:lnTo>
                  <a:pt x="1405" y="1605"/>
                </a:lnTo>
                <a:lnTo>
                  <a:pt x="1389" y="1612"/>
                </a:lnTo>
                <a:lnTo>
                  <a:pt x="1374" y="1618"/>
                </a:lnTo>
                <a:lnTo>
                  <a:pt x="1362" y="1623"/>
                </a:lnTo>
                <a:lnTo>
                  <a:pt x="1351" y="1628"/>
                </a:lnTo>
                <a:lnTo>
                  <a:pt x="1343" y="1631"/>
                </a:lnTo>
                <a:lnTo>
                  <a:pt x="1338" y="1633"/>
                </a:lnTo>
                <a:lnTo>
                  <a:pt x="1336" y="1634"/>
                </a:lnTo>
                <a:lnTo>
                  <a:pt x="1325" y="1639"/>
                </a:lnTo>
                <a:lnTo>
                  <a:pt x="1312" y="1645"/>
                </a:lnTo>
                <a:lnTo>
                  <a:pt x="1299" y="1651"/>
                </a:lnTo>
                <a:lnTo>
                  <a:pt x="1285" y="1659"/>
                </a:lnTo>
                <a:lnTo>
                  <a:pt x="1270" y="1667"/>
                </a:lnTo>
                <a:lnTo>
                  <a:pt x="1254" y="1676"/>
                </a:lnTo>
                <a:lnTo>
                  <a:pt x="1239" y="1685"/>
                </a:lnTo>
                <a:lnTo>
                  <a:pt x="1224" y="1694"/>
                </a:lnTo>
                <a:lnTo>
                  <a:pt x="1210" y="1702"/>
                </a:lnTo>
                <a:lnTo>
                  <a:pt x="1197" y="1710"/>
                </a:lnTo>
                <a:lnTo>
                  <a:pt x="1185" y="1717"/>
                </a:lnTo>
                <a:lnTo>
                  <a:pt x="1175" y="1723"/>
                </a:lnTo>
                <a:lnTo>
                  <a:pt x="1166" y="1729"/>
                </a:lnTo>
                <a:lnTo>
                  <a:pt x="1160" y="1733"/>
                </a:lnTo>
                <a:lnTo>
                  <a:pt x="1155" y="1735"/>
                </a:lnTo>
                <a:lnTo>
                  <a:pt x="1154" y="1736"/>
                </a:lnTo>
                <a:lnTo>
                  <a:pt x="1100" y="1733"/>
                </a:lnTo>
                <a:lnTo>
                  <a:pt x="684" y="1612"/>
                </a:lnTo>
                <a:lnTo>
                  <a:pt x="715" y="1603"/>
                </a:lnTo>
                <a:lnTo>
                  <a:pt x="719" y="1604"/>
                </a:lnTo>
                <a:lnTo>
                  <a:pt x="732" y="1608"/>
                </a:lnTo>
                <a:lnTo>
                  <a:pt x="751" y="1613"/>
                </a:lnTo>
                <a:lnTo>
                  <a:pt x="775" y="1620"/>
                </a:lnTo>
                <a:lnTo>
                  <a:pt x="803" y="1628"/>
                </a:lnTo>
                <a:lnTo>
                  <a:pt x="836" y="1637"/>
                </a:lnTo>
                <a:lnTo>
                  <a:pt x="871" y="1647"/>
                </a:lnTo>
                <a:lnTo>
                  <a:pt x="907" y="1658"/>
                </a:lnTo>
                <a:lnTo>
                  <a:pt x="944" y="1669"/>
                </a:lnTo>
                <a:lnTo>
                  <a:pt x="980" y="1679"/>
                </a:lnTo>
                <a:lnTo>
                  <a:pt x="1015" y="1691"/>
                </a:lnTo>
                <a:lnTo>
                  <a:pt x="1047" y="1700"/>
                </a:lnTo>
                <a:lnTo>
                  <a:pt x="1074" y="1709"/>
                </a:lnTo>
                <a:lnTo>
                  <a:pt x="1097" y="1716"/>
                </a:lnTo>
                <a:lnTo>
                  <a:pt x="1115" y="1722"/>
                </a:lnTo>
                <a:lnTo>
                  <a:pt x="1126" y="1726"/>
                </a:lnTo>
                <a:lnTo>
                  <a:pt x="1128" y="1725"/>
                </a:lnTo>
                <a:lnTo>
                  <a:pt x="1132" y="1722"/>
                </a:lnTo>
                <a:lnTo>
                  <a:pt x="1139" y="1718"/>
                </a:lnTo>
                <a:lnTo>
                  <a:pt x="1148" y="1712"/>
                </a:lnTo>
                <a:lnTo>
                  <a:pt x="1159" y="1704"/>
                </a:lnTo>
                <a:lnTo>
                  <a:pt x="1172" y="1696"/>
                </a:lnTo>
                <a:lnTo>
                  <a:pt x="1186" y="1687"/>
                </a:lnTo>
                <a:lnTo>
                  <a:pt x="1202" y="1677"/>
                </a:lnTo>
                <a:lnTo>
                  <a:pt x="1218" y="1667"/>
                </a:lnTo>
                <a:lnTo>
                  <a:pt x="1236" y="1657"/>
                </a:lnTo>
                <a:lnTo>
                  <a:pt x="1253" y="1648"/>
                </a:lnTo>
                <a:lnTo>
                  <a:pt x="1272" y="1639"/>
                </a:lnTo>
                <a:lnTo>
                  <a:pt x="1289" y="1630"/>
                </a:lnTo>
                <a:lnTo>
                  <a:pt x="1306" y="1622"/>
                </a:lnTo>
                <a:lnTo>
                  <a:pt x="1323" y="1615"/>
                </a:lnTo>
                <a:lnTo>
                  <a:pt x="1338" y="1610"/>
                </a:lnTo>
                <a:lnTo>
                  <a:pt x="1366" y="1600"/>
                </a:lnTo>
                <a:lnTo>
                  <a:pt x="1393" y="1591"/>
                </a:lnTo>
                <a:lnTo>
                  <a:pt x="1417" y="1581"/>
                </a:lnTo>
                <a:lnTo>
                  <a:pt x="1438" y="1572"/>
                </a:lnTo>
                <a:lnTo>
                  <a:pt x="1457" y="1563"/>
                </a:lnTo>
                <a:lnTo>
                  <a:pt x="1472" y="1554"/>
                </a:lnTo>
                <a:lnTo>
                  <a:pt x="1485" y="1546"/>
                </a:lnTo>
                <a:lnTo>
                  <a:pt x="1495" y="1539"/>
                </a:lnTo>
                <a:lnTo>
                  <a:pt x="1484" y="1536"/>
                </a:lnTo>
                <a:lnTo>
                  <a:pt x="1481" y="1537"/>
                </a:lnTo>
                <a:lnTo>
                  <a:pt x="1474" y="1539"/>
                </a:lnTo>
                <a:lnTo>
                  <a:pt x="1464" y="1542"/>
                </a:lnTo>
                <a:lnTo>
                  <a:pt x="1453" y="1546"/>
                </a:lnTo>
                <a:lnTo>
                  <a:pt x="1440" y="1551"/>
                </a:lnTo>
                <a:lnTo>
                  <a:pt x="1429" y="1554"/>
                </a:lnTo>
                <a:lnTo>
                  <a:pt x="1420" y="1556"/>
                </a:lnTo>
                <a:lnTo>
                  <a:pt x="1415" y="1557"/>
                </a:lnTo>
                <a:lnTo>
                  <a:pt x="1411" y="1556"/>
                </a:lnTo>
                <a:lnTo>
                  <a:pt x="1405" y="1554"/>
                </a:lnTo>
                <a:lnTo>
                  <a:pt x="1399" y="1552"/>
                </a:lnTo>
                <a:lnTo>
                  <a:pt x="1392" y="1548"/>
                </a:lnTo>
                <a:lnTo>
                  <a:pt x="1384" y="1544"/>
                </a:lnTo>
                <a:lnTo>
                  <a:pt x="1378" y="1542"/>
                </a:lnTo>
                <a:lnTo>
                  <a:pt x="1374" y="1540"/>
                </a:lnTo>
                <a:lnTo>
                  <a:pt x="1373" y="1539"/>
                </a:lnTo>
                <a:lnTo>
                  <a:pt x="1334" y="1551"/>
                </a:lnTo>
                <a:lnTo>
                  <a:pt x="1330" y="1536"/>
                </a:lnTo>
                <a:lnTo>
                  <a:pt x="1344" y="1533"/>
                </a:lnTo>
                <a:lnTo>
                  <a:pt x="1353" y="1530"/>
                </a:lnTo>
                <a:lnTo>
                  <a:pt x="1358" y="1528"/>
                </a:lnTo>
                <a:lnTo>
                  <a:pt x="1359" y="1527"/>
                </a:lnTo>
                <a:lnTo>
                  <a:pt x="1357" y="1524"/>
                </a:lnTo>
                <a:lnTo>
                  <a:pt x="1352" y="1515"/>
                </a:lnTo>
                <a:lnTo>
                  <a:pt x="1343" y="1503"/>
                </a:lnTo>
                <a:lnTo>
                  <a:pt x="1333" y="1488"/>
                </a:lnTo>
                <a:lnTo>
                  <a:pt x="1320" y="1473"/>
                </a:lnTo>
                <a:lnTo>
                  <a:pt x="1306" y="1459"/>
                </a:lnTo>
                <a:lnTo>
                  <a:pt x="1292" y="1448"/>
                </a:lnTo>
                <a:lnTo>
                  <a:pt x="1277" y="1441"/>
                </a:lnTo>
                <a:lnTo>
                  <a:pt x="1278" y="1425"/>
                </a:lnTo>
                <a:lnTo>
                  <a:pt x="1292" y="1432"/>
                </a:lnTo>
                <a:lnTo>
                  <a:pt x="1307" y="1440"/>
                </a:lnTo>
                <a:lnTo>
                  <a:pt x="1323" y="1450"/>
                </a:lnTo>
                <a:lnTo>
                  <a:pt x="1340" y="1462"/>
                </a:lnTo>
                <a:lnTo>
                  <a:pt x="1357" y="1477"/>
                </a:lnTo>
                <a:lnTo>
                  <a:pt x="1374" y="1493"/>
                </a:lnTo>
                <a:lnTo>
                  <a:pt x="1390" y="1512"/>
                </a:lnTo>
                <a:lnTo>
                  <a:pt x="1406" y="1533"/>
                </a:lnTo>
                <a:lnTo>
                  <a:pt x="1442" y="1524"/>
                </a:lnTo>
                <a:lnTo>
                  <a:pt x="1431" y="1502"/>
                </a:lnTo>
                <a:lnTo>
                  <a:pt x="1429" y="1500"/>
                </a:lnTo>
                <a:lnTo>
                  <a:pt x="1425" y="1495"/>
                </a:lnTo>
                <a:lnTo>
                  <a:pt x="1424" y="1491"/>
                </a:lnTo>
                <a:lnTo>
                  <a:pt x="1431" y="1489"/>
                </a:lnTo>
                <a:lnTo>
                  <a:pt x="1441" y="1489"/>
                </a:lnTo>
                <a:lnTo>
                  <a:pt x="1446" y="1490"/>
                </a:lnTo>
                <a:lnTo>
                  <a:pt x="1448" y="1492"/>
                </a:lnTo>
                <a:lnTo>
                  <a:pt x="1448" y="1491"/>
                </a:lnTo>
                <a:lnTo>
                  <a:pt x="1448" y="1490"/>
                </a:lnTo>
                <a:lnTo>
                  <a:pt x="1447" y="1487"/>
                </a:lnTo>
                <a:lnTo>
                  <a:pt x="1442" y="1484"/>
                </a:lnTo>
                <a:lnTo>
                  <a:pt x="1438" y="1482"/>
                </a:lnTo>
                <a:lnTo>
                  <a:pt x="1433" y="1479"/>
                </a:lnTo>
                <a:lnTo>
                  <a:pt x="1428" y="1476"/>
                </a:lnTo>
                <a:lnTo>
                  <a:pt x="1423" y="1472"/>
                </a:lnTo>
                <a:lnTo>
                  <a:pt x="1419" y="1469"/>
                </a:lnTo>
                <a:lnTo>
                  <a:pt x="1415" y="1466"/>
                </a:lnTo>
                <a:lnTo>
                  <a:pt x="1413" y="1464"/>
                </a:lnTo>
                <a:lnTo>
                  <a:pt x="1412" y="1463"/>
                </a:lnTo>
                <a:lnTo>
                  <a:pt x="1396" y="1436"/>
                </a:lnTo>
                <a:lnTo>
                  <a:pt x="1407" y="1424"/>
                </a:lnTo>
                <a:lnTo>
                  <a:pt x="1409" y="1424"/>
                </a:lnTo>
                <a:lnTo>
                  <a:pt x="1415" y="1423"/>
                </a:lnTo>
                <a:lnTo>
                  <a:pt x="1425" y="1423"/>
                </a:lnTo>
                <a:lnTo>
                  <a:pt x="1439" y="1424"/>
                </a:lnTo>
                <a:lnTo>
                  <a:pt x="1455" y="1426"/>
                </a:lnTo>
                <a:lnTo>
                  <a:pt x="1475" y="1429"/>
                </a:lnTo>
                <a:lnTo>
                  <a:pt x="1497" y="1436"/>
                </a:lnTo>
                <a:lnTo>
                  <a:pt x="1521" y="1445"/>
                </a:lnTo>
                <a:lnTo>
                  <a:pt x="1495" y="1410"/>
                </a:lnTo>
                <a:lnTo>
                  <a:pt x="1492" y="1408"/>
                </a:lnTo>
                <a:lnTo>
                  <a:pt x="1488" y="1403"/>
                </a:lnTo>
                <a:lnTo>
                  <a:pt x="1487" y="1398"/>
                </a:lnTo>
                <a:lnTo>
                  <a:pt x="1495" y="1396"/>
                </a:lnTo>
                <a:lnTo>
                  <a:pt x="1505" y="1397"/>
                </a:lnTo>
                <a:lnTo>
                  <a:pt x="1519" y="1398"/>
                </a:lnTo>
                <a:lnTo>
                  <a:pt x="1537" y="1400"/>
                </a:lnTo>
                <a:lnTo>
                  <a:pt x="1555" y="1402"/>
                </a:lnTo>
                <a:lnTo>
                  <a:pt x="1574" y="1403"/>
                </a:lnTo>
                <a:lnTo>
                  <a:pt x="1593" y="1402"/>
                </a:lnTo>
                <a:lnTo>
                  <a:pt x="1609" y="1399"/>
                </a:lnTo>
                <a:lnTo>
                  <a:pt x="1622" y="1394"/>
                </a:lnTo>
                <a:lnTo>
                  <a:pt x="1631" y="1389"/>
                </a:lnTo>
                <a:lnTo>
                  <a:pt x="1637" y="1385"/>
                </a:lnTo>
                <a:lnTo>
                  <a:pt x="1640" y="1383"/>
                </a:lnTo>
                <a:lnTo>
                  <a:pt x="1641" y="1380"/>
                </a:lnTo>
                <a:lnTo>
                  <a:pt x="1640" y="1377"/>
                </a:lnTo>
                <a:lnTo>
                  <a:pt x="1639" y="1372"/>
                </a:lnTo>
                <a:lnTo>
                  <a:pt x="1638" y="1365"/>
                </a:lnTo>
                <a:lnTo>
                  <a:pt x="1638" y="1354"/>
                </a:lnTo>
                <a:lnTo>
                  <a:pt x="1639" y="1339"/>
                </a:lnTo>
                <a:lnTo>
                  <a:pt x="1639" y="1322"/>
                </a:lnTo>
                <a:lnTo>
                  <a:pt x="1637" y="1302"/>
                </a:lnTo>
                <a:lnTo>
                  <a:pt x="1632" y="1283"/>
                </a:lnTo>
                <a:lnTo>
                  <a:pt x="1623" y="1263"/>
                </a:lnTo>
                <a:lnTo>
                  <a:pt x="1609" y="1245"/>
                </a:lnTo>
                <a:lnTo>
                  <a:pt x="1590" y="1231"/>
                </a:lnTo>
                <a:lnTo>
                  <a:pt x="1563" y="1220"/>
                </a:lnTo>
                <a:lnTo>
                  <a:pt x="1485" y="1111"/>
                </a:lnTo>
                <a:lnTo>
                  <a:pt x="1460" y="1083"/>
                </a:lnTo>
                <a:lnTo>
                  <a:pt x="1445" y="1050"/>
                </a:lnTo>
                <a:lnTo>
                  <a:pt x="1410" y="1035"/>
                </a:lnTo>
                <a:lnTo>
                  <a:pt x="1338" y="901"/>
                </a:lnTo>
                <a:lnTo>
                  <a:pt x="1305" y="888"/>
                </a:lnTo>
                <a:lnTo>
                  <a:pt x="1263" y="798"/>
                </a:lnTo>
                <a:lnTo>
                  <a:pt x="1224" y="795"/>
                </a:lnTo>
                <a:lnTo>
                  <a:pt x="1025" y="747"/>
                </a:lnTo>
                <a:lnTo>
                  <a:pt x="1012" y="745"/>
                </a:lnTo>
                <a:lnTo>
                  <a:pt x="1007" y="730"/>
                </a:lnTo>
                <a:lnTo>
                  <a:pt x="943" y="710"/>
                </a:lnTo>
                <a:lnTo>
                  <a:pt x="932" y="748"/>
                </a:lnTo>
                <a:lnTo>
                  <a:pt x="918" y="794"/>
                </a:lnTo>
                <a:lnTo>
                  <a:pt x="920" y="839"/>
                </a:lnTo>
                <a:lnTo>
                  <a:pt x="1014" y="929"/>
                </a:lnTo>
                <a:lnTo>
                  <a:pt x="1018" y="959"/>
                </a:lnTo>
                <a:lnTo>
                  <a:pt x="1103" y="1004"/>
                </a:lnTo>
                <a:lnTo>
                  <a:pt x="1067" y="959"/>
                </a:lnTo>
                <a:lnTo>
                  <a:pt x="1054" y="949"/>
                </a:lnTo>
                <a:lnTo>
                  <a:pt x="1051" y="934"/>
                </a:lnTo>
                <a:lnTo>
                  <a:pt x="1095" y="904"/>
                </a:lnTo>
                <a:lnTo>
                  <a:pt x="1067" y="847"/>
                </a:lnTo>
                <a:lnTo>
                  <a:pt x="1065" y="829"/>
                </a:lnTo>
                <a:lnTo>
                  <a:pt x="1081" y="834"/>
                </a:lnTo>
                <a:lnTo>
                  <a:pt x="1118" y="877"/>
                </a:lnTo>
                <a:lnTo>
                  <a:pt x="1237" y="907"/>
                </a:lnTo>
                <a:lnTo>
                  <a:pt x="1244" y="1022"/>
                </a:lnTo>
                <a:lnTo>
                  <a:pt x="1261" y="1035"/>
                </a:lnTo>
                <a:lnTo>
                  <a:pt x="1284" y="998"/>
                </a:lnTo>
                <a:lnTo>
                  <a:pt x="1303" y="1013"/>
                </a:lnTo>
                <a:lnTo>
                  <a:pt x="1303" y="1022"/>
                </a:lnTo>
                <a:lnTo>
                  <a:pt x="1288" y="1056"/>
                </a:lnTo>
                <a:lnTo>
                  <a:pt x="1352" y="1061"/>
                </a:lnTo>
                <a:lnTo>
                  <a:pt x="1358" y="1067"/>
                </a:lnTo>
                <a:lnTo>
                  <a:pt x="1399" y="1081"/>
                </a:lnTo>
                <a:lnTo>
                  <a:pt x="1370" y="1133"/>
                </a:lnTo>
                <a:lnTo>
                  <a:pt x="1434" y="1124"/>
                </a:lnTo>
                <a:lnTo>
                  <a:pt x="1434" y="1137"/>
                </a:lnTo>
                <a:lnTo>
                  <a:pt x="1433" y="1167"/>
                </a:lnTo>
                <a:lnTo>
                  <a:pt x="1431" y="1198"/>
                </a:lnTo>
                <a:lnTo>
                  <a:pt x="1429" y="1215"/>
                </a:lnTo>
                <a:lnTo>
                  <a:pt x="1430" y="1215"/>
                </a:lnTo>
                <a:lnTo>
                  <a:pt x="1434" y="1215"/>
                </a:lnTo>
                <a:lnTo>
                  <a:pt x="1440" y="1215"/>
                </a:lnTo>
                <a:lnTo>
                  <a:pt x="1448" y="1215"/>
                </a:lnTo>
                <a:lnTo>
                  <a:pt x="1457" y="1216"/>
                </a:lnTo>
                <a:lnTo>
                  <a:pt x="1468" y="1217"/>
                </a:lnTo>
                <a:lnTo>
                  <a:pt x="1480" y="1218"/>
                </a:lnTo>
                <a:lnTo>
                  <a:pt x="1492" y="1220"/>
                </a:lnTo>
                <a:lnTo>
                  <a:pt x="1506" y="1222"/>
                </a:lnTo>
                <a:lnTo>
                  <a:pt x="1519" y="1225"/>
                </a:lnTo>
                <a:lnTo>
                  <a:pt x="1534" y="1229"/>
                </a:lnTo>
                <a:lnTo>
                  <a:pt x="1547" y="1234"/>
                </a:lnTo>
                <a:lnTo>
                  <a:pt x="1560" y="1240"/>
                </a:lnTo>
                <a:lnTo>
                  <a:pt x="1573" y="1247"/>
                </a:lnTo>
                <a:lnTo>
                  <a:pt x="1584" y="1255"/>
                </a:lnTo>
                <a:lnTo>
                  <a:pt x="1594" y="1264"/>
                </a:lnTo>
                <a:lnTo>
                  <a:pt x="1590" y="1276"/>
                </a:lnTo>
                <a:lnTo>
                  <a:pt x="1588" y="1274"/>
                </a:lnTo>
                <a:lnTo>
                  <a:pt x="1584" y="1270"/>
                </a:lnTo>
                <a:lnTo>
                  <a:pt x="1574" y="1265"/>
                </a:lnTo>
                <a:lnTo>
                  <a:pt x="1561" y="1258"/>
                </a:lnTo>
                <a:lnTo>
                  <a:pt x="1541" y="1253"/>
                </a:lnTo>
                <a:lnTo>
                  <a:pt x="1515" y="1250"/>
                </a:lnTo>
                <a:lnTo>
                  <a:pt x="1483" y="1249"/>
                </a:lnTo>
                <a:lnTo>
                  <a:pt x="1443" y="1253"/>
                </a:lnTo>
                <a:lnTo>
                  <a:pt x="1443" y="1254"/>
                </a:lnTo>
                <a:lnTo>
                  <a:pt x="1443" y="1257"/>
                </a:lnTo>
                <a:lnTo>
                  <a:pt x="1443" y="1262"/>
                </a:lnTo>
                <a:lnTo>
                  <a:pt x="1442" y="1268"/>
                </a:lnTo>
                <a:lnTo>
                  <a:pt x="1440" y="1276"/>
                </a:lnTo>
                <a:lnTo>
                  <a:pt x="1437" y="1286"/>
                </a:lnTo>
                <a:lnTo>
                  <a:pt x="1432" y="1295"/>
                </a:lnTo>
                <a:lnTo>
                  <a:pt x="1425" y="1306"/>
                </a:lnTo>
                <a:lnTo>
                  <a:pt x="1415" y="1318"/>
                </a:lnTo>
                <a:lnTo>
                  <a:pt x="1403" y="1330"/>
                </a:lnTo>
                <a:lnTo>
                  <a:pt x="1387" y="1342"/>
                </a:lnTo>
                <a:lnTo>
                  <a:pt x="1369" y="1354"/>
                </a:lnTo>
                <a:lnTo>
                  <a:pt x="1347" y="1367"/>
                </a:lnTo>
                <a:lnTo>
                  <a:pt x="1320" y="1379"/>
                </a:lnTo>
                <a:lnTo>
                  <a:pt x="1290" y="1391"/>
                </a:lnTo>
                <a:lnTo>
                  <a:pt x="1254" y="1402"/>
                </a:lnTo>
                <a:lnTo>
                  <a:pt x="1251" y="1403"/>
                </a:lnTo>
                <a:lnTo>
                  <a:pt x="1246" y="1404"/>
                </a:lnTo>
                <a:lnTo>
                  <a:pt x="1242" y="1407"/>
                </a:lnTo>
                <a:lnTo>
                  <a:pt x="1244" y="1410"/>
                </a:lnTo>
                <a:lnTo>
                  <a:pt x="1246" y="1411"/>
                </a:lnTo>
                <a:lnTo>
                  <a:pt x="1248" y="1412"/>
                </a:lnTo>
                <a:lnTo>
                  <a:pt x="1251" y="1414"/>
                </a:lnTo>
                <a:lnTo>
                  <a:pt x="1255" y="1416"/>
                </a:lnTo>
                <a:lnTo>
                  <a:pt x="1261" y="1418"/>
                </a:lnTo>
                <a:lnTo>
                  <a:pt x="1266" y="1420"/>
                </a:lnTo>
                <a:lnTo>
                  <a:pt x="1272" y="1422"/>
                </a:lnTo>
                <a:lnTo>
                  <a:pt x="1278" y="1425"/>
                </a:lnTo>
                <a:lnTo>
                  <a:pt x="1277" y="1441"/>
                </a:lnTo>
                <a:lnTo>
                  <a:pt x="1278" y="1442"/>
                </a:lnTo>
                <a:lnTo>
                  <a:pt x="1281" y="1444"/>
                </a:lnTo>
                <a:lnTo>
                  <a:pt x="1286" y="1449"/>
                </a:lnTo>
                <a:lnTo>
                  <a:pt x="1292" y="1457"/>
                </a:lnTo>
                <a:lnTo>
                  <a:pt x="1298" y="1468"/>
                </a:lnTo>
                <a:lnTo>
                  <a:pt x="1305" y="1482"/>
                </a:lnTo>
                <a:lnTo>
                  <a:pt x="1311" y="1501"/>
                </a:lnTo>
                <a:lnTo>
                  <a:pt x="1316" y="1525"/>
                </a:lnTo>
                <a:lnTo>
                  <a:pt x="1315" y="1527"/>
                </a:lnTo>
                <a:lnTo>
                  <a:pt x="1315" y="1532"/>
                </a:lnTo>
                <a:lnTo>
                  <a:pt x="1319" y="1536"/>
                </a:lnTo>
                <a:lnTo>
                  <a:pt x="1330" y="1536"/>
                </a:lnTo>
                <a:lnTo>
                  <a:pt x="1334" y="1551"/>
                </a:lnTo>
                <a:lnTo>
                  <a:pt x="1311" y="1544"/>
                </a:lnTo>
                <a:lnTo>
                  <a:pt x="1308" y="1545"/>
                </a:lnTo>
                <a:lnTo>
                  <a:pt x="1299" y="1548"/>
                </a:lnTo>
                <a:lnTo>
                  <a:pt x="1287" y="1550"/>
                </a:lnTo>
                <a:lnTo>
                  <a:pt x="1273" y="1553"/>
                </a:lnTo>
                <a:lnTo>
                  <a:pt x="1257" y="1557"/>
                </a:lnTo>
                <a:lnTo>
                  <a:pt x="1244" y="1559"/>
                </a:lnTo>
                <a:lnTo>
                  <a:pt x="1234" y="1561"/>
                </a:lnTo>
                <a:lnTo>
                  <a:pt x="1229" y="1562"/>
                </a:lnTo>
                <a:lnTo>
                  <a:pt x="1226" y="1562"/>
                </a:lnTo>
                <a:lnTo>
                  <a:pt x="1222" y="1562"/>
                </a:lnTo>
                <a:lnTo>
                  <a:pt x="1217" y="1563"/>
                </a:lnTo>
                <a:lnTo>
                  <a:pt x="1213" y="1563"/>
                </a:lnTo>
                <a:lnTo>
                  <a:pt x="1208" y="1563"/>
                </a:lnTo>
                <a:lnTo>
                  <a:pt x="1203" y="1563"/>
                </a:lnTo>
                <a:lnTo>
                  <a:pt x="1198" y="1563"/>
                </a:lnTo>
                <a:lnTo>
                  <a:pt x="1194" y="1562"/>
                </a:lnTo>
                <a:lnTo>
                  <a:pt x="1189" y="1560"/>
                </a:lnTo>
                <a:lnTo>
                  <a:pt x="1183" y="1558"/>
                </a:lnTo>
                <a:lnTo>
                  <a:pt x="1175" y="1554"/>
                </a:lnTo>
                <a:lnTo>
                  <a:pt x="1167" y="1550"/>
                </a:lnTo>
                <a:lnTo>
                  <a:pt x="1159" y="1545"/>
                </a:lnTo>
                <a:lnTo>
                  <a:pt x="1152" y="1542"/>
                </a:lnTo>
                <a:lnTo>
                  <a:pt x="1148" y="1540"/>
                </a:lnTo>
                <a:lnTo>
                  <a:pt x="1146" y="1539"/>
                </a:lnTo>
                <a:lnTo>
                  <a:pt x="1144" y="1541"/>
                </a:lnTo>
                <a:lnTo>
                  <a:pt x="1137" y="1545"/>
                </a:lnTo>
                <a:lnTo>
                  <a:pt x="1127" y="1554"/>
                </a:lnTo>
                <a:lnTo>
                  <a:pt x="1115" y="1563"/>
                </a:lnTo>
                <a:lnTo>
                  <a:pt x="1102" y="1574"/>
                </a:lnTo>
                <a:lnTo>
                  <a:pt x="1090" y="1586"/>
                </a:lnTo>
                <a:lnTo>
                  <a:pt x="1079" y="1598"/>
                </a:lnTo>
                <a:lnTo>
                  <a:pt x="1070" y="1610"/>
                </a:lnTo>
                <a:lnTo>
                  <a:pt x="1069" y="1610"/>
                </a:lnTo>
                <a:lnTo>
                  <a:pt x="1065" y="1611"/>
                </a:lnTo>
                <a:lnTo>
                  <a:pt x="1060" y="1612"/>
                </a:lnTo>
                <a:lnTo>
                  <a:pt x="1054" y="1612"/>
                </a:lnTo>
                <a:lnTo>
                  <a:pt x="1048" y="1612"/>
                </a:lnTo>
                <a:lnTo>
                  <a:pt x="1044" y="1610"/>
                </a:lnTo>
                <a:lnTo>
                  <a:pt x="1041" y="1608"/>
                </a:lnTo>
                <a:lnTo>
                  <a:pt x="1042" y="1604"/>
                </a:lnTo>
                <a:lnTo>
                  <a:pt x="1045" y="1598"/>
                </a:lnTo>
                <a:lnTo>
                  <a:pt x="1049" y="1589"/>
                </a:lnTo>
                <a:lnTo>
                  <a:pt x="1054" y="1578"/>
                </a:lnTo>
                <a:lnTo>
                  <a:pt x="1060" y="1567"/>
                </a:lnTo>
                <a:lnTo>
                  <a:pt x="1065" y="1557"/>
                </a:lnTo>
                <a:lnTo>
                  <a:pt x="1069" y="1548"/>
                </a:lnTo>
                <a:lnTo>
                  <a:pt x="1072" y="1541"/>
                </a:lnTo>
                <a:lnTo>
                  <a:pt x="1073" y="1539"/>
                </a:lnTo>
                <a:lnTo>
                  <a:pt x="1068" y="1536"/>
                </a:lnTo>
                <a:lnTo>
                  <a:pt x="1066" y="1538"/>
                </a:lnTo>
                <a:lnTo>
                  <a:pt x="1062" y="1544"/>
                </a:lnTo>
                <a:lnTo>
                  <a:pt x="1055" y="1554"/>
                </a:lnTo>
                <a:lnTo>
                  <a:pt x="1048" y="1563"/>
                </a:lnTo>
                <a:lnTo>
                  <a:pt x="1040" y="1573"/>
                </a:lnTo>
                <a:lnTo>
                  <a:pt x="1033" y="1582"/>
                </a:lnTo>
                <a:lnTo>
                  <a:pt x="1028" y="1589"/>
                </a:lnTo>
                <a:lnTo>
                  <a:pt x="1025" y="1592"/>
                </a:lnTo>
                <a:lnTo>
                  <a:pt x="1020" y="1594"/>
                </a:lnTo>
                <a:lnTo>
                  <a:pt x="1013" y="1596"/>
                </a:lnTo>
                <a:lnTo>
                  <a:pt x="1007" y="1596"/>
                </a:lnTo>
                <a:lnTo>
                  <a:pt x="1004" y="1593"/>
                </a:lnTo>
                <a:lnTo>
                  <a:pt x="1003" y="1588"/>
                </a:lnTo>
                <a:lnTo>
                  <a:pt x="1002" y="1582"/>
                </a:lnTo>
                <a:lnTo>
                  <a:pt x="1000" y="1578"/>
                </a:lnTo>
                <a:lnTo>
                  <a:pt x="1000" y="1576"/>
                </a:lnTo>
                <a:lnTo>
                  <a:pt x="982" y="1587"/>
                </a:lnTo>
                <a:lnTo>
                  <a:pt x="981" y="1588"/>
                </a:lnTo>
                <a:lnTo>
                  <a:pt x="979" y="1588"/>
                </a:lnTo>
                <a:lnTo>
                  <a:pt x="976" y="1588"/>
                </a:lnTo>
                <a:lnTo>
                  <a:pt x="975" y="1584"/>
                </a:lnTo>
                <a:lnTo>
                  <a:pt x="975" y="1577"/>
                </a:lnTo>
                <a:lnTo>
                  <a:pt x="975" y="1571"/>
                </a:lnTo>
                <a:lnTo>
                  <a:pt x="975" y="1566"/>
                </a:lnTo>
                <a:lnTo>
                  <a:pt x="975" y="1564"/>
                </a:lnTo>
                <a:lnTo>
                  <a:pt x="925" y="1612"/>
                </a:lnTo>
                <a:lnTo>
                  <a:pt x="918" y="1612"/>
                </a:lnTo>
                <a:lnTo>
                  <a:pt x="918" y="1603"/>
                </a:lnTo>
                <a:lnTo>
                  <a:pt x="931" y="1565"/>
                </a:lnTo>
                <a:lnTo>
                  <a:pt x="932" y="1554"/>
                </a:lnTo>
                <a:lnTo>
                  <a:pt x="935" y="1550"/>
                </a:lnTo>
                <a:lnTo>
                  <a:pt x="942" y="1541"/>
                </a:lnTo>
                <a:lnTo>
                  <a:pt x="949" y="1533"/>
                </a:lnTo>
                <a:lnTo>
                  <a:pt x="954" y="1527"/>
                </a:lnTo>
                <a:lnTo>
                  <a:pt x="955" y="1520"/>
                </a:lnTo>
                <a:lnTo>
                  <a:pt x="953" y="1509"/>
                </a:lnTo>
                <a:lnTo>
                  <a:pt x="951" y="1498"/>
                </a:lnTo>
                <a:lnTo>
                  <a:pt x="950" y="1494"/>
                </a:lnTo>
                <a:lnTo>
                  <a:pt x="948" y="1495"/>
                </a:lnTo>
                <a:lnTo>
                  <a:pt x="942" y="1497"/>
                </a:lnTo>
                <a:lnTo>
                  <a:pt x="934" y="1500"/>
                </a:lnTo>
                <a:lnTo>
                  <a:pt x="922" y="1504"/>
                </a:lnTo>
                <a:lnTo>
                  <a:pt x="908" y="1510"/>
                </a:lnTo>
                <a:lnTo>
                  <a:pt x="892" y="1516"/>
                </a:lnTo>
                <a:lnTo>
                  <a:pt x="875" y="1523"/>
                </a:lnTo>
                <a:lnTo>
                  <a:pt x="855" y="1531"/>
                </a:lnTo>
                <a:lnTo>
                  <a:pt x="836" y="1539"/>
                </a:lnTo>
                <a:lnTo>
                  <a:pt x="817" y="1549"/>
                </a:lnTo>
                <a:lnTo>
                  <a:pt x="797" y="1558"/>
                </a:lnTo>
                <a:lnTo>
                  <a:pt x="778" y="1567"/>
                </a:lnTo>
                <a:lnTo>
                  <a:pt x="760" y="1576"/>
                </a:lnTo>
                <a:lnTo>
                  <a:pt x="744" y="1585"/>
                </a:lnTo>
                <a:lnTo>
                  <a:pt x="729" y="1594"/>
                </a:lnTo>
                <a:lnTo>
                  <a:pt x="715" y="1603"/>
                </a:lnTo>
                <a:lnTo>
                  <a:pt x="684" y="1612"/>
                </a:lnTo>
                <a:lnTo>
                  <a:pt x="685" y="1600"/>
                </a:lnTo>
                <a:lnTo>
                  <a:pt x="697" y="1591"/>
                </a:lnTo>
                <a:lnTo>
                  <a:pt x="711" y="1581"/>
                </a:lnTo>
                <a:lnTo>
                  <a:pt x="730" y="1570"/>
                </a:lnTo>
                <a:lnTo>
                  <a:pt x="750" y="1560"/>
                </a:lnTo>
                <a:lnTo>
                  <a:pt x="771" y="1549"/>
                </a:lnTo>
                <a:lnTo>
                  <a:pt x="793" y="1538"/>
                </a:lnTo>
                <a:lnTo>
                  <a:pt x="816" y="1528"/>
                </a:lnTo>
                <a:lnTo>
                  <a:pt x="839" y="1518"/>
                </a:lnTo>
                <a:lnTo>
                  <a:pt x="862" y="1509"/>
                </a:lnTo>
                <a:lnTo>
                  <a:pt x="883" y="1501"/>
                </a:lnTo>
                <a:lnTo>
                  <a:pt x="903" y="1493"/>
                </a:lnTo>
                <a:lnTo>
                  <a:pt x="920" y="1487"/>
                </a:lnTo>
                <a:lnTo>
                  <a:pt x="934" y="1481"/>
                </a:lnTo>
                <a:lnTo>
                  <a:pt x="945" y="1477"/>
                </a:lnTo>
                <a:lnTo>
                  <a:pt x="952" y="1475"/>
                </a:lnTo>
                <a:lnTo>
                  <a:pt x="954" y="1474"/>
                </a:lnTo>
                <a:lnTo>
                  <a:pt x="962" y="1441"/>
                </a:lnTo>
                <a:lnTo>
                  <a:pt x="986" y="1410"/>
                </a:lnTo>
                <a:lnTo>
                  <a:pt x="962" y="1495"/>
                </a:lnTo>
                <a:lnTo>
                  <a:pt x="963" y="1500"/>
                </a:lnTo>
                <a:lnTo>
                  <a:pt x="963" y="1513"/>
                </a:lnTo>
                <a:lnTo>
                  <a:pt x="961" y="1532"/>
                </a:lnTo>
                <a:lnTo>
                  <a:pt x="953" y="1554"/>
                </a:lnTo>
                <a:lnTo>
                  <a:pt x="982" y="1517"/>
                </a:lnTo>
                <a:lnTo>
                  <a:pt x="971" y="1516"/>
                </a:lnTo>
                <a:lnTo>
                  <a:pt x="1006" y="1433"/>
                </a:lnTo>
                <a:lnTo>
                  <a:pt x="1008" y="1432"/>
                </a:lnTo>
                <a:lnTo>
                  <a:pt x="1012" y="1428"/>
                </a:lnTo>
                <a:lnTo>
                  <a:pt x="1019" y="1423"/>
                </a:lnTo>
                <a:lnTo>
                  <a:pt x="1026" y="1418"/>
                </a:lnTo>
                <a:lnTo>
                  <a:pt x="1034" y="1411"/>
                </a:lnTo>
                <a:lnTo>
                  <a:pt x="1041" y="1406"/>
                </a:lnTo>
                <a:lnTo>
                  <a:pt x="1047" y="1403"/>
                </a:lnTo>
                <a:lnTo>
                  <a:pt x="1050" y="1401"/>
                </a:lnTo>
                <a:lnTo>
                  <a:pt x="1056" y="1398"/>
                </a:lnTo>
                <a:lnTo>
                  <a:pt x="1064" y="1395"/>
                </a:lnTo>
                <a:lnTo>
                  <a:pt x="1072" y="1391"/>
                </a:lnTo>
                <a:lnTo>
                  <a:pt x="1075" y="1390"/>
                </a:lnTo>
                <a:lnTo>
                  <a:pt x="1011" y="1456"/>
                </a:lnTo>
                <a:lnTo>
                  <a:pt x="1029" y="1469"/>
                </a:lnTo>
                <a:lnTo>
                  <a:pt x="1103" y="1412"/>
                </a:lnTo>
                <a:lnTo>
                  <a:pt x="1112" y="1416"/>
                </a:lnTo>
                <a:lnTo>
                  <a:pt x="1048" y="1475"/>
                </a:lnTo>
                <a:lnTo>
                  <a:pt x="1070" y="1492"/>
                </a:lnTo>
                <a:lnTo>
                  <a:pt x="1118" y="1447"/>
                </a:lnTo>
                <a:lnTo>
                  <a:pt x="1144" y="1433"/>
                </a:lnTo>
                <a:lnTo>
                  <a:pt x="1197" y="1453"/>
                </a:lnTo>
                <a:lnTo>
                  <a:pt x="1205" y="1455"/>
                </a:lnTo>
                <a:lnTo>
                  <a:pt x="1221" y="1470"/>
                </a:lnTo>
                <a:lnTo>
                  <a:pt x="1222" y="1471"/>
                </a:lnTo>
                <a:lnTo>
                  <a:pt x="1226" y="1472"/>
                </a:lnTo>
                <a:lnTo>
                  <a:pt x="1232" y="1474"/>
                </a:lnTo>
                <a:lnTo>
                  <a:pt x="1239" y="1476"/>
                </a:lnTo>
                <a:lnTo>
                  <a:pt x="1247" y="1477"/>
                </a:lnTo>
                <a:lnTo>
                  <a:pt x="1255" y="1477"/>
                </a:lnTo>
                <a:lnTo>
                  <a:pt x="1264" y="1475"/>
                </a:lnTo>
                <a:lnTo>
                  <a:pt x="1272" y="1470"/>
                </a:lnTo>
                <a:lnTo>
                  <a:pt x="1272" y="1469"/>
                </a:lnTo>
                <a:lnTo>
                  <a:pt x="1272" y="1465"/>
                </a:lnTo>
                <a:lnTo>
                  <a:pt x="1270" y="1460"/>
                </a:lnTo>
                <a:lnTo>
                  <a:pt x="1268" y="1454"/>
                </a:lnTo>
                <a:lnTo>
                  <a:pt x="1264" y="1447"/>
                </a:lnTo>
                <a:lnTo>
                  <a:pt x="1257" y="1441"/>
                </a:lnTo>
                <a:lnTo>
                  <a:pt x="1249" y="1435"/>
                </a:lnTo>
                <a:lnTo>
                  <a:pt x="1237" y="1430"/>
                </a:lnTo>
                <a:lnTo>
                  <a:pt x="1225" y="1426"/>
                </a:lnTo>
                <a:lnTo>
                  <a:pt x="1214" y="1422"/>
                </a:lnTo>
                <a:lnTo>
                  <a:pt x="1206" y="1418"/>
                </a:lnTo>
                <a:lnTo>
                  <a:pt x="1199" y="1415"/>
                </a:lnTo>
                <a:lnTo>
                  <a:pt x="1194" y="1411"/>
                </a:lnTo>
                <a:lnTo>
                  <a:pt x="1191" y="1409"/>
                </a:lnTo>
                <a:lnTo>
                  <a:pt x="1189" y="1407"/>
                </a:lnTo>
                <a:lnTo>
                  <a:pt x="1188" y="1407"/>
                </a:lnTo>
                <a:lnTo>
                  <a:pt x="1120" y="1363"/>
                </a:lnTo>
                <a:lnTo>
                  <a:pt x="1089" y="1348"/>
                </a:lnTo>
                <a:lnTo>
                  <a:pt x="1098" y="1341"/>
                </a:lnTo>
                <a:lnTo>
                  <a:pt x="1117" y="1348"/>
                </a:lnTo>
                <a:lnTo>
                  <a:pt x="1154" y="1291"/>
                </a:lnTo>
                <a:lnTo>
                  <a:pt x="1201" y="1245"/>
                </a:lnTo>
                <a:lnTo>
                  <a:pt x="1193" y="1387"/>
                </a:lnTo>
                <a:lnTo>
                  <a:pt x="1213" y="1401"/>
                </a:lnTo>
                <a:lnTo>
                  <a:pt x="1238" y="1387"/>
                </a:lnTo>
                <a:lnTo>
                  <a:pt x="1246" y="1211"/>
                </a:lnTo>
                <a:lnTo>
                  <a:pt x="1266" y="1241"/>
                </a:lnTo>
                <a:lnTo>
                  <a:pt x="1254" y="1380"/>
                </a:lnTo>
                <a:lnTo>
                  <a:pt x="1260" y="1379"/>
                </a:lnTo>
                <a:lnTo>
                  <a:pt x="1272" y="1375"/>
                </a:lnTo>
                <a:lnTo>
                  <a:pt x="1289" y="1369"/>
                </a:lnTo>
                <a:lnTo>
                  <a:pt x="1309" y="1362"/>
                </a:lnTo>
                <a:lnTo>
                  <a:pt x="1330" y="1353"/>
                </a:lnTo>
                <a:lnTo>
                  <a:pt x="1350" y="1344"/>
                </a:lnTo>
                <a:lnTo>
                  <a:pt x="1367" y="1333"/>
                </a:lnTo>
                <a:lnTo>
                  <a:pt x="1377" y="1323"/>
                </a:lnTo>
                <a:lnTo>
                  <a:pt x="1345" y="1312"/>
                </a:lnTo>
                <a:lnTo>
                  <a:pt x="1327" y="1293"/>
                </a:lnTo>
                <a:lnTo>
                  <a:pt x="1266" y="1241"/>
                </a:lnTo>
                <a:lnTo>
                  <a:pt x="1246" y="1211"/>
                </a:lnTo>
                <a:lnTo>
                  <a:pt x="1232" y="1200"/>
                </a:lnTo>
                <a:lnTo>
                  <a:pt x="1230" y="1201"/>
                </a:lnTo>
                <a:lnTo>
                  <a:pt x="1226" y="1204"/>
                </a:lnTo>
                <a:lnTo>
                  <a:pt x="1220" y="1208"/>
                </a:lnTo>
                <a:lnTo>
                  <a:pt x="1213" y="1212"/>
                </a:lnTo>
                <a:lnTo>
                  <a:pt x="1205" y="1217"/>
                </a:lnTo>
                <a:lnTo>
                  <a:pt x="1197" y="1222"/>
                </a:lnTo>
                <a:lnTo>
                  <a:pt x="1190" y="1225"/>
                </a:lnTo>
                <a:lnTo>
                  <a:pt x="1185" y="1228"/>
                </a:lnTo>
                <a:lnTo>
                  <a:pt x="1201" y="1245"/>
                </a:lnTo>
                <a:lnTo>
                  <a:pt x="1154" y="1291"/>
                </a:lnTo>
                <a:lnTo>
                  <a:pt x="1135" y="1282"/>
                </a:lnTo>
                <a:lnTo>
                  <a:pt x="1098" y="1341"/>
                </a:lnTo>
                <a:lnTo>
                  <a:pt x="1089" y="1348"/>
                </a:lnTo>
                <a:lnTo>
                  <a:pt x="986" y="1410"/>
                </a:lnTo>
                <a:lnTo>
                  <a:pt x="962" y="1441"/>
                </a:lnTo>
                <a:lnTo>
                  <a:pt x="598" y="1441"/>
                </a:lnTo>
                <a:lnTo>
                  <a:pt x="596" y="1428"/>
                </a:lnTo>
                <a:lnTo>
                  <a:pt x="599" y="1427"/>
                </a:lnTo>
                <a:lnTo>
                  <a:pt x="606" y="1423"/>
                </a:lnTo>
                <a:lnTo>
                  <a:pt x="613" y="1419"/>
                </a:lnTo>
                <a:lnTo>
                  <a:pt x="617" y="1415"/>
                </a:lnTo>
                <a:lnTo>
                  <a:pt x="615" y="1408"/>
                </a:lnTo>
                <a:lnTo>
                  <a:pt x="610" y="1400"/>
                </a:lnTo>
                <a:lnTo>
                  <a:pt x="604" y="1394"/>
                </a:lnTo>
                <a:lnTo>
                  <a:pt x="601" y="1391"/>
                </a:lnTo>
                <a:lnTo>
                  <a:pt x="602" y="1390"/>
                </a:lnTo>
                <a:lnTo>
                  <a:pt x="606" y="1388"/>
                </a:lnTo>
                <a:lnTo>
                  <a:pt x="612" y="1387"/>
                </a:lnTo>
                <a:lnTo>
                  <a:pt x="618" y="1386"/>
                </a:lnTo>
                <a:lnTo>
                  <a:pt x="625" y="1385"/>
                </a:lnTo>
                <a:lnTo>
                  <a:pt x="632" y="1383"/>
                </a:lnTo>
                <a:lnTo>
                  <a:pt x="637" y="1381"/>
                </a:lnTo>
                <a:lnTo>
                  <a:pt x="640" y="1378"/>
                </a:lnTo>
                <a:lnTo>
                  <a:pt x="639" y="1375"/>
                </a:lnTo>
                <a:lnTo>
                  <a:pt x="636" y="1371"/>
                </a:lnTo>
                <a:lnTo>
                  <a:pt x="632" y="1368"/>
                </a:lnTo>
                <a:lnTo>
                  <a:pt x="629" y="1365"/>
                </a:lnTo>
                <a:lnTo>
                  <a:pt x="626" y="1362"/>
                </a:lnTo>
                <a:lnTo>
                  <a:pt x="624" y="1359"/>
                </a:lnTo>
                <a:lnTo>
                  <a:pt x="622" y="1356"/>
                </a:lnTo>
                <a:lnTo>
                  <a:pt x="623" y="1353"/>
                </a:lnTo>
                <a:lnTo>
                  <a:pt x="626" y="1350"/>
                </a:lnTo>
                <a:lnTo>
                  <a:pt x="630" y="1347"/>
                </a:lnTo>
                <a:lnTo>
                  <a:pt x="635" y="1345"/>
                </a:lnTo>
                <a:lnTo>
                  <a:pt x="642" y="1342"/>
                </a:lnTo>
                <a:lnTo>
                  <a:pt x="647" y="1339"/>
                </a:lnTo>
                <a:lnTo>
                  <a:pt x="649" y="1336"/>
                </a:lnTo>
                <a:lnTo>
                  <a:pt x="648" y="1333"/>
                </a:lnTo>
                <a:lnTo>
                  <a:pt x="646" y="1330"/>
                </a:lnTo>
                <a:lnTo>
                  <a:pt x="643" y="1327"/>
                </a:lnTo>
                <a:lnTo>
                  <a:pt x="640" y="1324"/>
                </a:lnTo>
                <a:lnTo>
                  <a:pt x="638" y="1322"/>
                </a:lnTo>
                <a:lnTo>
                  <a:pt x="637" y="1321"/>
                </a:lnTo>
                <a:lnTo>
                  <a:pt x="636" y="1320"/>
                </a:lnTo>
                <a:lnTo>
                  <a:pt x="634" y="1317"/>
                </a:lnTo>
                <a:lnTo>
                  <a:pt x="633" y="1313"/>
                </a:lnTo>
                <a:lnTo>
                  <a:pt x="637" y="1310"/>
                </a:lnTo>
                <a:lnTo>
                  <a:pt x="644" y="1307"/>
                </a:lnTo>
                <a:lnTo>
                  <a:pt x="652" y="1305"/>
                </a:lnTo>
                <a:lnTo>
                  <a:pt x="659" y="1303"/>
                </a:lnTo>
                <a:lnTo>
                  <a:pt x="662" y="1300"/>
                </a:lnTo>
                <a:lnTo>
                  <a:pt x="661" y="1297"/>
                </a:lnTo>
                <a:lnTo>
                  <a:pt x="659" y="1295"/>
                </a:lnTo>
                <a:lnTo>
                  <a:pt x="656" y="1293"/>
                </a:lnTo>
                <a:lnTo>
                  <a:pt x="654" y="1291"/>
                </a:lnTo>
                <a:lnTo>
                  <a:pt x="652" y="1288"/>
                </a:lnTo>
                <a:lnTo>
                  <a:pt x="651" y="1285"/>
                </a:lnTo>
                <a:lnTo>
                  <a:pt x="651" y="1282"/>
                </a:lnTo>
                <a:lnTo>
                  <a:pt x="652" y="1278"/>
                </a:lnTo>
                <a:lnTo>
                  <a:pt x="655" y="1275"/>
                </a:lnTo>
                <a:lnTo>
                  <a:pt x="660" y="1271"/>
                </a:lnTo>
                <a:lnTo>
                  <a:pt x="664" y="1268"/>
                </a:lnTo>
                <a:lnTo>
                  <a:pt x="668" y="1266"/>
                </a:lnTo>
                <a:lnTo>
                  <a:pt x="671" y="1264"/>
                </a:lnTo>
                <a:lnTo>
                  <a:pt x="675" y="1262"/>
                </a:lnTo>
                <a:lnTo>
                  <a:pt x="678" y="1260"/>
                </a:lnTo>
                <a:lnTo>
                  <a:pt x="679" y="1259"/>
                </a:lnTo>
                <a:lnTo>
                  <a:pt x="678" y="1247"/>
                </a:lnTo>
                <a:lnTo>
                  <a:pt x="669" y="1238"/>
                </a:lnTo>
                <a:lnTo>
                  <a:pt x="670" y="1237"/>
                </a:lnTo>
                <a:lnTo>
                  <a:pt x="671" y="1233"/>
                </a:lnTo>
                <a:lnTo>
                  <a:pt x="673" y="1230"/>
                </a:lnTo>
                <a:lnTo>
                  <a:pt x="676" y="1227"/>
                </a:lnTo>
                <a:lnTo>
                  <a:pt x="681" y="1225"/>
                </a:lnTo>
                <a:lnTo>
                  <a:pt x="687" y="1223"/>
                </a:lnTo>
                <a:lnTo>
                  <a:pt x="692" y="1221"/>
                </a:lnTo>
                <a:lnTo>
                  <a:pt x="694" y="1220"/>
                </a:lnTo>
                <a:lnTo>
                  <a:pt x="695" y="1213"/>
                </a:lnTo>
                <a:lnTo>
                  <a:pt x="801" y="1212"/>
                </a:lnTo>
                <a:lnTo>
                  <a:pt x="808" y="1235"/>
                </a:lnTo>
                <a:lnTo>
                  <a:pt x="886" y="1278"/>
                </a:lnTo>
                <a:lnTo>
                  <a:pt x="887" y="1260"/>
                </a:lnTo>
                <a:lnTo>
                  <a:pt x="801" y="1212"/>
                </a:lnTo>
                <a:lnTo>
                  <a:pt x="695" y="1213"/>
                </a:lnTo>
                <a:lnTo>
                  <a:pt x="678" y="1196"/>
                </a:lnTo>
                <a:lnTo>
                  <a:pt x="679" y="1195"/>
                </a:lnTo>
                <a:lnTo>
                  <a:pt x="682" y="1193"/>
                </a:lnTo>
                <a:lnTo>
                  <a:pt x="686" y="1190"/>
                </a:lnTo>
                <a:lnTo>
                  <a:pt x="689" y="1188"/>
                </a:lnTo>
                <a:lnTo>
                  <a:pt x="693" y="1186"/>
                </a:lnTo>
                <a:lnTo>
                  <a:pt x="697" y="1184"/>
                </a:lnTo>
                <a:lnTo>
                  <a:pt x="700" y="1181"/>
                </a:lnTo>
                <a:lnTo>
                  <a:pt x="702" y="1179"/>
                </a:lnTo>
                <a:lnTo>
                  <a:pt x="703" y="1177"/>
                </a:lnTo>
                <a:lnTo>
                  <a:pt x="703" y="1174"/>
                </a:lnTo>
                <a:lnTo>
                  <a:pt x="703" y="1172"/>
                </a:lnTo>
                <a:lnTo>
                  <a:pt x="701" y="1170"/>
                </a:lnTo>
                <a:lnTo>
                  <a:pt x="698" y="1168"/>
                </a:lnTo>
                <a:lnTo>
                  <a:pt x="696" y="1165"/>
                </a:lnTo>
                <a:lnTo>
                  <a:pt x="694" y="1162"/>
                </a:lnTo>
                <a:lnTo>
                  <a:pt x="693" y="1159"/>
                </a:lnTo>
                <a:lnTo>
                  <a:pt x="693" y="1155"/>
                </a:lnTo>
                <a:lnTo>
                  <a:pt x="693" y="1151"/>
                </a:lnTo>
                <a:lnTo>
                  <a:pt x="694" y="1147"/>
                </a:lnTo>
                <a:lnTo>
                  <a:pt x="696" y="1144"/>
                </a:lnTo>
                <a:lnTo>
                  <a:pt x="699" y="1143"/>
                </a:lnTo>
                <a:lnTo>
                  <a:pt x="701" y="1142"/>
                </a:lnTo>
                <a:lnTo>
                  <a:pt x="704" y="1141"/>
                </a:lnTo>
                <a:lnTo>
                  <a:pt x="706" y="1139"/>
                </a:lnTo>
                <a:lnTo>
                  <a:pt x="708" y="1136"/>
                </a:lnTo>
                <a:lnTo>
                  <a:pt x="709" y="1133"/>
                </a:lnTo>
                <a:lnTo>
                  <a:pt x="708" y="1130"/>
                </a:lnTo>
                <a:lnTo>
                  <a:pt x="706" y="1128"/>
                </a:lnTo>
                <a:lnTo>
                  <a:pt x="703" y="1126"/>
                </a:lnTo>
                <a:lnTo>
                  <a:pt x="700" y="1123"/>
                </a:lnTo>
                <a:lnTo>
                  <a:pt x="698" y="1121"/>
                </a:lnTo>
                <a:lnTo>
                  <a:pt x="697" y="1120"/>
                </a:lnTo>
                <a:lnTo>
                  <a:pt x="696" y="1119"/>
                </a:lnTo>
                <a:lnTo>
                  <a:pt x="693" y="1116"/>
                </a:lnTo>
                <a:lnTo>
                  <a:pt x="693" y="1112"/>
                </a:lnTo>
                <a:lnTo>
                  <a:pt x="697" y="1109"/>
                </a:lnTo>
                <a:lnTo>
                  <a:pt x="705" y="1105"/>
                </a:lnTo>
                <a:lnTo>
                  <a:pt x="712" y="1101"/>
                </a:lnTo>
                <a:lnTo>
                  <a:pt x="717" y="1098"/>
                </a:lnTo>
                <a:lnTo>
                  <a:pt x="719" y="1097"/>
                </a:lnTo>
                <a:lnTo>
                  <a:pt x="720" y="1096"/>
                </a:lnTo>
                <a:lnTo>
                  <a:pt x="722" y="1094"/>
                </a:lnTo>
                <a:lnTo>
                  <a:pt x="724" y="1091"/>
                </a:lnTo>
                <a:lnTo>
                  <a:pt x="721" y="1088"/>
                </a:lnTo>
                <a:lnTo>
                  <a:pt x="717" y="1084"/>
                </a:lnTo>
                <a:lnTo>
                  <a:pt x="713" y="1078"/>
                </a:lnTo>
                <a:lnTo>
                  <a:pt x="712" y="1072"/>
                </a:lnTo>
                <a:lnTo>
                  <a:pt x="718" y="1067"/>
                </a:lnTo>
                <a:lnTo>
                  <a:pt x="728" y="1063"/>
                </a:lnTo>
                <a:lnTo>
                  <a:pt x="735" y="1058"/>
                </a:lnTo>
                <a:lnTo>
                  <a:pt x="739" y="1054"/>
                </a:lnTo>
                <a:lnTo>
                  <a:pt x="741" y="1053"/>
                </a:lnTo>
                <a:lnTo>
                  <a:pt x="741" y="1021"/>
                </a:lnTo>
                <a:lnTo>
                  <a:pt x="773" y="1093"/>
                </a:lnTo>
                <a:lnTo>
                  <a:pt x="786" y="1091"/>
                </a:lnTo>
                <a:lnTo>
                  <a:pt x="793" y="1150"/>
                </a:lnTo>
                <a:lnTo>
                  <a:pt x="797" y="1152"/>
                </a:lnTo>
                <a:lnTo>
                  <a:pt x="807" y="1159"/>
                </a:lnTo>
                <a:lnTo>
                  <a:pt x="822" y="1168"/>
                </a:lnTo>
                <a:lnTo>
                  <a:pt x="839" y="1179"/>
                </a:lnTo>
                <a:lnTo>
                  <a:pt x="856" y="1191"/>
                </a:lnTo>
                <a:lnTo>
                  <a:pt x="872" y="1201"/>
                </a:lnTo>
                <a:lnTo>
                  <a:pt x="885" y="1209"/>
                </a:lnTo>
                <a:lnTo>
                  <a:pt x="891" y="1214"/>
                </a:lnTo>
                <a:lnTo>
                  <a:pt x="893" y="1165"/>
                </a:lnTo>
                <a:lnTo>
                  <a:pt x="889" y="1162"/>
                </a:lnTo>
                <a:lnTo>
                  <a:pt x="878" y="1154"/>
                </a:lnTo>
                <a:lnTo>
                  <a:pt x="862" y="1141"/>
                </a:lnTo>
                <a:lnTo>
                  <a:pt x="842" y="1128"/>
                </a:lnTo>
                <a:lnTo>
                  <a:pt x="823" y="1115"/>
                </a:lnTo>
                <a:lnTo>
                  <a:pt x="806" y="1103"/>
                </a:lnTo>
                <a:lnTo>
                  <a:pt x="793" y="1094"/>
                </a:lnTo>
                <a:lnTo>
                  <a:pt x="786" y="1091"/>
                </a:lnTo>
                <a:lnTo>
                  <a:pt x="773" y="1093"/>
                </a:lnTo>
                <a:lnTo>
                  <a:pt x="775" y="984"/>
                </a:lnTo>
                <a:lnTo>
                  <a:pt x="833" y="968"/>
                </a:lnTo>
                <a:lnTo>
                  <a:pt x="835" y="972"/>
                </a:lnTo>
                <a:lnTo>
                  <a:pt x="840" y="982"/>
                </a:lnTo>
                <a:lnTo>
                  <a:pt x="848" y="998"/>
                </a:lnTo>
                <a:lnTo>
                  <a:pt x="859" y="1019"/>
                </a:lnTo>
                <a:lnTo>
                  <a:pt x="868" y="1042"/>
                </a:lnTo>
                <a:lnTo>
                  <a:pt x="877" y="1067"/>
                </a:lnTo>
                <a:lnTo>
                  <a:pt x="884" y="1092"/>
                </a:lnTo>
                <a:lnTo>
                  <a:pt x="889" y="1117"/>
                </a:lnTo>
                <a:lnTo>
                  <a:pt x="893" y="1052"/>
                </a:lnTo>
                <a:lnTo>
                  <a:pt x="852" y="970"/>
                </a:lnTo>
                <a:lnTo>
                  <a:pt x="833" y="968"/>
                </a:lnTo>
                <a:lnTo>
                  <a:pt x="775" y="984"/>
                </a:lnTo>
                <a:lnTo>
                  <a:pt x="772" y="982"/>
                </a:lnTo>
                <a:lnTo>
                  <a:pt x="766" y="977"/>
                </a:lnTo>
                <a:lnTo>
                  <a:pt x="760" y="972"/>
                </a:lnTo>
                <a:lnTo>
                  <a:pt x="757" y="968"/>
                </a:lnTo>
                <a:lnTo>
                  <a:pt x="741" y="1021"/>
                </a:lnTo>
                <a:lnTo>
                  <a:pt x="741" y="1053"/>
                </a:lnTo>
                <a:lnTo>
                  <a:pt x="740" y="1052"/>
                </a:lnTo>
                <a:lnTo>
                  <a:pt x="739" y="1050"/>
                </a:lnTo>
                <a:lnTo>
                  <a:pt x="736" y="1046"/>
                </a:lnTo>
                <a:lnTo>
                  <a:pt x="732" y="1041"/>
                </a:lnTo>
                <a:lnTo>
                  <a:pt x="728" y="1035"/>
                </a:lnTo>
                <a:lnTo>
                  <a:pt x="722" y="1028"/>
                </a:lnTo>
                <a:lnTo>
                  <a:pt x="718" y="1022"/>
                </a:lnTo>
                <a:lnTo>
                  <a:pt x="716" y="1020"/>
                </a:lnTo>
                <a:lnTo>
                  <a:pt x="733" y="980"/>
                </a:lnTo>
                <a:lnTo>
                  <a:pt x="743" y="943"/>
                </a:lnTo>
                <a:lnTo>
                  <a:pt x="724" y="940"/>
                </a:lnTo>
                <a:lnTo>
                  <a:pt x="733" y="980"/>
                </a:lnTo>
                <a:lnTo>
                  <a:pt x="716" y="1020"/>
                </a:lnTo>
                <a:lnTo>
                  <a:pt x="710" y="1025"/>
                </a:lnTo>
                <a:lnTo>
                  <a:pt x="712" y="1028"/>
                </a:lnTo>
                <a:lnTo>
                  <a:pt x="717" y="1035"/>
                </a:lnTo>
                <a:lnTo>
                  <a:pt x="722" y="1043"/>
                </a:lnTo>
                <a:lnTo>
                  <a:pt x="725" y="1048"/>
                </a:lnTo>
                <a:lnTo>
                  <a:pt x="725" y="1050"/>
                </a:lnTo>
                <a:lnTo>
                  <a:pt x="724" y="1052"/>
                </a:lnTo>
                <a:lnTo>
                  <a:pt x="721" y="1054"/>
                </a:lnTo>
                <a:lnTo>
                  <a:pt x="719" y="1056"/>
                </a:lnTo>
                <a:lnTo>
                  <a:pt x="715" y="1058"/>
                </a:lnTo>
                <a:lnTo>
                  <a:pt x="709" y="1060"/>
                </a:lnTo>
                <a:lnTo>
                  <a:pt x="704" y="1061"/>
                </a:lnTo>
                <a:lnTo>
                  <a:pt x="702" y="1062"/>
                </a:lnTo>
                <a:lnTo>
                  <a:pt x="701" y="1063"/>
                </a:lnTo>
                <a:lnTo>
                  <a:pt x="699" y="1065"/>
                </a:lnTo>
                <a:lnTo>
                  <a:pt x="698" y="1067"/>
                </a:lnTo>
                <a:lnTo>
                  <a:pt x="699" y="1071"/>
                </a:lnTo>
                <a:lnTo>
                  <a:pt x="702" y="1076"/>
                </a:lnTo>
                <a:lnTo>
                  <a:pt x="705" y="1082"/>
                </a:lnTo>
                <a:lnTo>
                  <a:pt x="708" y="1088"/>
                </a:lnTo>
                <a:lnTo>
                  <a:pt x="709" y="1090"/>
                </a:lnTo>
                <a:lnTo>
                  <a:pt x="709" y="1092"/>
                </a:lnTo>
                <a:lnTo>
                  <a:pt x="708" y="1093"/>
                </a:lnTo>
                <a:lnTo>
                  <a:pt x="706" y="1094"/>
                </a:lnTo>
                <a:lnTo>
                  <a:pt x="702" y="1096"/>
                </a:lnTo>
                <a:lnTo>
                  <a:pt x="697" y="1099"/>
                </a:lnTo>
                <a:lnTo>
                  <a:pt x="693" y="1102"/>
                </a:lnTo>
                <a:lnTo>
                  <a:pt x="691" y="1103"/>
                </a:lnTo>
                <a:lnTo>
                  <a:pt x="690" y="1103"/>
                </a:lnTo>
                <a:lnTo>
                  <a:pt x="687" y="1105"/>
                </a:lnTo>
                <a:lnTo>
                  <a:pt x="685" y="1107"/>
                </a:lnTo>
                <a:lnTo>
                  <a:pt x="685" y="1111"/>
                </a:lnTo>
                <a:lnTo>
                  <a:pt x="687" y="1116"/>
                </a:lnTo>
                <a:lnTo>
                  <a:pt x="690" y="1121"/>
                </a:lnTo>
                <a:lnTo>
                  <a:pt x="692" y="1126"/>
                </a:lnTo>
                <a:lnTo>
                  <a:pt x="693" y="1128"/>
                </a:lnTo>
                <a:lnTo>
                  <a:pt x="694" y="1129"/>
                </a:lnTo>
                <a:lnTo>
                  <a:pt x="695" y="1131"/>
                </a:lnTo>
                <a:lnTo>
                  <a:pt x="695" y="1134"/>
                </a:lnTo>
                <a:lnTo>
                  <a:pt x="691" y="1138"/>
                </a:lnTo>
                <a:lnTo>
                  <a:pt x="685" y="1141"/>
                </a:lnTo>
                <a:lnTo>
                  <a:pt x="681" y="1142"/>
                </a:lnTo>
                <a:lnTo>
                  <a:pt x="679" y="1143"/>
                </a:lnTo>
                <a:lnTo>
                  <a:pt x="678" y="1143"/>
                </a:lnTo>
                <a:lnTo>
                  <a:pt x="677" y="1144"/>
                </a:lnTo>
                <a:lnTo>
                  <a:pt x="676" y="1147"/>
                </a:lnTo>
                <a:lnTo>
                  <a:pt x="675" y="1150"/>
                </a:lnTo>
                <a:lnTo>
                  <a:pt x="676" y="1153"/>
                </a:lnTo>
                <a:lnTo>
                  <a:pt x="680" y="1157"/>
                </a:lnTo>
                <a:lnTo>
                  <a:pt x="684" y="1163"/>
                </a:lnTo>
                <a:lnTo>
                  <a:pt x="688" y="1168"/>
                </a:lnTo>
                <a:lnTo>
                  <a:pt x="689" y="1170"/>
                </a:lnTo>
                <a:lnTo>
                  <a:pt x="689" y="1171"/>
                </a:lnTo>
                <a:lnTo>
                  <a:pt x="689" y="1174"/>
                </a:lnTo>
                <a:lnTo>
                  <a:pt x="689" y="1177"/>
                </a:lnTo>
                <a:lnTo>
                  <a:pt x="686" y="1180"/>
                </a:lnTo>
                <a:lnTo>
                  <a:pt x="681" y="1183"/>
                </a:lnTo>
                <a:lnTo>
                  <a:pt x="677" y="1186"/>
                </a:lnTo>
                <a:lnTo>
                  <a:pt x="673" y="1188"/>
                </a:lnTo>
                <a:lnTo>
                  <a:pt x="672" y="1189"/>
                </a:lnTo>
                <a:lnTo>
                  <a:pt x="671" y="1190"/>
                </a:lnTo>
                <a:lnTo>
                  <a:pt x="669" y="1191"/>
                </a:lnTo>
                <a:lnTo>
                  <a:pt x="668" y="1193"/>
                </a:lnTo>
                <a:lnTo>
                  <a:pt x="668" y="1195"/>
                </a:lnTo>
                <a:lnTo>
                  <a:pt x="671" y="1199"/>
                </a:lnTo>
                <a:lnTo>
                  <a:pt x="674" y="1204"/>
                </a:lnTo>
                <a:lnTo>
                  <a:pt x="678" y="1209"/>
                </a:lnTo>
                <a:lnTo>
                  <a:pt x="679" y="1211"/>
                </a:lnTo>
                <a:lnTo>
                  <a:pt x="680" y="1212"/>
                </a:lnTo>
                <a:lnTo>
                  <a:pt x="681" y="1213"/>
                </a:lnTo>
                <a:lnTo>
                  <a:pt x="681" y="1216"/>
                </a:lnTo>
                <a:lnTo>
                  <a:pt x="677" y="1218"/>
                </a:lnTo>
                <a:lnTo>
                  <a:pt x="672" y="1220"/>
                </a:lnTo>
                <a:lnTo>
                  <a:pt x="669" y="1222"/>
                </a:lnTo>
                <a:lnTo>
                  <a:pt x="667" y="1223"/>
                </a:lnTo>
                <a:lnTo>
                  <a:pt x="666" y="1223"/>
                </a:lnTo>
                <a:lnTo>
                  <a:pt x="664" y="1224"/>
                </a:lnTo>
                <a:lnTo>
                  <a:pt x="660" y="1226"/>
                </a:lnTo>
                <a:lnTo>
                  <a:pt x="657" y="1229"/>
                </a:lnTo>
                <a:lnTo>
                  <a:pt x="657" y="1234"/>
                </a:lnTo>
                <a:lnTo>
                  <a:pt x="661" y="1239"/>
                </a:lnTo>
                <a:lnTo>
                  <a:pt x="665" y="1245"/>
                </a:lnTo>
                <a:lnTo>
                  <a:pt x="668" y="1249"/>
                </a:lnTo>
                <a:lnTo>
                  <a:pt x="669" y="1251"/>
                </a:lnTo>
                <a:lnTo>
                  <a:pt x="669" y="1252"/>
                </a:lnTo>
                <a:lnTo>
                  <a:pt x="667" y="1254"/>
                </a:lnTo>
                <a:lnTo>
                  <a:pt x="665" y="1257"/>
                </a:lnTo>
                <a:lnTo>
                  <a:pt x="661" y="1260"/>
                </a:lnTo>
                <a:lnTo>
                  <a:pt x="656" y="1262"/>
                </a:lnTo>
                <a:lnTo>
                  <a:pt x="651" y="1265"/>
                </a:lnTo>
                <a:lnTo>
                  <a:pt x="648" y="1266"/>
                </a:lnTo>
                <a:lnTo>
                  <a:pt x="647" y="1267"/>
                </a:lnTo>
                <a:lnTo>
                  <a:pt x="645" y="1268"/>
                </a:lnTo>
                <a:lnTo>
                  <a:pt x="640" y="1270"/>
                </a:lnTo>
                <a:lnTo>
                  <a:pt x="636" y="1274"/>
                </a:lnTo>
                <a:lnTo>
                  <a:pt x="637" y="1277"/>
                </a:lnTo>
                <a:lnTo>
                  <a:pt x="640" y="1282"/>
                </a:lnTo>
                <a:lnTo>
                  <a:pt x="644" y="1288"/>
                </a:lnTo>
                <a:lnTo>
                  <a:pt x="646" y="1293"/>
                </a:lnTo>
                <a:lnTo>
                  <a:pt x="647" y="1295"/>
                </a:lnTo>
                <a:lnTo>
                  <a:pt x="647" y="1297"/>
                </a:lnTo>
                <a:lnTo>
                  <a:pt x="645" y="1298"/>
                </a:lnTo>
                <a:lnTo>
                  <a:pt x="642" y="1300"/>
                </a:lnTo>
                <a:lnTo>
                  <a:pt x="637" y="1302"/>
                </a:lnTo>
                <a:lnTo>
                  <a:pt x="631" y="1303"/>
                </a:lnTo>
                <a:lnTo>
                  <a:pt x="627" y="1304"/>
                </a:lnTo>
                <a:lnTo>
                  <a:pt x="625" y="1305"/>
                </a:lnTo>
                <a:lnTo>
                  <a:pt x="624" y="1306"/>
                </a:lnTo>
                <a:lnTo>
                  <a:pt x="622" y="1308"/>
                </a:lnTo>
                <a:lnTo>
                  <a:pt x="620" y="1311"/>
                </a:lnTo>
                <a:lnTo>
                  <a:pt x="621" y="1315"/>
                </a:lnTo>
                <a:lnTo>
                  <a:pt x="624" y="1319"/>
                </a:lnTo>
                <a:lnTo>
                  <a:pt x="626" y="1323"/>
                </a:lnTo>
                <a:lnTo>
                  <a:pt x="628" y="1326"/>
                </a:lnTo>
                <a:lnTo>
                  <a:pt x="629" y="1327"/>
                </a:lnTo>
                <a:lnTo>
                  <a:pt x="630" y="1328"/>
                </a:lnTo>
                <a:lnTo>
                  <a:pt x="631" y="1329"/>
                </a:lnTo>
                <a:lnTo>
                  <a:pt x="632" y="1332"/>
                </a:lnTo>
                <a:lnTo>
                  <a:pt x="630" y="1335"/>
                </a:lnTo>
                <a:lnTo>
                  <a:pt x="626" y="1338"/>
                </a:lnTo>
                <a:lnTo>
                  <a:pt x="619" y="1343"/>
                </a:lnTo>
                <a:lnTo>
                  <a:pt x="614" y="1347"/>
                </a:lnTo>
                <a:lnTo>
                  <a:pt x="611" y="1349"/>
                </a:lnTo>
                <a:lnTo>
                  <a:pt x="610" y="1350"/>
                </a:lnTo>
                <a:lnTo>
                  <a:pt x="608" y="1351"/>
                </a:lnTo>
                <a:lnTo>
                  <a:pt x="606" y="1353"/>
                </a:lnTo>
                <a:lnTo>
                  <a:pt x="607" y="1355"/>
                </a:lnTo>
                <a:lnTo>
                  <a:pt x="611" y="1359"/>
                </a:lnTo>
                <a:lnTo>
                  <a:pt x="615" y="1364"/>
                </a:lnTo>
                <a:lnTo>
                  <a:pt x="619" y="1368"/>
                </a:lnTo>
                <a:lnTo>
                  <a:pt x="620" y="1370"/>
                </a:lnTo>
                <a:lnTo>
                  <a:pt x="621" y="1370"/>
                </a:lnTo>
                <a:lnTo>
                  <a:pt x="621" y="1371"/>
                </a:lnTo>
                <a:lnTo>
                  <a:pt x="621" y="1373"/>
                </a:lnTo>
                <a:lnTo>
                  <a:pt x="619" y="1375"/>
                </a:lnTo>
                <a:lnTo>
                  <a:pt x="613" y="1377"/>
                </a:lnTo>
                <a:lnTo>
                  <a:pt x="604" y="1379"/>
                </a:lnTo>
                <a:lnTo>
                  <a:pt x="596" y="1380"/>
                </a:lnTo>
                <a:lnTo>
                  <a:pt x="592" y="1380"/>
                </a:lnTo>
                <a:lnTo>
                  <a:pt x="591" y="1380"/>
                </a:lnTo>
                <a:lnTo>
                  <a:pt x="588" y="1382"/>
                </a:lnTo>
                <a:lnTo>
                  <a:pt x="586" y="1384"/>
                </a:lnTo>
                <a:lnTo>
                  <a:pt x="587" y="1387"/>
                </a:lnTo>
                <a:lnTo>
                  <a:pt x="591" y="1391"/>
                </a:lnTo>
                <a:lnTo>
                  <a:pt x="594" y="1397"/>
                </a:lnTo>
                <a:lnTo>
                  <a:pt x="597" y="1402"/>
                </a:lnTo>
                <a:lnTo>
                  <a:pt x="598" y="1404"/>
                </a:lnTo>
                <a:lnTo>
                  <a:pt x="599" y="1408"/>
                </a:lnTo>
                <a:lnTo>
                  <a:pt x="576" y="1423"/>
                </a:lnTo>
                <a:lnTo>
                  <a:pt x="596" y="1428"/>
                </a:lnTo>
                <a:lnTo>
                  <a:pt x="598" y="1441"/>
                </a:lnTo>
                <a:lnTo>
                  <a:pt x="596" y="1443"/>
                </a:lnTo>
                <a:lnTo>
                  <a:pt x="591" y="1449"/>
                </a:lnTo>
                <a:lnTo>
                  <a:pt x="584" y="1454"/>
                </a:lnTo>
                <a:lnTo>
                  <a:pt x="578" y="1458"/>
                </a:lnTo>
                <a:lnTo>
                  <a:pt x="573" y="1459"/>
                </a:lnTo>
                <a:lnTo>
                  <a:pt x="567" y="1460"/>
                </a:lnTo>
                <a:lnTo>
                  <a:pt x="563" y="1461"/>
                </a:lnTo>
                <a:lnTo>
                  <a:pt x="561" y="1461"/>
                </a:lnTo>
                <a:lnTo>
                  <a:pt x="562" y="1462"/>
                </a:lnTo>
                <a:lnTo>
                  <a:pt x="565" y="1466"/>
                </a:lnTo>
                <a:lnTo>
                  <a:pt x="569" y="1470"/>
                </a:lnTo>
                <a:lnTo>
                  <a:pt x="573" y="1474"/>
                </a:lnTo>
                <a:lnTo>
                  <a:pt x="575" y="1477"/>
                </a:lnTo>
                <a:lnTo>
                  <a:pt x="574" y="1481"/>
                </a:lnTo>
                <a:lnTo>
                  <a:pt x="571" y="1485"/>
                </a:lnTo>
                <a:lnTo>
                  <a:pt x="570" y="1486"/>
                </a:lnTo>
                <a:lnTo>
                  <a:pt x="542" y="1494"/>
                </a:lnTo>
                <a:lnTo>
                  <a:pt x="544" y="1496"/>
                </a:lnTo>
                <a:lnTo>
                  <a:pt x="548" y="1500"/>
                </a:lnTo>
                <a:lnTo>
                  <a:pt x="552" y="1505"/>
                </a:lnTo>
                <a:lnTo>
                  <a:pt x="554" y="1509"/>
                </a:lnTo>
                <a:lnTo>
                  <a:pt x="553" y="1513"/>
                </a:lnTo>
                <a:lnTo>
                  <a:pt x="549" y="1517"/>
                </a:lnTo>
                <a:lnTo>
                  <a:pt x="545" y="1521"/>
                </a:lnTo>
                <a:lnTo>
                  <a:pt x="543" y="1522"/>
                </a:lnTo>
                <a:lnTo>
                  <a:pt x="508" y="1519"/>
                </a:lnTo>
                <a:lnTo>
                  <a:pt x="506" y="1527"/>
                </a:lnTo>
                <a:lnTo>
                  <a:pt x="523" y="1545"/>
                </a:lnTo>
                <a:lnTo>
                  <a:pt x="523" y="1548"/>
                </a:lnTo>
                <a:lnTo>
                  <a:pt x="524" y="1552"/>
                </a:lnTo>
                <a:lnTo>
                  <a:pt x="522" y="1559"/>
                </a:lnTo>
                <a:lnTo>
                  <a:pt x="518" y="1565"/>
                </a:lnTo>
                <a:lnTo>
                  <a:pt x="511" y="1570"/>
                </a:lnTo>
                <a:lnTo>
                  <a:pt x="504" y="1572"/>
                </a:lnTo>
                <a:lnTo>
                  <a:pt x="498" y="1573"/>
                </a:lnTo>
                <a:lnTo>
                  <a:pt x="495" y="1573"/>
                </a:lnTo>
                <a:lnTo>
                  <a:pt x="488" y="1562"/>
                </a:lnTo>
                <a:lnTo>
                  <a:pt x="489" y="1561"/>
                </a:lnTo>
                <a:lnTo>
                  <a:pt x="493" y="1559"/>
                </a:lnTo>
                <a:lnTo>
                  <a:pt x="497" y="1557"/>
                </a:lnTo>
                <a:lnTo>
                  <a:pt x="500" y="1556"/>
                </a:lnTo>
                <a:lnTo>
                  <a:pt x="502" y="1556"/>
                </a:lnTo>
                <a:lnTo>
                  <a:pt x="503" y="1555"/>
                </a:lnTo>
                <a:lnTo>
                  <a:pt x="503" y="1554"/>
                </a:lnTo>
                <a:lnTo>
                  <a:pt x="493" y="1542"/>
                </a:lnTo>
                <a:lnTo>
                  <a:pt x="489" y="1532"/>
                </a:lnTo>
                <a:lnTo>
                  <a:pt x="489" y="1526"/>
                </a:lnTo>
                <a:lnTo>
                  <a:pt x="490" y="1524"/>
                </a:lnTo>
                <a:lnTo>
                  <a:pt x="491" y="1520"/>
                </a:lnTo>
                <a:lnTo>
                  <a:pt x="494" y="1516"/>
                </a:lnTo>
                <a:lnTo>
                  <a:pt x="497" y="1512"/>
                </a:lnTo>
                <a:lnTo>
                  <a:pt x="500" y="1508"/>
                </a:lnTo>
                <a:lnTo>
                  <a:pt x="506" y="1506"/>
                </a:lnTo>
                <a:lnTo>
                  <a:pt x="515" y="1506"/>
                </a:lnTo>
                <a:lnTo>
                  <a:pt x="524" y="1507"/>
                </a:lnTo>
                <a:lnTo>
                  <a:pt x="528" y="1508"/>
                </a:lnTo>
                <a:lnTo>
                  <a:pt x="527" y="1505"/>
                </a:lnTo>
                <a:lnTo>
                  <a:pt x="523" y="1498"/>
                </a:lnTo>
                <a:lnTo>
                  <a:pt x="518" y="1491"/>
                </a:lnTo>
                <a:lnTo>
                  <a:pt x="515" y="1485"/>
                </a:lnTo>
                <a:lnTo>
                  <a:pt x="515" y="1482"/>
                </a:lnTo>
                <a:lnTo>
                  <a:pt x="517" y="1480"/>
                </a:lnTo>
                <a:lnTo>
                  <a:pt x="519" y="1478"/>
                </a:lnTo>
                <a:lnTo>
                  <a:pt x="522" y="1477"/>
                </a:lnTo>
                <a:lnTo>
                  <a:pt x="527" y="1476"/>
                </a:lnTo>
                <a:lnTo>
                  <a:pt x="536" y="1476"/>
                </a:lnTo>
                <a:lnTo>
                  <a:pt x="545" y="1476"/>
                </a:lnTo>
                <a:lnTo>
                  <a:pt x="549" y="1476"/>
                </a:lnTo>
                <a:lnTo>
                  <a:pt x="543" y="1469"/>
                </a:lnTo>
                <a:lnTo>
                  <a:pt x="539" y="1463"/>
                </a:lnTo>
                <a:lnTo>
                  <a:pt x="538" y="1458"/>
                </a:lnTo>
                <a:lnTo>
                  <a:pt x="537" y="1453"/>
                </a:lnTo>
                <a:lnTo>
                  <a:pt x="540" y="1449"/>
                </a:lnTo>
                <a:lnTo>
                  <a:pt x="548" y="1446"/>
                </a:lnTo>
                <a:lnTo>
                  <a:pt x="556" y="1444"/>
                </a:lnTo>
                <a:lnTo>
                  <a:pt x="560" y="1444"/>
                </a:lnTo>
                <a:lnTo>
                  <a:pt x="561" y="1442"/>
                </a:lnTo>
                <a:lnTo>
                  <a:pt x="394" y="1439"/>
                </a:lnTo>
                <a:lnTo>
                  <a:pt x="396" y="1442"/>
                </a:lnTo>
                <a:lnTo>
                  <a:pt x="405" y="1445"/>
                </a:lnTo>
                <a:lnTo>
                  <a:pt x="417" y="1452"/>
                </a:lnTo>
                <a:lnTo>
                  <a:pt x="431" y="1461"/>
                </a:lnTo>
                <a:lnTo>
                  <a:pt x="445" y="1471"/>
                </a:lnTo>
                <a:lnTo>
                  <a:pt x="459" y="1480"/>
                </a:lnTo>
                <a:lnTo>
                  <a:pt x="470" y="1489"/>
                </a:lnTo>
                <a:lnTo>
                  <a:pt x="477" y="1495"/>
                </a:lnTo>
                <a:lnTo>
                  <a:pt x="480" y="1497"/>
                </a:lnTo>
                <a:lnTo>
                  <a:pt x="480" y="1557"/>
                </a:lnTo>
                <a:lnTo>
                  <a:pt x="488" y="1562"/>
                </a:lnTo>
                <a:lnTo>
                  <a:pt x="495" y="1573"/>
                </a:lnTo>
                <a:lnTo>
                  <a:pt x="506" y="1590"/>
                </a:lnTo>
                <a:lnTo>
                  <a:pt x="505" y="1592"/>
                </a:lnTo>
                <a:lnTo>
                  <a:pt x="503" y="1596"/>
                </a:lnTo>
                <a:lnTo>
                  <a:pt x="501" y="1601"/>
                </a:lnTo>
                <a:lnTo>
                  <a:pt x="498" y="1606"/>
                </a:lnTo>
                <a:lnTo>
                  <a:pt x="490" y="1595"/>
                </a:lnTo>
                <a:lnTo>
                  <a:pt x="481" y="1588"/>
                </a:lnTo>
                <a:lnTo>
                  <a:pt x="474" y="1583"/>
                </a:lnTo>
                <a:lnTo>
                  <a:pt x="471" y="1600"/>
                </a:lnTo>
                <a:lnTo>
                  <a:pt x="454" y="1591"/>
                </a:lnTo>
                <a:lnTo>
                  <a:pt x="462" y="1587"/>
                </a:lnTo>
                <a:lnTo>
                  <a:pt x="458" y="1524"/>
                </a:lnTo>
                <a:lnTo>
                  <a:pt x="409" y="1596"/>
                </a:lnTo>
                <a:lnTo>
                  <a:pt x="410" y="1657"/>
                </a:lnTo>
                <a:lnTo>
                  <a:pt x="433" y="1625"/>
                </a:lnTo>
                <a:lnTo>
                  <a:pt x="440" y="1591"/>
                </a:lnTo>
                <a:lnTo>
                  <a:pt x="446" y="1584"/>
                </a:lnTo>
                <a:lnTo>
                  <a:pt x="454" y="1591"/>
                </a:lnTo>
                <a:lnTo>
                  <a:pt x="471" y="1600"/>
                </a:lnTo>
                <a:lnTo>
                  <a:pt x="490" y="1595"/>
                </a:lnTo>
                <a:lnTo>
                  <a:pt x="498" y="1606"/>
                </a:lnTo>
                <a:lnTo>
                  <a:pt x="496" y="1607"/>
                </a:lnTo>
                <a:lnTo>
                  <a:pt x="491" y="1608"/>
                </a:lnTo>
                <a:lnTo>
                  <a:pt x="485" y="1609"/>
                </a:lnTo>
                <a:lnTo>
                  <a:pt x="479" y="1609"/>
                </a:lnTo>
                <a:lnTo>
                  <a:pt x="473" y="1609"/>
                </a:lnTo>
                <a:lnTo>
                  <a:pt x="467" y="1609"/>
                </a:lnTo>
                <a:lnTo>
                  <a:pt x="463" y="1609"/>
                </a:lnTo>
                <a:lnTo>
                  <a:pt x="462" y="1609"/>
                </a:lnTo>
                <a:lnTo>
                  <a:pt x="461" y="1611"/>
                </a:lnTo>
                <a:lnTo>
                  <a:pt x="457" y="1617"/>
                </a:lnTo>
                <a:lnTo>
                  <a:pt x="451" y="1626"/>
                </a:lnTo>
                <a:lnTo>
                  <a:pt x="445" y="1636"/>
                </a:lnTo>
                <a:lnTo>
                  <a:pt x="439" y="1647"/>
                </a:lnTo>
                <a:lnTo>
                  <a:pt x="432" y="1658"/>
                </a:lnTo>
                <a:lnTo>
                  <a:pt x="427" y="1668"/>
                </a:lnTo>
                <a:lnTo>
                  <a:pt x="422" y="1675"/>
                </a:lnTo>
                <a:lnTo>
                  <a:pt x="415" y="1684"/>
                </a:lnTo>
                <a:lnTo>
                  <a:pt x="409" y="1687"/>
                </a:lnTo>
                <a:lnTo>
                  <a:pt x="404" y="1687"/>
                </a:lnTo>
                <a:lnTo>
                  <a:pt x="402" y="1686"/>
                </a:lnTo>
                <a:lnTo>
                  <a:pt x="61" y="1690"/>
                </a:lnTo>
                <a:lnTo>
                  <a:pt x="47" y="1679"/>
                </a:lnTo>
                <a:lnTo>
                  <a:pt x="50" y="1673"/>
                </a:lnTo>
                <a:lnTo>
                  <a:pt x="51" y="1665"/>
                </a:lnTo>
                <a:lnTo>
                  <a:pt x="53" y="1645"/>
                </a:lnTo>
                <a:lnTo>
                  <a:pt x="54" y="1620"/>
                </a:lnTo>
                <a:lnTo>
                  <a:pt x="56" y="1596"/>
                </a:lnTo>
                <a:lnTo>
                  <a:pt x="57" y="1580"/>
                </a:lnTo>
                <a:lnTo>
                  <a:pt x="60" y="1572"/>
                </a:lnTo>
                <a:lnTo>
                  <a:pt x="63" y="1570"/>
                </a:lnTo>
                <a:lnTo>
                  <a:pt x="64" y="1570"/>
                </a:lnTo>
                <a:lnTo>
                  <a:pt x="119" y="1571"/>
                </a:lnTo>
                <a:lnTo>
                  <a:pt x="116" y="1573"/>
                </a:lnTo>
                <a:lnTo>
                  <a:pt x="111" y="1576"/>
                </a:lnTo>
                <a:lnTo>
                  <a:pt x="107" y="1577"/>
                </a:lnTo>
                <a:lnTo>
                  <a:pt x="109" y="1578"/>
                </a:lnTo>
                <a:lnTo>
                  <a:pt x="113" y="1578"/>
                </a:lnTo>
                <a:lnTo>
                  <a:pt x="123" y="1578"/>
                </a:lnTo>
                <a:lnTo>
                  <a:pt x="137" y="1578"/>
                </a:lnTo>
                <a:lnTo>
                  <a:pt x="155" y="1578"/>
                </a:lnTo>
                <a:lnTo>
                  <a:pt x="175" y="1579"/>
                </a:lnTo>
                <a:lnTo>
                  <a:pt x="200" y="1579"/>
                </a:lnTo>
                <a:lnTo>
                  <a:pt x="224" y="1579"/>
                </a:lnTo>
                <a:lnTo>
                  <a:pt x="250" y="1579"/>
                </a:lnTo>
                <a:lnTo>
                  <a:pt x="275" y="1580"/>
                </a:lnTo>
                <a:lnTo>
                  <a:pt x="300" y="1580"/>
                </a:lnTo>
                <a:lnTo>
                  <a:pt x="322" y="1580"/>
                </a:lnTo>
                <a:lnTo>
                  <a:pt x="344" y="1581"/>
                </a:lnTo>
                <a:lnTo>
                  <a:pt x="361" y="1581"/>
                </a:lnTo>
                <a:lnTo>
                  <a:pt x="374" y="1581"/>
                </a:lnTo>
                <a:lnTo>
                  <a:pt x="383" y="1581"/>
                </a:lnTo>
                <a:lnTo>
                  <a:pt x="386" y="1581"/>
                </a:lnTo>
                <a:lnTo>
                  <a:pt x="377" y="1569"/>
                </a:lnTo>
                <a:lnTo>
                  <a:pt x="119" y="1571"/>
                </a:lnTo>
                <a:lnTo>
                  <a:pt x="64" y="1570"/>
                </a:lnTo>
                <a:lnTo>
                  <a:pt x="131" y="1511"/>
                </a:lnTo>
                <a:lnTo>
                  <a:pt x="109" y="1501"/>
                </a:lnTo>
                <a:lnTo>
                  <a:pt x="94" y="1490"/>
                </a:lnTo>
                <a:lnTo>
                  <a:pt x="84" y="1478"/>
                </a:lnTo>
                <a:lnTo>
                  <a:pt x="78" y="1466"/>
                </a:lnTo>
                <a:lnTo>
                  <a:pt x="75" y="1456"/>
                </a:lnTo>
                <a:lnTo>
                  <a:pt x="74" y="1447"/>
                </a:lnTo>
                <a:lnTo>
                  <a:pt x="75" y="1441"/>
                </a:lnTo>
                <a:lnTo>
                  <a:pt x="75" y="1439"/>
                </a:lnTo>
                <a:lnTo>
                  <a:pt x="165" y="1445"/>
                </a:lnTo>
                <a:lnTo>
                  <a:pt x="174" y="1444"/>
                </a:lnTo>
                <a:lnTo>
                  <a:pt x="184" y="1436"/>
                </a:lnTo>
                <a:lnTo>
                  <a:pt x="194" y="1422"/>
                </a:lnTo>
                <a:lnTo>
                  <a:pt x="209" y="1422"/>
                </a:lnTo>
                <a:lnTo>
                  <a:pt x="211" y="1426"/>
                </a:lnTo>
                <a:lnTo>
                  <a:pt x="213" y="1444"/>
                </a:lnTo>
                <a:lnTo>
                  <a:pt x="205" y="1454"/>
                </a:lnTo>
                <a:lnTo>
                  <a:pt x="199" y="1438"/>
                </a:lnTo>
                <a:lnTo>
                  <a:pt x="186" y="1444"/>
                </a:lnTo>
                <a:lnTo>
                  <a:pt x="187" y="1478"/>
                </a:lnTo>
                <a:lnTo>
                  <a:pt x="194" y="1481"/>
                </a:lnTo>
                <a:lnTo>
                  <a:pt x="196" y="1480"/>
                </a:lnTo>
                <a:lnTo>
                  <a:pt x="201" y="1476"/>
                </a:lnTo>
                <a:lnTo>
                  <a:pt x="207" y="1471"/>
                </a:lnTo>
                <a:lnTo>
                  <a:pt x="213" y="1465"/>
                </a:lnTo>
                <a:lnTo>
                  <a:pt x="219" y="1460"/>
                </a:lnTo>
                <a:lnTo>
                  <a:pt x="225" y="1455"/>
                </a:lnTo>
                <a:lnTo>
                  <a:pt x="229" y="1451"/>
                </a:lnTo>
                <a:lnTo>
                  <a:pt x="230" y="1450"/>
                </a:lnTo>
                <a:lnTo>
                  <a:pt x="241" y="1454"/>
                </a:lnTo>
                <a:lnTo>
                  <a:pt x="210" y="1478"/>
                </a:lnTo>
                <a:lnTo>
                  <a:pt x="303" y="1479"/>
                </a:lnTo>
                <a:lnTo>
                  <a:pt x="303" y="1461"/>
                </a:lnTo>
                <a:lnTo>
                  <a:pt x="315" y="1455"/>
                </a:lnTo>
                <a:lnTo>
                  <a:pt x="332" y="1461"/>
                </a:lnTo>
                <a:lnTo>
                  <a:pt x="344" y="1446"/>
                </a:lnTo>
                <a:lnTo>
                  <a:pt x="354" y="1429"/>
                </a:lnTo>
                <a:lnTo>
                  <a:pt x="370" y="1429"/>
                </a:lnTo>
                <a:lnTo>
                  <a:pt x="381" y="1434"/>
                </a:lnTo>
                <a:lnTo>
                  <a:pt x="370" y="1443"/>
                </a:lnTo>
                <a:lnTo>
                  <a:pt x="371" y="1462"/>
                </a:lnTo>
                <a:lnTo>
                  <a:pt x="359" y="1477"/>
                </a:lnTo>
                <a:lnTo>
                  <a:pt x="353" y="1474"/>
                </a:lnTo>
                <a:lnTo>
                  <a:pt x="352" y="1462"/>
                </a:lnTo>
                <a:lnTo>
                  <a:pt x="351" y="1463"/>
                </a:lnTo>
                <a:lnTo>
                  <a:pt x="348" y="1465"/>
                </a:lnTo>
                <a:lnTo>
                  <a:pt x="345" y="1467"/>
                </a:lnTo>
                <a:lnTo>
                  <a:pt x="342" y="1469"/>
                </a:lnTo>
                <a:lnTo>
                  <a:pt x="344" y="1503"/>
                </a:lnTo>
                <a:lnTo>
                  <a:pt x="359" y="1505"/>
                </a:lnTo>
                <a:lnTo>
                  <a:pt x="388" y="1475"/>
                </a:lnTo>
                <a:lnTo>
                  <a:pt x="404" y="1474"/>
                </a:lnTo>
                <a:lnTo>
                  <a:pt x="368" y="1523"/>
                </a:lnTo>
                <a:lnTo>
                  <a:pt x="391" y="1546"/>
                </a:lnTo>
                <a:lnTo>
                  <a:pt x="439" y="1493"/>
                </a:lnTo>
                <a:lnTo>
                  <a:pt x="404" y="1474"/>
                </a:lnTo>
                <a:lnTo>
                  <a:pt x="388" y="1475"/>
                </a:lnTo>
                <a:lnTo>
                  <a:pt x="381" y="1434"/>
                </a:lnTo>
                <a:lnTo>
                  <a:pt x="370" y="1429"/>
                </a:lnTo>
                <a:lnTo>
                  <a:pt x="382" y="1421"/>
                </a:lnTo>
                <a:lnTo>
                  <a:pt x="394" y="1424"/>
                </a:lnTo>
                <a:lnTo>
                  <a:pt x="500" y="1424"/>
                </a:lnTo>
                <a:lnTo>
                  <a:pt x="461" y="1267"/>
                </a:lnTo>
                <a:lnTo>
                  <a:pt x="368" y="1403"/>
                </a:lnTo>
                <a:lnTo>
                  <a:pt x="378" y="1406"/>
                </a:lnTo>
                <a:lnTo>
                  <a:pt x="394" y="1424"/>
                </a:lnTo>
                <a:lnTo>
                  <a:pt x="382" y="1421"/>
                </a:lnTo>
                <a:lnTo>
                  <a:pt x="376" y="1418"/>
                </a:lnTo>
                <a:lnTo>
                  <a:pt x="363" y="1419"/>
                </a:lnTo>
                <a:lnTo>
                  <a:pt x="354" y="1429"/>
                </a:lnTo>
                <a:lnTo>
                  <a:pt x="344" y="1446"/>
                </a:lnTo>
                <a:lnTo>
                  <a:pt x="322" y="1447"/>
                </a:lnTo>
                <a:lnTo>
                  <a:pt x="315" y="1455"/>
                </a:lnTo>
                <a:lnTo>
                  <a:pt x="303" y="1461"/>
                </a:lnTo>
                <a:lnTo>
                  <a:pt x="241" y="1454"/>
                </a:lnTo>
                <a:lnTo>
                  <a:pt x="230" y="1450"/>
                </a:lnTo>
                <a:lnTo>
                  <a:pt x="230" y="1419"/>
                </a:lnTo>
                <a:lnTo>
                  <a:pt x="220" y="1419"/>
                </a:lnTo>
                <a:lnTo>
                  <a:pt x="211" y="1426"/>
                </a:lnTo>
                <a:lnTo>
                  <a:pt x="209" y="1422"/>
                </a:lnTo>
                <a:lnTo>
                  <a:pt x="212" y="1412"/>
                </a:lnTo>
                <a:lnTo>
                  <a:pt x="199" y="1411"/>
                </a:lnTo>
                <a:lnTo>
                  <a:pt x="194" y="1422"/>
                </a:lnTo>
                <a:lnTo>
                  <a:pt x="184" y="1436"/>
                </a:lnTo>
                <a:lnTo>
                  <a:pt x="172" y="1434"/>
                </a:lnTo>
                <a:lnTo>
                  <a:pt x="165" y="1445"/>
                </a:lnTo>
                <a:lnTo>
                  <a:pt x="75" y="1439"/>
                </a:lnTo>
                <a:lnTo>
                  <a:pt x="0" y="1436"/>
                </a:lnTo>
                <a:lnTo>
                  <a:pt x="2" y="1417"/>
                </a:lnTo>
                <a:lnTo>
                  <a:pt x="69" y="1417"/>
                </a:lnTo>
                <a:lnTo>
                  <a:pt x="62" y="1354"/>
                </a:lnTo>
                <a:lnTo>
                  <a:pt x="64" y="1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rman dual purpose template">
  <a:themeElements>
    <a:clrScheme name="German dual purpose template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fontScheme name="German dual purpose template">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erman dual purpose template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int cover">
  <a:themeElements>
    <a:clrScheme name="Print cover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fontScheme name="Print cover">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int cover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 box left">
  <a:themeElements>
    <a:clrScheme name="Text box left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fontScheme name="Text box left">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xt box left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a:themeElements>
    <a:clrScheme name="Divider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fontScheme name="Divider">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rgbClr val="0B1A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vider 1">
        <a:dk1>
          <a:srgbClr val="0B1A40"/>
        </a:dk1>
        <a:lt1>
          <a:srgbClr val="EBF5FF"/>
        </a:lt1>
        <a:dk2>
          <a:srgbClr val="0B1A40"/>
        </a:dk2>
        <a:lt2>
          <a:srgbClr val="808080"/>
        </a:lt2>
        <a:accent1>
          <a:srgbClr val="B5D1E8"/>
        </a:accent1>
        <a:accent2>
          <a:srgbClr val="3A8FC5"/>
        </a:accent2>
        <a:accent3>
          <a:srgbClr val="F3F9FF"/>
        </a:accent3>
        <a:accent4>
          <a:srgbClr val="081435"/>
        </a:accent4>
        <a:accent5>
          <a:srgbClr val="D7E5F2"/>
        </a:accent5>
        <a:accent6>
          <a:srgbClr val="3481B2"/>
        </a:accent6>
        <a:hlink>
          <a:srgbClr val="6B6684"/>
        </a:hlink>
        <a:folHlink>
          <a:srgbClr val="33335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eshfields-Onscreen-Slides">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600" b="0" i="0" u="none" strike="noStrike" cap="none" normalizeH="0" baseline="0" dirty="0" smtClean="0">
            <a:ln>
              <a:noFill/>
            </a:ln>
            <a:solidFill>
              <a:schemeClr val="bg1"/>
            </a:solidFill>
            <a:effectLst/>
            <a:latin typeface="+mn-lt"/>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noAutofit/>
      </a:bodyPr>
      <a:lstStyle>
        <a:defPPr algn="l">
          <a:defRPr sz="2000" dirty="0" err="1" smtClean="0">
            <a:latin typeface="+mn-lt"/>
          </a:defRPr>
        </a:defPPr>
      </a:lstStyle>
    </a:txDef>
  </a:objectDefaults>
  <a:extraClrSchemeLst>
    <a:extraClrScheme>
      <a:clrScheme name="DIVIDER 1 1">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themeOverride>
</file>

<file path=docProps/app.xml><?xml version="1.0" encoding="utf-8"?>
<Properties xmlns="http://schemas.openxmlformats.org/officeDocument/2006/extended-properties" xmlns:vt="http://schemas.openxmlformats.org/officeDocument/2006/docPropsVTypes">
  <Template/>
  <TotalTime>410</TotalTime>
  <Words>8678</Words>
  <Application>Microsoft Office PowerPoint</Application>
  <PresentationFormat>On-screen Show (4:3)</PresentationFormat>
  <Paragraphs>2189</Paragraphs>
  <Slides>176</Slides>
  <Notes>41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176</vt:i4>
      </vt:variant>
    </vt:vector>
  </HeadingPairs>
  <TitlesOfParts>
    <vt:vector size="190" baseType="lpstr">
      <vt:lpstr>Arial</vt:lpstr>
      <vt:lpstr>Georgia</vt:lpstr>
      <vt:lpstr>Arial Narrow</vt:lpstr>
      <vt:lpstr>Symbol</vt:lpstr>
      <vt:lpstr>Monotype Sorts</vt:lpstr>
      <vt:lpstr>Wingdings</vt:lpstr>
      <vt:lpstr>Times New Roman</vt:lpstr>
      <vt:lpstr>German dual purpose template</vt:lpstr>
      <vt:lpstr>Print cover</vt:lpstr>
      <vt:lpstr>Text box left</vt:lpstr>
      <vt:lpstr>Divider</vt:lpstr>
      <vt:lpstr>Freshfields-Onscreen-Slides</vt:lpstr>
      <vt:lpstr>Folie</vt:lpstr>
      <vt:lpstr>Clip</vt:lpstr>
      <vt:lpstr>PowerPoint Presentation</vt:lpstr>
      <vt:lpstr>Gesamtübersicht</vt:lpstr>
      <vt:lpstr>Einführung in das Steuerrecht  </vt:lpstr>
      <vt:lpstr>Einführung in das Steuerrecht</vt:lpstr>
      <vt:lpstr>§ 3 I AO</vt:lpstr>
      <vt:lpstr>§ 3 I AO</vt:lpstr>
      <vt:lpstr>Einteilung aus juristischer Sicht</vt:lpstr>
      <vt:lpstr>Einteilung nach der Besteuerungsbasis </vt:lpstr>
      <vt:lpstr>Steueraufkommen</vt:lpstr>
      <vt:lpstr>Grundbegriffe</vt:lpstr>
      <vt:lpstr>Grundbegriffe</vt:lpstr>
      <vt:lpstr>Grundbegriffe</vt:lpstr>
      <vt:lpstr>Elemente eines Steuertatbestandes</vt:lpstr>
      <vt:lpstr>Rechtsquellen und ihre Bindungswirkung</vt:lpstr>
      <vt:lpstr>Grundzüge des Besteuerungsverfahrens</vt:lpstr>
      <vt:lpstr>Einkommensteuer  </vt:lpstr>
      <vt:lpstr>Einkommensteuer</vt:lpstr>
      <vt:lpstr>Allgemeines</vt:lpstr>
      <vt:lpstr>Persönliche Steuerpflicht § 1 EStG </vt:lpstr>
      <vt:lpstr>Unbeschr. Steuerpflicht (§ 1 Abs. 1 EStG)</vt:lpstr>
      <vt:lpstr>Unbeschr. Steuerpflicht (§ 1 Abs. 1 EStG)</vt:lpstr>
      <vt:lpstr>Fiktive unbeschr. Steuerpflicht (§ 1 III)</vt:lpstr>
      <vt:lpstr>EU-Familienangehörige (§ 1a EStG)</vt:lpstr>
      <vt:lpstr>Vorteile §§ 1 Abs. 3 bzw. 1a EStG</vt:lpstr>
      <vt:lpstr>PowerPoint Presentation</vt:lpstr>
      <vt:lpstr>PowerPoint Presentation</vt:lpstr>
      <vt:lpstr>PowerPoint Presentation</vt:lpstr>
      <vt:lpstr>Beschr. Steuerpflicht (§ 1 Abs. 4  EStG)</vt:lpstr>
      <vt:lpstr>Überblick Einkünfte § 49 EStG (1)</vt:lpstr>
      <vt:lpstr>Überblick Einkünfte § 49 EStG (2)</vt:lpstr>
      <vt:lpstr>Überblick über die persönliche Steuerpflicht</vt:lpstr>
      <vt:lpstr>Beschränkte Steuerpflicht </vt:lpstr>
      <vt:lpstr>Beschränkte Steuerpflicht </vt:lpstr>
      <vt:lpstr>Beschränkte Steuerpficht </vt:lpstr>
      <vt:lpstr>Lösungshinweise </vt:lpstr>
      <vt:lpstr>Lösungshinweise </vt:lpstr>
      <vt:lpstr>Einkommensteuer</vt:lpstr>
      <vt:lpstr>Was ist in D konkret steuerpflichtig?</vt:lpstr>
      <vt:lpstr>Horizontaler und vertikaler Verlustausgleich</vt:lpstr>
      <vt:lpstr>Sachliche Steuerpflicht (1)</vt:lpstr>
      <vt:lpstr>Sachliche Steuerpflicht (2)</vt:lpstr>
      <vt:lpstr>Schema zur Ermittlung der ESt</vt:lpstr>
      <vt:lpstr>Steuerfreie Einnahmen §§ 3 ff EStG </vt:lpstr>
      <vt:lpstr>Beispiel zum Progressionsvorbehalt § 32b EStG</vt:lpstr>
      <vt:lpstr>Einkommensteuer</vt:lpstr>
      <vt:lpstr>Grundsätze der Ermittlung der Einkünfte (1)</vt:lpstr>
      <vt:lpstr>Grundsätze der Ermittlung der Einkünfte (2)</vt:lpstr>
      <vt:lpstr>Begriffsdefinitionen</vt:lpstr>
      <vt:lpstr>Abzugsfähigkeit von Ausgaben</vt:lpstr>
      <vt:lpstr>Methoden der Einkunftsermittlung</vt:lpstr>
      <vt:lpstr>Anwendungsbereich der Gewinnermittlungsmethoden</vt:lpstr>
      <vt:lpstr>PowerPoint Presentation</vt:lpstr>
      <vt:lpstr>Methoden der Einkünfteermittlung (2)</vt:lpstr>
      <vt:lpstr>Methoden der Einkünfteermittlung (3)</vt:lpstr>
      <vt:lpstr>Methoden der Einkünfteermittlung (4)</vt:lpstr>
      <vt:lpstr>Exkurs Zinsschranke (§ 4 h EStG)</vt:lpstr>
      <vt:lpstr>Zinsschranke - Funktionsweise</vt:lpstr>
      <vt:lpstr>Zinsschranke – Überblick </vt:lpstr>
      <vt:lpstr>Zinsschranke – EBITDA-Vortrag</vt:lpstr>
      <vt:lpstr>Methoden der Einkünfteermittlung (5)</vt:lpstr>
      <vt:lpstr>Methoden der Einkünfteermittlung (6)</vt:lpstr>
      <vt:lpstr>Wegfall der umgekehrten Maßgeblichkeit  </vt:lpstr>
      <vt:lpstr>Methoden der Einkünfteermittlung (7)</vt:lpstr>
      <vt:lpstr>Maßgeblichkeitsprinzip – Übersicht (1)</vt:lpstr>
      <vt:lpstr>Maßgeblichkeitsprinzip – Übersicht (2)</vt:lpstr>
      <vt:lpstr>Entgeltlich erworbener Geschäfts- oder Firmenwert</vt:lpstr>
      <vt:lpstr>Selbst geschaffene immat. WGer des Anlagevermögens</vt:lpstr>
      <vt:lpstr>Aufwandsrückstellungen</vt:lpstr>
      <vt:lpstr>Herstellungskosten</vt:lpstr>
      <vt:lpstr>Abweichungen HB und StB – Ansatz (1) </vt:lpstr>
      <vt:lpstr>PowerPoint Presentation</vt:lpstr>
      <vt:lpstr>PowerPoint Presentation</vt:lpstr>
      <vt:lpstr>Abweichungen HB und StB – Bewertung (1)</vt:lpstr>
      <vt:lpstr>PowerPoint Presentation</vt:lpstr>
      <vt:lpstr>Methoden der Einkünfteermittlung (8)</vt:lpstr>
      <vt:lpstr>GWG (§ 6 Abs. 2, 2a EStG) – Wahlrecht</vt:lpstr>
      <vt:lpstr>Überblick</vt:lpstr>
      <vt:lpstr>Übungsfall (1)</vt:lpstr>
      <vt:lpstr>Übungsfall (2)</vt:lpstr>
      <vt:lpstr>Lösung            </vt:lpstr>
      <vt:lpstr>Einkommensteuer</vt:lpstr>
      <vt:lpstr>Einteilung der Einkunftsarten (1)</vt:lpstr>
      <vt:lpstr>Einteilung der Einkunftsarten (2)</vt:lpstr>
      <vt:lpstr>Steuerbarkeit von Einkünften</vt:lpstr>
      <vt:lpstr>Nicht steuerbare Einkünfte (1)</vt:lpstr>
      <vt:lpstr>Nicht steuerbare Einkünfte (2)</vt:lpstr>
      <vt:lpstr>Steuerbarkeit – Nichtsteuerbarkeit</vt:lpstr>
      <vt:lpstr>Einkommensteuer</vt:lpstr>
      <vt:lpstr>Einkünfte aus Land- und Forstwirtschaft (§ 13 EStG)</vt:lpstr>
      <vt:lpstr>Einkünfte aus Gewerbebetrieb (§ 15 Abs. 2 EStG)</vt:lpstr>
      <vt:lpstr>Gewerbebetriebe</vt:lpstr>
      <vt:lpstr>Abgrenzung</vt:lpstr>
      <vt:lpstr>Gewerbliche Einkünfte: laufende Geschäftstätigkeit</vt:lpstr>
      <vt:lpstr>Umfang des BV bei Personengesellschaften</vt:lpstr>
      <vt:lpstr>Anteil eines Gesellschafters am Gewinn der MU </vt:lpstr>
      <vt:lpstr>Zweistufige Gewinnermittlung bei PersGes</vt:lpstr>
      <vt:lpstr>Anteil eines Gesellschafters am Gewinn der MU</vt:lpstr>
      <vt:lpstr>Anteil eines Gesellschafters am Gewinn der MU</vt:lpstr>
      <vt:lpstr>Beispiel: AB-OHG</vt:lpstr>
      <vt:lpstr>Übungsfall</vt:lpstr>
      <vt:lpstr>Lösung – 1. Gewinnermittlungsstufe</vt:lpstr>
      <vt:lpstr>Lösung – 2. Gewinnermittlungsstufe</vt:lpstr>
      <vt:lpstr>Thesaurierungsbegünstigung bei Personenunternehmen (§ 34 a EStG) </vt:lpstr>
      <vt:lpstr>PowerPoint Presentation</vt:lpstr>
      <vt:lpstr>PowerPoint Presentation</vt:lpstr>
      <vt:lpstr>PowerPoint Presentation</vt:lpstr>
      <vt:lpstr>PowerPoint Presentation</vt:lpstr>
      <vt:lpstr>Gewerbliche Einkünfte: aperiodische Geschäftsvorfälle</vt:lpstr>
      <vt:lpstr>Gewerbliche Einkünfte: aperiodische Geschäftsvorfälle</vt:lpstr>
      <vt:lpstr>Außerordentliche Einkünfte gem. § 34 EStG</vt:lpstr>
      <vt:lpstr>1/5-Regelung gem. § 34 Abs. 1 EStG</vt:lpstr>
      <vt:lpstr>„Halber“ durchschn. Steuersatz gem. § 34 Abs. 3 EStG</vt:lpstr>
      <vt:lpstr>„Halber“ Durchschnittssteuersatz gem. § 34 Abs. 3 EStG</vt:lpstr>
      <vt:lpstr>Beispiel</vt:lpstr>
      <vt:lpstr>Beispiel</vt:lpstr>
      <vt:lpstr>PowerPoint Presentation</vt:lpstr>
      <vt:lpstr>PowerPoint Presentation</vt:lpstr>
      <vt:lpstr>Gewerbliche Einkünfte: aperiodische Geschäftsvorfälle</vt:lpstr>
      <vt:lpstr>Einkünfte aus selbständiger Arbeit (§ 18 EStG)</vt:lpstr>
      <vt:lpstr>Einkünfte aus selbständiger Arbeit (§ 18 EStG)</vt:lpstr>
      <vt:lpstr>Gewinnermittlung nach § 4 Abs. 3 EStG (1)</vt:lpstr>
      <vt:lpstr>Gewinnermittlung nach § 4 Abs. 3 EStG (2)</vt:lpstr>
      <vt:lpstr>Beispiel</vt:lpstr>
      <vt:lpstr>Lösung       </vt:lpstr>
      <vt:lpstr>Übungsfall</vt:lpstr>
      <vt:lpstr>PowerPoint Presentation</vt:lpstr>
      <vt:lpstr>Gewerbebetrieb vs. selbständige Tätigkeit</vt:lpstr>
      <vt:lpstr>Infektions- bzw. Abfärbetheorie</vt:lpstr>
      <vt:lpstr>Einkommensteuer</vt:lpstr>
      <vt:lpstr>Einkünfte aus nichtselbständiger Arbeit (§ 19 EStG)</vt:lpstr>
      <vt:lpstr>Werbungskosten</vt:lpstr>
      <vt:lpstr>Alterseinkünftegesetz (AltEinkG)</vt:lpstr>
      <vt:lpstr>Einkünfte aus Kapitalvermögen (§ 20 EStG)</vt:lpstr>
      <vt:lpstr> </vt:lpstr>
      <vt:lpstr>Dividendenbesteuerung - Überblick</vt:lpstr>
      <vt:lpstr>PowerPoint Presentation</vt:lpstr>
      <vt:lpstr>Anteile an Kapitalgesellschaften - Veräußerungsgewinne </vt:lpstr>
      <vt:lpstr>Kapitalertragsteuer §§ 43 ff EStG</vt:lpstr>
      <vt:lpstr>Einkünfte aus Vermietung / Verpachtung (§ 21 EStG)</vt:lpstr>
      <vt:lpstr>Einkünfte aus Vermietung / Verpachtung (§ 21 EStG)</vt:lpstr>
      <vt:lpstr>Einkünfte aus der Vermietung von Gebäuden</vt:lpstr>
      <vt:lpstr>Gebäude-Abschreibung</vt:lpstr>
      <vt:lpstr>Sonstige Einkünfte (§ 22 EStG)</vt:lpstr>
      <vt:lpstr>Renteneinkünfte</vt:lpstr>
      <vt:lpstr>Private Veräußerungsgeschäfte (§ 23 EStG)     (1)</vt:lpstr>
      <vt:lpstr>PowerPoint Presentation</vt:lpstr>
      <vt:lpstr>Schema zur Ermittlung der ESt                   </vt:lpstr>
      <vt:lpstr>Entlastungsbeträge §§ 24a, 24b EStG</vt:lpstr>
      <vt:lpstr>Einkommensteuer</vt:lpstr>
      <vt:lpstr>Schema zur Ermittlung der ESt                   </vt:lpstr>
      <vt:lpstr>Übersicht: Sonderausgaben </vt:lpstr>
      <vt:lpstr>Einkommensteuer</vt:lpstr>
      <vt:lpstr>Außergewöhnliche Belastungen (1)</vt:lpstr>
      <vt:lpstr>Außergewöhnliche Belastungen  (2)</vt:lpstr>
      <vt:lpstr>Einkommensteuer</vt:lpstr>
      <vt:lpstr>Verlustverrechnung</vt:lpstr>
      <vt:lpstr>Verlustabzug nach § 10d EStG</vt:lpstr>
      <vt:lpstr>Einkommensteuer</vt:lpstr>
      <vt:lpstr>Veranlagung    </vt:lpstr>
      <vt:lpstr>Einkommensteuer</vt:lpstr>
      <vt:lpstr>Steuertarif</vt:lpstr>
      <vt:lpstr>Verfahrensrecht – AO / FGO  </vt:lpstr>
      <vt:lpstr>Verfahrensrecht – AO / FGO</vt:lpstr>
      <vt:lpstr>Grundzüge des Besteuerungsverfahrens</vt:lpstr>
      <vt:lpstr>Steuerbescheid - Bestandskraft</vt:lpstr>
      <vt:lpstr>Steuerbescheid - Bestandskraft</vt:lpstr>
      <vt:lpstr>Steuerbescheid - Bestandskraft</vt:lpstr>
      <vt:lpstr>Steuerbescheid – Bestandskraft Vorbehalt der Nachprüfung § 164 AO</vt:lpstr>
      <vt:lpstr>Steuerbescheid – Bestandskraft Vorläufige Steuerfestsetzung § 165 AO</vt:lpstr>
      <vt:lpstr>Steuerbescheid – Bestandskraft Änderungsvorschrift §§ 172 ff AO</vt:lpstr>
      <vt:lpstr>Haftung</vt:lpstr>
      <vt:lpstr>Haftung - § 69 AO Vertreter</vt:lpstr>
      <vt:lpstr>Haftung - § 69 AO Vertreter</vt:lpstr>
      <vt:lpstr>Haftung - § 69 AO Vertreter</vt:lpstr>
      <vt:lpstr>Haftung - § 69 AO Vertreter</vt:lpstr>
      <vt:lpstr>… bei Fragen </vt:lpstr>
    </vt:vector>
  </TitlesOfParts>
  <Company>Freshfields Bruckhaus Deringer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das Allgemeine Steuerrecht</dc:title>
  <dc:creator/>
  <cp:lastModifiedBy>SCHIESSL, Martin</cp:lastModifiedBy>
  <cp:revision>106</cp:revision>
  <cp:lastPrinted>2016-09-09T07:33:25Z</cp:lastPrinted>
  <dcterms:created xsi:type="dcterms:W3CDTF">2013-02-06T09:36:33Z</dcterms:created>
  <dcterms:modified xsi:type="dcterms:W3CDTF">2016-09-13T11:59:43Z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sertsFilename">
    <vt:lpwstr>dual purpose inserts.ppt</vt:lpwstr>
  </property>
</Properties>
</file>